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 id="2147483742" r:id="rId3"/>
  </p:sldMasterIdLst>
  <p:notesMasterIdLst>
    <p:notesMasterId r:id="rId30"/>
  </p:notesMasterIdLst>
  <p:handoutMasterIdLst>
    <p:handoutMasterId r:id="rId31"/>
  </p:handoutMasterIdLst>
  <p:sldIdLst>
    <p:sldId id="256" r:id="rId4"/>
    <p:sldId id="276" r:id="rId5"/>
    <p:sldId id="257" r:id="rId6"/>
    <p:sldId id="277" r:id="rId7"/>
    <p:sldId id="278" r:id="rId8"/>
    <p:sldId id="279" r:id="rId9"/>
    <p:sldId id="280" r:id="rId10"/>
    <p:sldId id="281" r:id="rId11"/>
    <p:sldId id="282" r:id="rId12"/>
    <p:sldId id="283" r:id="rId13"/>
    <p:sldId id="284" r:id="rId14"/>
    <p:sldId id="274" r:id="rId15"/>
    <p:sldId id="261" r:id="rId16"/>
    <p:sldId id="262" r:id="rId17"/>
    <p:sldId id="263" r:id="rId18"/>
    <p:sldId id="258" r:id="rId19"/>
    <p:sldId id="270" r:id="rId20"/>
    <p:sldId id="264" r:id="rId21"/>
    <p:sldId id="265" r:id="rId22"/>
    <p:sldId id="266" r:id="rId23"/>
    <p:sldId id="267" r:id="rId24"/>
    <p:sldId id="268" r:id="rId25"/>
    <p:sldId id="269" r:id="rId26"/>
    <p:sldId id="272" r:id="rId27"/>
    <p:sldId id="273" r:id="rId28"/>
    <p:sldId id="271" r:id="rId2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Ashutosh GUPTA" initials="AG" lastIdx="1" clrIdx="1">
    <p:extLst>
      <p:ext uri="{19B8F6BF-5375-455C-9EA6-DF929625EA0E}">
        <p15:presenceInfo xmlns:p15="http://schemas.microsoft.com/office/powerpoint/2012/main" userId="S::SESA70717@se.com::4d86b378-cbf6-4fef-8f52-69059110740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611" autoAdjust="0"/>
  </p:normalViewPr>
  <p:slideViewPr>
    <p:cSldViewPr snapToGrid="0">
      <p:cViewPr varScale="1">
        <p:scale>
          <a:sx n="133" d="100"/>
          <a:sy n="133" d="100"/>
        </p:scale>
        <p:origin x="822" y="13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9/20/2022</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9/20/2022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sldNum="0"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Agenda</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5874" indent="0">
              <a:buFont typeface="Wingdings" panose="05000000000000000000" pitchFamily="2" charset="2"/>
              <a:buNone/>
            </a:pPr>
            <a:r>
              <a:rPr lang="en-US" b="1" dirty="0"/>
              <a:t>Atomic</a:t>
            </a:r>
            <a:r>
              <a:rPr lang="en-US" dirty="0"/>
              <a:t> – Unit test must have small functionality to test.</a:t>
            </a:r>
          </a:p>
          <a:p>
            <a:pPr marL="15874" indent="0">
              <a:buFont typeface="Wingdings" panose="05000000000000000000" pitchFamily="2" charset="2"/>
              <a:buNone/>
            </a:pPr>
            <a:r>
              <a:rPr lang="en-US" b="1" dirty="0"/>
              <a:t>Deterministic</a:t>
            </a:r>
            <a:r>
              <a:rPr lang="en-US" dirty="0"/>
              <a:t> - Test should pass or fail not inconclusive.</a:t>
            </a:r>
          </a:p>
          <a:p>
            <a:pPr marL="15874" indent="0">
              <a:buFont typeface="Wingdings" panose="05000000000000000000" pitchFamily="2" charset="2"/>
              <a:buNone/>
            </a:pPr>
            <a:r>
              <a:rPr lang="en-US" b="1" dirty="0"/>
              <a:t>Repeatable</a:t>
            </a:r>
            <a:r>
              <a:rPr lang="en-US" dirty="0"/>
              <a:t> – test should pass consistently, if test fail without changing code then it is not repeatable. </a:t>
            </a:r>
          </a:p>
          <a:p>
            <a:pPr marL="15874" indent="0">
              <a:buFont typeface="Wingdings" panose="05000000000000000000" pitchFamily="2" charset="2"/>
              <a:buNone/>
            </a:pPr>
            <a:r>
              <a:rPr lang="en-US" b="1" dirty="0"/>
              <a:t>Order Independent </a:t>
            </a:r>
            <a:r>
              <a:rPr lang="en-US" dirty="0"/>
              <a:t>- Test should not run in any order to pass.</a:t>
            </a:r>
          </a:p>
          <a:p>
            <a:pPr marL="15874" indent="0">
              <a:buFont typeface="Wingdings" panose="05000000000000000000" pitchFamily="2" charset="2"/>
              <a:buNone/>
            </a:pPr>
            <a:r>
              <a:rPr lang="en-US" b="1" dirty="0"/>
              <a:t>Fast</a:t>
            </a:r>
            <a:r>
              <a:rPr lang="en-US" dirty="0"/>
              <a:t> - Unit test should be fast, if test take 1sec to run then it too slow.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64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382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9/20/2022</a:t>
            </a:fld>
            <a:endParaRPr lang="en-US"/>
          </a:p>
        </p:txBody>
      </p:sp>
      <p:sp>
        <p:nvSpPr>
          <p:cNvPr id="19" name="Footer Placeholder 18"/>
          <p:cNvSpPr>
            <a:spLocks noGrp="1"/>
          </p:cNvSpPr>
          <p:nvPr>
            <p:ph type="ftr" sz="quarter" idx="11"/>
          </p:nvPr>
        </p:nvSpPr>
        <p:spPr/>
        <p:txBody>
          <a:bodyPr/>
          <a:lstStyle/>
          <a:p>
            <a:r>
              <a:rPr lang="en-US"/>
              <a:t>Confidential Property of Schneider Electric  </a:t>
            </a:r>
            <a:endParaRPr lang="en-US" dirty="0"/>
          </a:p>
        </p:txBody>
      </p:sp>
      <p:sp>
        <p:nvSpPr>
          <p:cNvPr id="27" name="Slide Number Placeholder 26"/>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285138511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9/20/2022</a:t>
            </a:fld>
            <a:endParaRPr lang="en-US"/>
          </a:p>
        </p:txBody>
      </p:sp>
      <p:sp>
        <p:nvSpPr>
          <p:cNvPr id="5" name="Footer Placeholder 4"/>
          <p:cNvSpPr>
            <a:spLocks noGrp="1"/>
          </p:cNvSpPr>
          <p:nvPr>
            <p:ph type="ftr" sz="quarter" idx="11"/>
          </p:nvPr>
        </p:nvSpPr>
        <p:spPr/>
        <p:txBody>
          <a:bodyPr/>
          <a:lstStyle/>
          <a:p>
            <a:r>
              <a:rPr lang="en-US"/>
              <a:t>Confidential Property of Schneider Electric  </a:t>
            </a:r>
            <a:endParaRPr lang="en-US" dirty="0"/>
          </a:p>
        </p:txBody>
      </p:sp>
      <p:sp>
        <p:nvSpPr>
          <p:cNvPr id="6" name="Slide Number Placeholder 5"/>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96467818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9/20/2022</a:t>
            </a:fld>
            <a:endParaRPr lang="en-US"/>
          </a:p>
        </p:txBody>
      </p:sp>
      <p:sp>
        <p:nvSpPr>
          <p:cNvPr id="5" name="Footer Placeholder 4"/>
          <p:cNvSpPr>
            <a:spLocks noGrp="1"/>
          </p:cNvSpPr>
          <p:nvPr>
            <p:ph type="ftr" sz="quarter" idx="11"/>
          </p:nvPr>
        </p:nvSpPr>
        <p:spPr/>
        <p:txBody>
          <a:bodyPr/>
          <a:lstStyle/>
          <a:p>
            <a:r>
              <a:rPr lang="en-US"/>
              <a:t>Confidential Property of Schneider Electric  </a:t>
            </a:r>
            <a:endParaRPr lang="en-US" dirty="0"/>
          </a:p>
        </p:txBody>
      </p:sp>
      <p:sp>
        <p:nvSpPr>
          <p:cNvPr id="6" name="Slide Number Placeholder 5"/>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88276256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spTree>
    <p:extLst>
      <p:ext uri="{BB962C8B-B14F-4D97-AF65-F5344CB8AC3E}">
        <p14:creationId xmlns:p14="http://schemas.microsoft.com/office/powerpoint/2010/main" val="695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9/20/2022</a:t>
            </a:fld>
            <a:endParaRPr lang="en-US"/>
          </a:p>
        </p:txBody>
      </p:sp>
      <p:sp>
        <p:nvSpPr>
          <p:cNvPr id="6" name="Footer Placeholder 5"/>
          <p:cNvSpPr>
            <a:spLocks noGrp="1"/>
          </p:cNvSpPr>
          <p:nvPr>
            <p:ph type="ftr" sz="quarter" idx="11"/>
          </p:nvPr>
        </p:nvSpPr>
        <p:spPr/>
        <p:txBody>
          <a:bodyPr/>
          <a:lstStyle/>
          <a:p>
            <a:r>
              <a:rPr lang="en-US"/>
              <a:t>Confidential Property of Schneider Electric  </a:t>
            </a:r>
            <a:endParaRPr lang="en-US" dirty="0"/>
          </a:p>
        </p:txBody>
      </p:sp>
      <p:sp>
        <p:nvSpPr>
          <p:cNvPr id="7" name="Slide Number Placeholder 6"/>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312201398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9/20/2022</a:t>
            </a:fld>
            <a:endParaRPr lang="en-US"/>
          </a:p>
        </p:txBody>
      </p:sp>
      <p:sp>
        <p:nvSpPr>
          <p:cNvPr id="8" name="Footer Placeholder 7"/>
          <p:cNvSpPr>
            <a:spLocks noGrp="1"/>
          </p:cNvSpPr>
          <p:nvPr>
            <p:ph type="ftr" sz="quarter" idx="11"/>
          </p:nvPr>
        </p:nvSpPr>
        <p:spPr/>
        <p:txBody>
          <a:bodyPr/>
          <a:lstStyle/>
          <a:p>
            <a:r>
              <a:rPr lang="en-US"/>
              <a:t>Confidential Property of Schneider Electric  </a:t>
            </a:r>
            <a:endParaRPr lang="en-US" dirty="0"/>
          </a:p>
        </p:txBody>
      </p:sp>
      <p:sp>
        <p:nvSpPr>
          <p:cNvPr id="9" name="Slide Number Placeholder 8"/>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265152298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9/20/2022</a:t>
            </a:fld>
            <a:endParaRPr lang="en-US"/>
          </a:p>
        </p:txBody>
      </p:sp>
      <p:sp>
        <p:nvSpPr>
          <p:cNvPr id="4" name="Footer Placeholder 3"/>
          <p:cNvSpPr>
            <a:spLocks noGrp="1"/>
          </p:cNvSpPr>
          <p:nvPr>
            <p:ph type="ftr" sz="quarter" idx="11"/>
          </p:nvPr>
        </p:nvSpPr>
        <p:spPr/>
        <p:txBody>
          <a:bodyPr/>
          <a:lstStyle/>
          <a:p>
            <a:r>
              <a:rPr lang="en-US"/>
              <a:t>Confidential Property of Schneider Electric  </a:t>
            </a:r>
            <a:endParaRPr lang="en-US" dirty="0"/>
          </a:p>
        </p:txBody>
      </p:sp>
      <p:sp>
        <p:nvSpPr>
          <p:cNvPr id="5" name="Slide Number Placeholder 4"/>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36073275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9/20/2022</a:t>
            </a:fld>
            <a:endParaRPr lang="en-US"/>
          </a:p>
        </p:txBody>
      </p:sp>
      <p:sp>
        <p:nvSpPr>
          <p:cNvPr id="3" name="Footer Placeholder 2"/>
          <p:cNvSpPr>
            <a:spLocks noGrp="1"/>
          </p:cNvSpPr>
          <p:nvPr>
            <p:ph type="ftr" sz="quarter" idx="11"/>
          </p:nvPr>
        </p:nvSpPr>
        <p:spPr/>
        <p:txBody>
          <a:bodyPr/>
          <a:lstStyle/>
          <a:p>
            <a:r>
              <a:rPr lang="en-US"/>
              <a:t>Confidential Property of Schneider Electric  </a:t>
            </a:r>
            <a:endParaRPr lang="en-US" dirty="0"/>
          </a:p>
        </p:txBody>
      </p:sp>
      <p:sp>
        <p:nvSpPr>
          <p:cNvPr id="4" name="Slide Number Placeholder 3"/>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309643221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9/20/2022</a:t>
            </a:fld>
            <a:endParaRPr lang="en-US"/>
          </a:p>
        </p:txBody>
      </p:sp>
      <p:sp>
        <p:nvSpPr>
          <p:cNvPr id="6" name="Footer Placeholder 5"/>
          <p:cNvSpPr>
            <a:spLocks noGrp="1"/>
          </p:cNvSpPr>
          <p:nvPr>
            <p:ph type="ftr" sz="quarter" idx="11"/>
          </p:nvPr>
        </p:nvSpPr>
        <p:spPr/>
        <p:txBody>
          <a:bodyPr/>
          <a:lstStyle/>
          <a:p>
            <a:r>
              <a:rPr lang="en-US"/>
              <a:t>Confidential Property of Schneider Electric  </a:t>
            </a:r>
            <a:endParaRPr lang="en-US" dirty="0"/>
          </a:p>
        </p:txBody>
      </p:sp>
      <p:sp>
        <p:nvSpPr>
          <p:cNvPr id="7" name="Slide Number Placeholder 6"/>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250985779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9/20/2022</a:t>
            </a:fld>
            <a:endParaRPr lang="en-US"/>
          </a:p>
        </p:txBody>
      </p:sp>
      <p:sp>
        <p:nvSpPr>
          <p:cNvPr id="6" name="Footer Placeholder 5"/>
          <p:cNvSpPr>
            <a:spLocks noGrp="1"/>
          </p:cNvSpPr>
          <p:nvPr>
            <p:ph type="ftr" sz="quarter" idx="11"/>
          </p:nvPr>
        </p:nvSpPr>
        <p:spPr/>
        <p:txBody>
          <a:bodyPr/>
          <a:lstStyle/>
          <a:p>
            <a:r>
              <a:rPr lang="en-US"/>
              <a:t>Confidential Property of Schneider Electric  </a:t>
            </a:r>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r>
              <a:rPr lang="en-US"/>
              <a:t>Page </a:t>
            </a:r>
            <a:fld id="{5A9C12DC-491F-9444-86A2-13AC5C62A2FC}"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374849236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9/20/2022</a:t>
            </a:fld>
            <a:endParaRPr lang="en-US"/>
          </a:p>
        </p:txBody>
      </p:sp>
      <p:sp>
        <p:nvSpPr>
          <p:cNvPr id="5" name="Footer Placeholder 4"/>
          <p:cNvSpPr>
            <a:spLocks noGrp="1"/>
          </p:cNvSpPr>
          <p:nvPr>
            <p:ph type="ftr" sz="quarter" idx="11"/>
          </p:nvPr>
        </p:nvSpPr>
        <p:spPr/>
        <p:txBody>
          <a:bodyPr/>
          <a:lstStyle/>
          <a:p>
            <a:r>
              <a:rPr lang="en-US"/>
              <a:t>Confidential Property of Schneider Electric  </a:t>
            </a:r>
            <a:endParaRPr lang="en-US" dirty="0"/>
          </a:p>
        </p:txBody>
      </p:sp>
      <p:sp>
        <p:nvSpPr>
          <p:cNvPr id="6" name="Slide Number Placeholder 5"/>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263438977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9/20/2022</a:t>
            </a:fld>
            <a:endParaRPr lang="en-US"/>
          </a:p>
        </p:txBody>
      </p:sp>
      <p:sp>
        <p:nvSpPr>
          <p:cNvPr id="5" name="Footer Placeholder 4"/>
          <p:cNvSpPr>
            <a:spLocks noGrp="1"/>
          </p:cNvSpPr>
          <p:nvPr>
            <p:ph type="ftr" sz="quarter" idx="11"/>
          </p:nvPr>
        </p:nvSpPr>
        <p:spPr/>
        <p:txBody>
          <a:bodyPr/>
          <a:lstStyle/>
          <a:p>
            <a:r>
              <a:rPr lang="en-US"/>
              <a:t>Confidential Property of Schneider Electric  </a:t>
            </a:r>
            <a:endParaRPr lang="en-US" dirty="0"/>
          </a:p>
        </p:txBody>
      </p:sp>
      <p:sp>
        <p:nvSpPr>
          <p:cNvPr id="6" name="Slide Number Placeholder 5"/>
          <p:cNvSpPr>
            <a:spLocks noGrp="1"/>
          </p:cNvSpPr>
          <p:nvPr>
            <p:ph type="sldNum" sz="quarter" idx="12"/>
          </p:nvPr>
        </p:nvSpPr>
        <p:spPr/>
        <p:txBody>
          <a:bodyPr/>
          <a:lstStyle/>
          <a:p>
            <a:r>
              <a:rPr lang="en-US"/>
              <a:t>Page </a:t>
            </a:r>
            <a:fld id="{5A9C12DC-491F-9444-86A2-13AC5C62A2FC}" type="slidenum">
              <a:rPr lang="en-US" smtClean="0"/>
              <a:pPr/>
              <a:t>‹#›</a:t>
            </a:fld>
            <a:endParaRPr lang="en-US" dirty="0"/>
          </a:p>
        </p:txBody>
      </p:sp>
    </p:spTree>
    <p:extLst>
      <p:ext uri="{BB962C8B-B14F-4D97-AF65-F5344CB8AC3E}">
        <p14:creationId xmlns:p14="http://schemas.microsoft.com/office/powerpoint/2010/main" val="383741116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5700698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7996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264283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a:t>Confidential Property of Schneider Electric  </a:t>
            </a:r>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sldNum="0" hdr="0" ft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a:t>Confidential Property of Schneider Electric  </a:t>
            </a:r>
            <a:endParaRPr lang="en-US" dirty="0"/>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sldNum="0" hdr="0" ft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fld id="{0EAB0777-4C60-462E-A92C-CDAFD498799C}" type="datetimeFigureOut">
              <a:rPr lang="en-US" smtClean="0"/>
              <a:t>9/20/2022</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9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spTree>
    <p:extLst>
      <p:ext uri="{BB962C8B-B14F-4D97-AF65-F5344CB8AC3E}">
        <p14:creationId xmlns:p14="http://schemas.microsoft.com/office/powerpoint/2010/main" val="16885660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818" r:id="rId13"/>
    <p:sldLayoutId id="2147483819" r:id="rId14"/>
  </p:sldLayoutIdLs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hyperlink" Target="https://nsubstitute.github.io/help/getting-started/" TargetMode="External"/><Relationship Id="rId2" Type="http://schemas.openxmlformats.org/officeDocument/2006/relationships/hyperlink" Target="https://fakeiteasy.readthedocs.io/en/stable/" TargetMode="External"/><Relationship Id="rId1" Type="http://schemas.openxmlformats.org/officeDocument/2006/relationships/slideLayout" Target="../slideLayouts/slideLayout38.xml"/><Relationship Id="rId4" Type="http://schemas.openxmlformats.org/officeDocument/2006/relationships/hyperlink" Target="https://www.c-sharpcorner.com/article/writing-unit-test-using-xunit-and-mocking-frameworks-nsubstitue-or-fakeiteas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3604782" y="1028700"/>
            <a:ext cx="4780265" cy="1371600"/>
          </a:xfrm>
        </p:spPr>
        <p:txBody>
          <a:bodyPr/>
          <a:lstStyle/>
          <a:p>
            <a:r>
              <a:rPr lang="en-US" sz="2800" b="1" dirty="0">
                <a:solidFill>
                  <a:srgbClr val="FFC000"/>
                </a:solidFill>
              </a:rPr>
              <a:t>Fundamentals Of Unit Test With Mocking Frameworks</a:t>
            </a:r>
          </a:p>
        </p:txBody>
      </p:sp>
      <p:sp>
        <p:nvSpPr>
          <p:cNvPr id="15" name="Text Placeholder 14"/>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0808-A6CB-7EFC-4C0B-74930DAD52EF}"/>
              </a:ext>
            </a:extLst>
          </p:cNvPr>
          <p:cNvSpPr>
            <a:spLocks noGrp="1"/>
          </p:cNvSpPr>
          <p:nvPr>
            <p:ph type="title"/>
          </p:nvPr>
        </p:nvSpPr>
        <p:spPr/>
        <p:txBody>
          <a:bodyPr/>
          <a:lstStyle/>
          <a:p>
            <a:r>
              <a:rPr lang="en-GB" altLang="en-US" dirty="0"/>
              <a:t>Getting started with TDD</a:t>
            </a:r>
            <a:endParaRPr lang="en-US" dirty="0"/>
          </a:p>
        </p:txBody>
      </p:sp>
      <p:sp>
        <p:nvSpPr>
          <p:cNvPr id="3" name="Content Placeholder 2">
            <a:extLst>
              <a:ext uri="{FF2B5EF4-FFF2-40B4-BE49-F238E27FC236}">
                <a16:creationId xmlns:a16="http://schemas.microsoft.com/office/drawing/2014/main" id="{7F2D0EE6-460A-AD7E-A9F2-32FCDA15B956}"/>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Get some training</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Start with a small visible project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Shoot for 100% test coverage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Don’t expect to be perfect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Expect to improve dramatically in time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Measure the results</a:t>
            </a:r>
          </a:p>
          <a:p>
            <a:endParaRPr lang="en-US" dirty="0"/>
          </a:p>
        </p:txBody>
      </p:sp>
    </p:spTree>
    <p:extLst>
      <p:ext uri="{BB962C8B-B14F-4D97-AF65-F5344CB8AC3E}">
        <p14:creationId xmlns:p14="http://schemas.microsoft.com/office/powerpoint/2010/main" val="183162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7F81-04AA-F293-E556-7362EA0BC19B}"/>
              </a:ext>
            </a:extLst>
          </p:cNvPr>
          <p:cNvSpPr>
            <a:spLocks noGrp="1"/>
          </p:cNvSpPr>
          <p:nvPr>
            <p:ph type="title"/>
          </p:nvPr>
        </p:nvSpPr>
        <p:spPr/>
        <p:txBody>
          <a:bodyPr/>
          <a:lstStyle/>
          <a:p>
            <a:r>
              <a:rPr lang="en-GB" altLang="en-US" dirty="0"/>
              <a:t>Got Bugs?</a:t>
            </a:r>
            <a:endParaRPr lang="en-US" dirty="0"/>
          </a:p>
        </p:txBody>
      </p:sp>
      <p:sp>
        <p:nvSpPr>
          <p:cNvPr id="3" name="Content Placeholder 2">
            <a:extLst>
              <a:ext uri="{FF2B5EF4-FFF2-40B4-BE49-F238E27FC236}">
                <a16:creationId xmlns:a16="http://schemas.microsoft.com/office/drawing/2014/main" id="{0B33D782-D1B2-E86E-7CD7-D09E01B1DD86}"/>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Go after your most painful defect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Write a test to expose it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Write code needed to fix it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Refactor</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Repeat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Measure the results</a:t>
            </a:r>
          </a:p>
          <a:p>
            <a:endParaRPr lang="en-US" dirty="0"/>
          </a:p>
        </p:txBody>
      </p:sp>
    </p:spTree>
    <p:extLst>
      <p:ext uri="{BB962C8B-B14F-4D97-AF65-F5344CB8AC3E}">
        <p14:creationId xmlns:p14="http://schemas.microsoft.com/office/powerpoint/2010/main" val="19195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8A83BA-84F2-4054-B366-10E23877D563}"/>
              </a:ext>
            </a:extLst>
          </p:cNvPr>
          <p:cNvSpPr>
            <a:spLocks noGrp="1"/>
          </p:cNvSpPr>
          <p:nvPr>
            <p:ph type="title"/>
          </p:nvPr>
        </p:nvSpPr>
        <p:spPr>
          <a:xfrm>
            <a:off x="408432" y="387577"/>
            <a:ext cx="7772400" cy="1021842"/>
          </a:xfrm>
        </p:spPr>
        <p:txBody>
          <a:bodyPr anchor="b">
            <a:normAutofit/>
          </a:bodyPr>
          <a:lstStyle/>
          <a:p>
            <a:r>
              <a:rPr lang="en-US" dirty="0"/>
              <a:t>Why UT?</a:t>
            </a:r>
          </a:p>
        </p:txBody>
      </p:sp>
      <p:sp>
        <p:nvSpPr>
          <p:cNvPr id="4" name="Content Placeholder 3">
            <a:extLst>
              <a:ext uri="{FF2B5EF4-FFF2-40B4-BE49-F238E27FC236}">
                <a16:creationId xmlns:a16="http://schemas.microsoft.com/office/drawing/2014/main" id="{869A3F7D-BA6D-4DB0-AD86-126173FBA478}"/>
              </a:ext>
            </a:extLst>
          </p:cNvPr>
          <p:cNvSpPr>
            <a:spLocks noGrp="1"/>
          </p:cNvSpPr>
          <p:nvPr>
            <p:ph type="body" idx="1"/>
          </p:nvPr>
        </p:nvSpPr>
        <p:spPr>
          <a:xfrm>
            <a:off x="347472" y="1730115"/>
            <a:ext cx="7772400" cy="2085975"/>
          </a:xfrm>
        </p:spPr>
        <p:txBody>
          <a:bodyPr anchor="t">
            <a:normAutofit/>
          </a:bodyPr>
          <a:lstStyle/>
          <a:p>
            <a:pPr marL="301624" indent="-285750">
              <a:buFont typeface="Arial" panose="020B0604020202020204" pitchFamily="34" charset="0"/>
              <a:buChar char="•"/>
            </a:pPr>
            <a:r>
              <a:rPr lang="en-US" dirty="0"/>
              <a:t>The goal of unit testing is to segregate each part of the program and test that the individual parts are working correctly. It isolates the smallest piece of testable software from the remainder of the code and determines whether it behaves exactly as you expect. </a:t>
            </a:r>
          </a:p>
          <a:p>
            <a:pPr marL="301624" indent="-285750">
              <a:buFont typeface="Arial" panose="020B0604020202020204" pitchFamily="34" charset="0"/>
              <a:buChar char="•"/>
            </a:pPr>
            <a:r>
              <a:rPr lang="en-US" dirty="0"/>
              <a:t>Makes the Process Agile</a:t>
            </a:r>
          </a:p>
          <a:p>
            <a:pPr marL="301624" indent="-285750">
              <a:buFont typeface="Arial" panose="020B0604020202020204" pitchFamily="34" charset="0"/>
              <a:buChar char="•"/>
            </a:pPr>
            <a:r>
              <a:rPr lang="en-US" dirty="0"/>
              <a:t>Quality of Code</a:t>
            </a:r>
          </a:p>
          <a:p>
            <a:pPr marL="301624" indent="-285750">
              <a:buFont typeface="Arial" panose="020B0604020202020204" pitchFamily="34" charset="0"/>
              <a:buChar char="•"/>
            </a:pPr>
            <a:r>
              <a:rPr lang="en-US" dirty="0"/>
              <a:t>Finds Software Bugs Early/Reduce Costs</a:t>
            </a:r>
          </a:p>
          <a:p>
            <a:pPr marL="15874" indent="0"/>
            <a:endParaRPr lang="en-US" b="1" dirty="0"/>
          </a:p>
          <a:p>
            <a:pPr marL="301624" indent="-285750">
              <a:buFont typeface="Arial" panose="020B0604020202020204" pitchFamily="34" charset="0"/>
              <a:buChar char="•"/>
            </a:pPr>
            <a:endParaRPr lang="en-US" b="1" dirty="0"/>
          </a:p>
          <a:p>
            <a:pPr marL="301624"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03913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95ECA2-6BE4-48B3-8541-1EFD60F5DA3E}"/>
              </a:ext>
            </a:extLst>
          </p:cNvPr>
          <p:cNvSpPr>
            <a:spLocks noGrp="1"/>
          </p:cNvSpPr>
          <p:nvPr>
            <p:ph type="title"/>
          </p:nvPr>
        </p:nvSpPr>
        <p:spPr>
          <a:xfrm>
            <a:off x="457200" y="528066"/>
            <a:ext cx="8229600" cy="857250"/>
          </a:xfrm>
        </p:spPr>
        <p:txBody>
          <a:bodyPr anchor="b">
            <a:normAutofit/>
          </a:bodyPr>
          <a:lstStyle/>
          <a:p>
            <a:r>
              <a:rPr lang="en-US"/>
              <a:t>Why unit testing can be Challenging </a:t>
            </a:r>
            <a:endParaRPr lang="en-US" dirty="0"/>
          </a:p>
        </p:txBody>
      </p:sp>
      <p:sp>
        <p:nvSpPr>
          <p:cNvPr id="4" name="Content Placeholder 3">
            <a:extLst>
              <a:ext uri="{FF2B5EF4-FFF2-40B4-BE49-F238E27FC236}">
                <a16:creationId xmlns:a16="http://schemas.microsoft.com/office/drawing/2014/main" id="{133A77BA-E1B1-4A8E-94DD-95524FAC4379}"/>
              </a:ext>
            </a:extLst>
          </p:cNvPr>
          <p:cNvSpPr>
            <a:spLocks noGrp="1"/>
          </p:cNvSpPr>
          <p:nvPr>
            <p:ph idx="1"/>
          </p:nvPr>
        </p:nvSpPr>
        <p:spPr>
          <a:xfrm>
            <a:off x="457200" y="1451610"/>
            <a:ext cx="8229600" cy="3291840"/>
          </a:xfrm>
        </p:spPr>
        <p:txBody>
          <a:bodyPr>
            <a:normAutofit/>
          </a:bodyPr>
          <a:lstStyle/>
          <a:p>
            <a:pPr marL="301624" indent="-285750">
              <a:buFont typeface="Arial" panose="020B0604020202020204" pitchFamily="34" charset="0"/>
              <a:buChar char="•"/>
            </a:pPr>
            <a:r>
              <a:rPr lang="en-US" dirty="0"/>
              <a:t>Complex code</a:t>
            </a:r>
          </a:p>
          <a:p>
            <a:pPr marL="301624" indent="-285750">
              <a:buFont typeface="Arial" panose="020B0604020202020204" pitchFamily="34" charset="0"/>
              <a:buChar char="•"/>
            </a:pPr>
            <a:endParaRPr lang="en-US" dirty="0"/>
          </a:p>
          <a:p>
            <a:pPr marL="301624" indent="-285750">
              <a:buFont typeface="Arial" panose="020B0604020202020204" pitchFamily="34" charset="0"/>
              <a:buChar char="•"/>
            </a:pPr>
            <a:r>
              <a:rPr lang="en-US" dirty="0"/>
              <a:t>Code that is Coupled with Other classes</a:t>
            </a:r>
          </a:p>
          <a:p>
            <a:pPr marL="301624" indent="-285750">
              <a:buFont typeface="Arial" panose="020B0604020202020204" pitchFamily="34" charset="0"/>
              <a:buChar char="•"/>
            </a:pPr>
            <a:endParaRPr lang="en-US" dirty="0"/>
          </a:p>
          <a:p>
            <a:pPr marL="301624" indent="-285750">
              <a:buFont typeface="Arial" panose="020B0604020202020204" pitchFamily="34" charset="0"/>
              <a:buChar char="•"/>
            </a:pPr>
            <a:r>
              <a:rPr lang="en-US" dirty="0"/>
              <a:t>Code that accesses to External resource i.e. web service, data base object etc.</a:t>
            </a:r>
          </a:p>
        </p:txBody>
      </p:sp>
    </p:spTree>
    <p:extLst>
      <p:ext uri="{BB962C8B-B14F-4D97-AF65-F5344CB8AC3E}">
        <p14:creationId xmlns:p14="http://schemas.microsoft.com/office/powerpoint/2010/main" val="9865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2" end="2"/>
                                            </p:txEl>
                                          </p:spTgt>
                                        </p:tgtEl>
                                        <p:attrNameLst>
                                          <p:attrName>style.color</p:attrName>
                                        </p:attrNameLst>
                                      </p:cBhvr>
                                      <p:by>
                                        <p:hsl h="0" s="-12549" l="-25098"/>
                                      </p:by>
                                    </p:animClr>
                                    <p:animClr clrSpc="hsl" dir="cw">
                                      <p:cBhvr>
                                        <p:cTn id="14" dur="500" fill="hold"/>
                                        <p:tgtEl>
                                          <p:spTgt spid="4">
                                            <p:txEl>
                                              <p:pRg st="2" end="2"/>
                                            </p:txEl>
                                          </p:spTgt>
                                        </p:tgtEl>
                                        <p:attrNameLst>
                                          <p:attrName>fillcolor</p:attrName>
                                        </p:attrNameLst>
                                      </p:cBhvr>
                                      <p:by>
                                        <p:hsl h="0" s="-12549" l="-25098"/>
                                      </p:by>
                                    </p:animClr>
                                    <p:animClr clrSpc="hsl" dir="cw">
                                      <p:cBhvr>
                                        <p:cTn id="15" dur="500" fill="hold"/>
                                        <p:tgtEl>
                                          <p:spTgt spid="4">
                                            <p:txEl>
                                              <p:pRg st="2" end="2"/>
                                            </p:txEl>
                                          </p:spTgt>
                                        </p:tgtEl>
                                        <p:attrNameLst>
                                          <p:attrName>stroke.color</p:attrName>
                                        </p:attrNameLst>
                                      </p:cBhvr>
                                      <p:by>
                                        <p:hsl h="0" s="-12549" l="-25098"/>
                                      </p:by>
                                    </p:animClr>
                                    <p:set>
                                      <p:cBhvr>
                                        <p:cTn id="16" dur="500" fill="hold"/>
                                        <p:tgtEl>
                                          <p:spTgt spid="4">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4" end="4"/>
                                            </p:txEl>
                                          </p:spTgt>
                                        </p:tgtEl>
                                        <p:attrNameLst>
                                          <p:attrName>style.color</p:attrName>
                                        </p:attrNameLst>
                                      </p:cBhvr>
                                      <p:by>
                                        <p:hsl h="0" s="-12549" l="-25098"/>
                                      </p:by>
                                    </p:animClr>
                                    <p:animClr clrSpc="hsl" dir="cw">
                                      <p:cBhvr>
                                        <p:cTn id="21" dur="500" fill="hold"/>
                                        <p:tgtEl>
                                          <p:spTgt spid="4">
                                            <p:txEl>
                                              <p:pRg st="4" end="4"/>
                                            </p:txEl>
                                          </p:spTgt>
                                        </p:tgtEl>
                                        <p:attrNameLst>
                                          <p:attrName>fillcolor</p:attrName>
                                        </p:attrNameLst>
                                      </p:cBhvr>
                                      <p:by>
                                        <p:hsl h="0" s="-12549" l="-25098"/>
                                      </p:by>
                                    </p:animClr>
                                    <p:animClr clrSpc="hsl" dir="cw">
                                      <p:cBhvr>
                                        <p:cTn id="22" dur="500" fill="hold"/>
                                        <p:tgtEl>
                                          <p:spTgt spid="4">
                                            <p:txEl>
                                              <p:pRg st="4" end="4"/>
                                            </p:txEl>
                                          </p:spTgt>
                                        </p:tgtEl>
                                        <p:attrNameLst>
                                          <p:attrName>stroke.color</p:attrName>
                                        </p:attrNameLst>
                                      </p:cBhvr>
                                      <p:by>
                                        <p:hsl h="0" s="-12549" l="-25098"/>
                                      </p:by>
                                    </p:animClr>
                                    <p:set>
                                      <p:cBhvr>
                                        <p:cTn id="23"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41">
            <a:extLst>
              <a:ext uri="{FF2B5EF4-FFF2-40B4-BE49-F238E27FC236}">
                <a16:creationId xmlns:a16="http://schemas.microsoft.com/office/drawing/2014/main" id="{38890039-0197-4D45-99D1-591D851E7813}"/>
              </a:ext>
            </a:extLst>
          </p:cNvPr>
          <p:cNvSpPr>
            <a:spLocks noGrp="1"/>
          </p:cNvSpPr>
          <p:nvPr>
            <p:ph sz="quarter" idx="31"/>
          </p:nvPr>
        </p:nvSpPr>
        <p:spPr/>
        <p:txBody>
          <a:bodyPr/>
          <a:lstStyle/>
          <a:p>
            <a:endParaRPr lang="en-US" dirty="0"/>
          </a:p>
        </p:txBody>
      </p:sp>
      <p:sp>
        <p:nvSpPr>
          <p:cNvPr id="5" name="Text Placeholder 4">
            <a:extLst>
              <a:ext uri="{FF2B5EF4-FFF2-40B4-BE49-F238E27FC236}">
                <a16:creationId xmlns:a16="http://schemas.microsoft.com/office/drawing/2014/main" id="{ED070726-845B-4852-8D1C-A42C00414366}"/>
              </a:ext>
            </a:extLst>
          </p:cNvPr>
          <p:cNvSpPr>
            <a:spLocks noGrp="1"/>
          </p:cNvSpPr>
          <p:nvPr>
            <p:ph type="body" sz="quarter" idx="32"/>
          </p:nvPr>
        </p:nvSpPr>
        <p:spPr>
          <a:xfrm>
            <a:off x="219955" y="151306"/>
            <a:ext cx="8647112" cy="369332"/>
          </a:xfrm>
        </p:spPr>
        <p:txBody>
          <a:bodyPr>
            <a:normAutofit fontScale="92500" lnSpcReduction="20000"/>
          </a:bodyPr>
          <a:lstStyle/>
          <a:p>
            <a:r>
              <a:rPr lang="en-US" dirty="0"/>
              <a:t>Most common Problem with Unit test</a:t>
            </a:r>
          </a:p>
        </p:txBody>
      </p:sp>
      <p:sp>
        <p:nvSpPr>
          <p:cNvPr id="10" name="Rectangle 9">
            <a:extLst>
              <a:ext uri="{FF2B5EF4-FFF2-40B4-BE49-F238E27FC236}">
                <a16:creationId xmlns:a16="http://schemas.microsoft.com/office/drawing/2014/main" id="{CF1CF478-ECF0-4E79-8B69-9C5E6219BCAC}"/>
              </a:ext>
            </a:extLst>
          </p:cNvPr>
          <p:cNvSpPr/>
          <p:nvPr/>
        </p:nvSpPr>
        <p:spPr>
          <a:xfrm>
            <a:off x="3098375" y="1347019"/>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First Class</a:t>
            </a:r>
          </a:p>
        </p:txBody>
      </p:sp>
      <p:sp>
        <p:nvSpPr>
          <p:cNvPr id="13" name="Rectangle 12">
            <a:extLst>
              <a:ext uri="{FF2B5EF4-FFF2-40B4-BE49-F238E27FC236}">
                <a16:creationId xmlns:a16="http://schemas.microsoft.com/office/drawing/2014/main" id="{707ADAA2-742F-4AF0-A95F-B56F31FBD069}"/>
              </a:ext>
            </a:extLst>
          </p:cNvPr>
          <p:cNvSpPr/>
          <p:nvPr/>
        </p:nvSpPr>
        <p:spPr>
          <a:xfrm>
            <a:off x="3148825" y="3211362"/>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Second Class</a:t>
            </a:r>
          </a:p>
        </p:txBody>
      </p:sp>
      <p:sp>
        <p:nvSpPr>
          <p:cNvPr id="14" name="Rectangle 13">
            <a:extLst>
              <a:ext uri="{FF2B5EF4-FFF2-40B4-BE49-F238E27FC236}">
                <a16:creationId xmlns:a16="http://schemas.microsoft.com/office/drawing/2014/main" id="{CE0D2C85-5AAC-447A-A630-211334197B3D}"/>
              </a:ext>
            </a:extLst>
          </p:cNvPr>
          <p:cNvSpPr/>
          <p:nvPr/>
        </p:nvSpPr>
        <p:spPr>
          <a:xfrm>
            <a:off x="6045628" y="754040"/>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Fourth Class</a:t>
            </a:r>
          </a:p>
        </p:txBody>
      </p:sp>
      <p:sp>
        <p:nvSpPr>
          <p:cNvPr id="15" name="Rectangle 14">
            <a:extLst>
              <a:ext uri="{FF2B5EF4-FFF2-40B4-BE49-F238E27FC236}">
                <a16:creationId xmlns:a16="http://schemas.microsoft.com/office/drawing/2014/main" id="{C4687A44-FC9B-4CC4-A0CD-A13AFD234BBF}"/>
              </a:ext>
            </a:extLst>
          </p:cNvPr>
          <p:cNvSpPr/>
          <p:nvPr/>
        </p:nvSpPr>
        <p:spPr>
          <a:xfrm>
            <a:off x="6018050" y="3855416"/>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Seventh Class</a:t>
            </a:r>
          </a:p>
        </p:txBody>
      </p:sp>
      <p:sp>
        <p:nvSpPr>
          <p:cNvPr id="16" name="Rectangle 15">
            <a:extLst>
              <a:ext uri="{FF2B5EF4-FFF2-40B4-BE49-F238E27FC236}">
                <a16:creationId xmlns:a16="http://schemas.microsoft.com/office/drawing/2014/main" id="{2F6A3B9E-B6F5-4D6C-B49F-D49F3877E269}"/>
              </a:ext>
            </a:extLst>
          </p:cNvPr>
          <p:cNvSpPr/>
          <p:nvPr/>
        </p:nvSpPr>
        <p:spPr>
          <a:xfrm>
            <a:off x="6017999" y="2837379"/>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Sixth Class</a:t>
            </a:r>
          </a:p>
        </p:txBody>
      </p:sp>
      <p:sp>
        <p:nvSpPr>
          <p:cNvPr id="17" name="Rectangle 16">
            <a:extLst>
              <a:ext uri="{FF2B5EF4-FFF2-40B4-BE49-F238E27FC236}">
                <a16:creationId xmlns:a16="http://schemas.microsoft.com/office/drawing/2014/main" id="{334CA4AF-CB84-468C-A9A1-A5702C48D10E}"/>
              </a:ext>
            </a:extLst>
          </p:cNvPr>
          <p:cNvSpPr/>
          <p:nvPr/>
        </p:nvSpPr>
        <p:spPr>
          <a:xfrm>
            <a:off x="6045628" y="1696064"/>
            <a:ext cx="1748927" cy="69809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t>Fifth Class</a:t>
            </a:r>
          </a:p>
        </p:txBody>
      </p:sp>
      <p:sp>
        <p:nvSpPr>
          <p:cNvPr id="18" name="Rectangle 17">
            <a:extLst>
              <a:ext uri="{FF2B5EF4-FFF2-40B4-BE49-F238E27FC236}">
                <a16:creationId xmlns:a16="http://schemas.microsoft.com/office/drawing/2014/main" id="{3334FE21-4C23-4B15-A455-AF807C8703D7}"/>
              </a:ext>
            </a:extLst>
          </p:cNvPr>
          <p:cNvSpPr/>
          <p:nvPr/>
        </p:nvSpPr>
        <p:spPr>
          <a:xfrm>
            <a:off x="379756" y="2311810"/>
            <a:ext cx="1488374" cy="60898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Method </a:t>
            </a:r>
          </a:p>
          <a:p>
            <a:pPr algn="ctr"/>
            <a:r>
              <a:rPr lang="en-US" dirty="0"/>
              <a:t>To Test</a:t>
            </a:r>
          </a:p>
        </p:txBody>
      </p:sp>
      <p:cxnSp>
        <p:nvCxnSpPr>
          <p:cNvPr id="20" name="Connector: Elbow 19">
            <a:extLst>
              <a:ext uri="{FF2B5EF4-FFF2-40B4-BE49-F238E27FC236}">
                <a16:creationId xmlns:a16="http://schemas.microsoft.com/office/drawing/2014/main" id="{1EA9E6F5-5FC4-4E15-8A3A-094FEE31C175}"/>
              </a:ext>
            </a:extLst>
          </p:cNvPr>
          <p:cNvCxnSpPr/>
          <p:nvPr/>
        </p:nvCxnSpPr>
        <p:spPr>
          <a:xfrm flipV="1">
            <a:off x="1868130" y="1647101"/>
            <a:ext cx="1230244" cy="969202"/>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038A54E1-AE7F-412F-AF50-09498986FE78}"/>
              </a:ext>
            </a:extLst>
          </p:cNvPr>
          <p:cNvCxnSpPr>
            <a:cxnSpLocks/>
          </p:cNvCxnSpPr>
          <p:nvPr/>
        </p:nvCxnSpPr>
        <p:spPr>
          <a:xfrm>
            <a:off x="1868131" y="2625136"/>
            <a:ext cx="1230243" cy="1172453"/>
          </a:xfrm>
          <a:prstGeom prst="bentConnector3">
            <a:avLst>
              <a:gd name="adj1" fmla="val 50000"/>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EB1F178-AB74-4EFF-B3F1-1AE0AC9AC9AC}"/>
              </a:ext>
            </a:extLst>
          </p:cNvPr>
          <p:cNvCxnSpPr>
            <a:stCxn id="10" idx="3"/>
            <a:endCxn id="14" idx="1"/>
          </p:cNvCxnSpPr>
          <p:nvPr/>
        </p:nvCxnSpPr>
        <p:spPr>
          <a:xfrm flipV="1">
            <a:off x="4847302" y="1103086"/>
            <a:ext cx="1198326" cy="592979"/>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69BC5639-72F0-4EED-AA89-E3D4EFBA26B7}"/>
              </a:ext>
            </a:extLst>
          </p:cNvPr>
          <p:cNvCxnSpPr>
            <a:stCxn id="10" idx="3"/>
            <a:endCxn id="17" idx="1"/>
          </p:cNvCxnSpPr>
          <p:nvPr/>
        </p:nvCxnSpPr>
        <p:spPr>
          <a:xfrm>
            <a:off x="4847302" y="1696065"/>
            <a:ext cx="1198326" cy="349045"/>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AA58D0E-77BF-4927-AA30-B02E6E316925}"/>
              </a:ext>
            </a:extLst>
          </p:cNvPr>
          <p:cNvCxnSpPr>
            <a:stCxn id="13" idx="3"/>
            <a:endCxn id="16" idx="1"/>
          </p:cNvCxnSpPr>
          <p:nvPr/>
        </p:nvCxnSpPr>
        <p:spPr>
          <a:xfrm flipV="1">
            <a:off x="4897752" y="3186425"/>
            <a:ext cx="1120247" cy="373983"/>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6A39F935-7DD6-41A8-9B0B-C54ECA98E72A}"/>
              </a:ext>
            </a:extLst>
          </p:cNvPr>
          <p:cNvCxnSpPr>
            <a:stCxn id="13" idx="3"/>
            <a:endCxn id="15" idx="1"/>
          </p:cNvCxnSpPr>
          <p:nvPr/>
        </p:nvCxnSpPr>
        <p:spPr>
          <a:xfrm>
            <a:off x="4897752" y="3560408"/>
            <a:ext cx="1120298" cy="644054"/>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Multiplication Sign 44">
            <a:extLst>
              <a:ext uri="{FF2B5EF4-FFF2-40B4-BE49-F238E27FC236}">
                <a16:creationId xmlns:a16="http://schemas.microsoft.com/office/drawing/2014/main" id="{36F963E4-E083-446B-B929-A66E2C83F3D4}"/>
              </a:ext>
            </a:extLst>
          </p:cNvPr>
          <p:cNvSpPr/>
          <p:nvPr/>
        </p:nvSpPr>
        <p:spPr>
          <a:xfrm>
            <a:off x="3421789" y="939038"/>
            <a:ext cx="3323250" cy="3016352"/>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Tree>
    <p:extLst>
      <p:ext uri="{BB962C8B-B14F-4D97-AF65-F5344CB8AC3E}">
        <p14:creationId xmlns:p14="http://schemas.microsoft.com/office/powerpoint/2010/main" val="115624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par>
                                <p:cTn id="27" presetID="9"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par>
                                <p:cTn id="36" presetID="9"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dissolve">
                                      <p:cBhvr>
                                        <p:cTn id="38" dur="500"/>
                                        <p:tgtEl>
                                          <p:spTgt spid="30"/>
                                        </p:tgtEl>
                                      </p:cBhvr>
                                    </p:animEffect>
                                  </p:childTnLst>
                                </p:cTn>
                              </p:par>
                              <p:par>
                                <p:cTn id="39" presetID="9"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dissolve">
                                      <p:cBhvr>
                                        <p:cTn id="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D070726-845B-4852-8D1C-A42C00414366}"/>
              </a:ext>
            </a:extLst>
          </p:cNvPr>
          <p:cNvSpPr>
            <a:spLocks noGrp="1"/>
          </p:cNvSpPr>
          <p:nvPr>
            <p:ph type="body" sz="quarter" idx="32"/>
          </p:nvPr>
        </p:nvSpPr>
        <p:spPr>
          <a:xfrm>
            <a:off x="219955" y="151306"/>
            <a:ext cx="8647112" cy="369332"/>
          </a:xfrm>
        </p:spPr>
        <p:txBody>
          <a:bodyPr>
            <a:normAutofit fontScale="92500" lnSpcReduction="20000"/>
          </a:bodyPr>
          <a:lstStyle/>
          <a:p>
            <a:r>
              <a:rPr lang="en-US" dirty="0"/>
              <a:t>Most common Problem with Unit test</a:t>
            </a:r>
          </a:p>
        </p:txBody>
      </p:sp>
      <p:sp>
        <p:nvSpPr>
          <p:cNvPr id="10" name="Rectangle 9">
            <a:extLst>
              <a:ext uri="{FF2B5EF4-FFF2-40B4-BE49-F238E27FC236}">
                <a16:creationId xmlns:a16="http://schemas.microsoft.com/office/drawing/2014/main" id="{CF1CF478-ECF0-4E79-8B69-9C5E6219BCAC}"/>
              </a:ext>
            </a:extLst>
          </p:cNvPr>
          <p:cNvSpPr/>
          <p:nvPr/>
        </p:nvSpPr>
        <p:spPr>
          <a:xfrm>
            <a:off x="3403176" y="1042218"/>
            <a:ext cx="1748927" cy="698091"/>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Fake First Class</a:t>
            </a:r>
          </a:p>
        </p:txBody>
      </p:sp>
      <p:sp>
        <p:nvSpPr>
          <p:cNvPr id="13" name="Rectangle 12">
            <a:extLst>
              <a:ext uri="{FF2B5EF4-FFF2-40B4-BE49-F238E27FC236}">
                <a16:creationId xmlns:a16="http://schemas.microsoft.com/office/drawing/2014/main" id="{707ADAA2-742F-4AF0-A95F-B56F31FBD069}"/>
              </a:ext>
            </a:extLst>
          </p:cNvPr>
          <p:cNvSpPr/>
          <p:nvPr/>
        </p:nvSpPr>
        <p:spPr>
          <a:xfrm>
            <a:off x="3453626" y="2906561"/>
            <a:ext cx="1748927" cy="698091"/>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Fake Second Class</a:t>
            </a:r>
          </a:p>
        </p:txBody>
      </p:sp>
      <p:sp>
        <p:nvSpPr>
          <p:cNvPr id="18" name="Rectangle 17">
            <a:extLst>
              <a:ext uri="{FF2B5EF4-FFF2-40B4-BE49-F238E27FC236}">
                <a16:creationId xmlns:a16="http://schemas.microsoft.com/office/drawing/2014/main" id="{3334FE21-4C23-4B15-A455-AF807C8703D7}"/>
              </a:ext>
            </a:extLst>
          </p:cNvPr>
          <p:cNvSpPr/>
          <p:nvPr/>
        </p:nvSpPr>
        <p:spPr>
          <a:xfrm>
            <a:off x="684557" y="2007009"/>
            <a:ext cx="1488374" cy="60898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Method </a:t>
            </a:r>
          </a:p>
          <a:p>
            <a:pPr algn="ctr"/>
            <a:r>
              <a:rPr lang="en-US" dirty="0"/>
              <a:t>To Test</a:t>
            </a:r>
          </a:p>
        </p:txBody>
      </p:sp>
      <p:cxnSp>
        <p:nvCxnSpPr>
          <p:cNvPr id="20" name="Connector: Elbow 19">
            <a:extLst>
              <a:ext uri="{FF2B5EF4-FFF2-40B4-BE49-F238E27FC236}">
                <a16:creationId xmlns:a16="http://schemas.microsoft.com/office/drawing/2014/main" id="{1EA9E6F5-5FC4-4E15-8A3A-094FEE31C175}"/>
              </a:ext>
            </a:extLst>
          </p:cNvPr>
          <p:cNvCxnSpPr/>
          <p:nvPr/>
        </p:nvCxnSpPr>
        <p:spPr>
          <a:xfrm flipV="1">
            <a:off x="2172931" y="1342300"/>
            <a:ext cx="1230244" cy="969202"/>
          </a:xfrm>
          <a:prstGeom prst="bentConnector3">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038A54E1-AE7F-412F-AF50-09498986FE78}"/>
              </a:ext>
            </a:extLst>
          </p:cNvPr>
          <p:cNvCxnSpPr>
            <a:cxnSpLocks/>
          </p:cNvCxnSpPr>
          <p:nvPr/>
        </p:nvCxnSpPr>
        <p:spPr>
          <a:xfrm>
            <a:off x="2172932" y="2320335"/>
            <a:ext cx="1230243" cy="1172453"/>
          </a:xfrm>
          <a:prstGeom prst="bentConnector3">
            <a:avLst>
              <a:gd name="adj1" fmla="val 50000"/>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60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31"/>
          </p:nvPr>
        </p:nvSpPr>
        <p:spPr>
          <a:xfrm>
            <a:off x="219955" y="990720"/>
            <a:ext cx="8679570" cy="3852000"/>
          </a:xfrm>
        </p:spPr>
        <p:txBody>
          <a:bodyPr/>
          <a:lstStyle/>
          <a:p>
            <a:pPr marL="301624" indent="-285750">
              <a:buFont typeface="Wingdings" panose="05000000000000000000" pitchFamily="2" charset="2"/>
              <a:buChar char="q"/>
            </a:pPr>
            <a:r>
              <a:rPr lang="en-US" sz="1800" dirty="0"/>
              <a:t>Atomic</a:t>
            </a:r>
          </a:p>
          <a:p>
            <a:pPr marL="301624" indent="-285750">
              <a:buFont typeface="Wingdings" panose="05000000000000000000" pitchFamily="2" charset="2"/>
              <a:buChar char="q"/>
            </a:pPr>
            <a:r>
              <a:rPr lang="en-US" sz="1800" dirty="0"/>
              <a:t>Deterministic</a:t>
            </a:r>
          </a:p>
          <a:p>
            <a:pPr marL="301624" indent="-285750">
              <a:buFont typeface="Wingdings" panose="05000000000000000000" pitchFamily="2" charset="2"/>
              <a:buChar char="q"/>
            </a:pPr>
            <a:r>
              <a:rPr lang="en-US" sz="1800" dirty="0"/>
              <a:t>Repeatable</a:t>
            </a:r>
          </a:p>
          <a:p>
            <a:pPr marL="301624" indent="-285750">
              <a:buFont typeface="Wingdings" panose="05000000000000000000" pitchFamily="2" charset="2"/>
              <a:buChar char="q"/>
            </a:pPr>
            <a:r>
              <a:rPr lang="en-US" sz="1800" dirty="0"/>
              <a:t>Order Independent </a:t>
            </a:r>
          </a:p>
          <a:p>
            <a:pPr marL="301624" indent="-285750">
              <a:buFont typeface="Wingdings" panose="05000000000000000000" pitchFamily="2" charset="2"/>
              <a:buChar char="q"/>
            </a:pPr>
            <a:r>
              <a:rPr lang="en-US" sz="1800" dirty="0"/>
              <a:t>Fast</a:t>
            </a:r>
          </a:p>
          <a:p>
            <a:pPr marL="301624" indent="-285750">
              <a:buFont typeface="Wingdings" panose="05000000000000000000" pitchFamily="2" charset="2"/>
              <a:buChar char="q"/>
            </a:pPr>
            <a:r>
              <a:rPr lang="en-US" sz="1800" dirty="0"/>
              <a:t>Easy To setup </a:t>
            </a:r>
          </a:p>
          <a:p>
            <a:endParaRPr lang="en-US" dirty="0"/>
          </a:p>
          <a:p>
            <a:endParaRPr lang="en-US" dirty="0"/>
          </a:p>
        </p:txBody>
      </p:sp>
      <p:sp>
        <p:nvSpPr>
          <p:cNvPr id="6" name="Text Placeholder 5"/>
          <p:cNvSpPr>
            <a:spLocks noGrp="1"/>
          </p:cNvSpPr>
          <p:nvPr>
            <p:ph type="body" sz="quarter" idx="32"/>
          </p:nvPr>
        </p:nvSpPr>
        <p:spPr/>
        <p:txBody>
          <a:bodyPr>
            <a:normAutofit fontScale="92500" lnSpcReduction="20000"/>
          </a:bodyPr>
          <a:lstStyle/>
          <a:p>
            <a:r>
              <a:rPr lang="en-US" dirty="0"/>
              <a:t>Good unit test characteristic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5">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5">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5">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5">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AC4E82-7843-4241-8871-B12380C36488}"/>
              </a:ext>
            </a:extLst>
          </p:cNvPr>
          <p:cNvSpPr>
            <a:spLocks noGrp="1"/>
          </p:cNvSpPr>
          <p:nvPr>
            <p:ph sz="quarter" idx="31"/>
          </p:nvPr>
        </p:nvSpPr>
        <p:spPr>
          <a:xfrm>
            <a:off x="252413" y="819867"/>
            <a:ext cx="8679570" cy="3176589"/>
          </a:xfrm>
        </p:spPr>
        <p:txBody>
          <a:bodyPr/>
          <a:lstStyle/>
          <a:p>
            <a:r>
              <a:rPr lang="en-US" b="1" dirty="0"/>
              <a:t>Interfaces</a:t>
            </a:r>
          </a:p>
          <a:p>
            <a:r>
              <a:rPr lang="en-US" b="1" dirty="0"/>
              <a:t>Classes that</a:t>
            </a:r>
          </a:p>
          <a:p>
            <a:pPr lvl="1"/>
            <a:r>
              <a:rPr lang="en-US" dirty="0"/>
              <a:t>are not sealed,</a:t>
            </a:r>
          </a:p>
          <a:p>
            <a:pPr lvl="1"/>
            <a:r>
              <a:rPr lang="en-US" dirty="0"/>
              <a:t>are not static, and</a:t>
            </a:r>
          </a:p>
          <a:p>
            <a:pPr lvl="1"/>
            <a:r>
              <a:rPr lang="en-US" dirty="0"/>
              <a:t>have at least one public or protected constructor</a:t>
            </a:r>
          </a:p>
          <a:p>
            <a:r>
              <a:rPr lang="en-US" b="1" dirty="0"/>
              <a:t>Delegates</a:t>
            </a:r>
          </a:p>
          <a:p>
            <a:endParaRPr lang="en-US" dirty="0"/>
          </a:p>
        </p:txBody>
      </p:sp>
      <p:sp>
        <p:nvSpPr>
          <p:cNvPr id="5" name="Text Placeholder 4">
            <a:extLst>
              <a:ext uri="{FF2B5EF4-FFF2-40B4-BE49-F238E27FC236}">
                <a16:creationId xmlns:a16="http://schemas.microsoft.com/office/drawing/2014/main" id="{2C653E57-296A-40D3-BE12-EBB2823B0BD9}"/>
              </a:ext>
            </a:extLst>
          </p:cNvPr>
          <p:cNvSpPr>
            <a:spLocks noGrp="1"/>
          </p:cNvSpPr>
          <p:nvPr>
            <p:ph type="body" sz="quarter" idx="32"/>
          </p:nvPr>
        </p:nvSpPr>
        <p:spPr/>
        <p:txBody>
          <a:bodyPr>
            <a:normAutofit fontScale="92500" lnSpcReduction="20000"/>
          </a:bodyPr>
          <a:lstStyle/>
          <a:p>
            <a:r>
              <a:rPr lang="en-US" b="1" dirty="0"/>
              <a:t>What can be faked</a:t>
            </a:r>
          </a:p>
        </p:txBody>
      </p:sp>
    </p:spTree>
    <p:extLst>
      <p:ext uri="{BB962C8B-B14F-4D97-AF65-F5344CB8AC3E}">
        <p14:creationId xmlns:p14="http://schemas.microsoft.com/office/powerpoint/2010/main" val="235605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168033-886F-4A0B-9EF3-88939A470C4B}"/>
              </a:ext>
            </a:extLst>
          </p:cNvPr>
          <p:cNvSpPr>
            <a:spLocks noGrp="1"/>
          </p:cNvSpPr>
          <p:nvPr>
            <p:ph sz="quarter" idx="31"/>
          </p:nvPr>
        </p:nvSpPr>
        <p:spPr/>
        <p:txBody>
          <a:bodyPr/>
          <a:lstStyle/>
          <a:p>
            <a:pPr marL="301624" indent="-285750">
              <a:buFont typeface="Arial" panose="020B0604020202020204" pitchFamily="34" charset="0"/>
              <a:buChar char="•"/>
            </a:pPr>
            <a:r>
              <a:rPr lang="en-US" dirty="0"/>
              <a:t>Fake Implementation of abstraction.</a:t>
            </a:r>
          </a:p>
          <a:p>
            <a:pPr marL="301624" indent="-285750">
              <a:buFont typeface="Arial" panose="020B0604020202020204" pitchFamily="34" charset="0"/>
              <a:buChar char="•"/>
            </a:pPr>
            <a:r>
              <a:rPr lang="en-US" dirty="0"/>
              <a:t>Create classes by hand.</a:t>
            </a:r>
          </a:p>
          <a:p>
            <a:pPr marL="301624" indent="-285750">
              <a:buFont typeface="Arial" panose="020B0604020202020204" pitchFamily="34" charset="0"/>
              <a:buChar char="•"/>
            </a:pPr>
            <a:r>
              <a:rPr lang="en-US" dirty="0"/>
              <a:t>Each Mock objects add more code and complexity. </a:t>
            </a:r>
          </a:p>
          <a:p>
            <a:pPr marL="301624" indent="-285750">
              <a:buFont typeface="Arial" panose="020B0604020202020204" pitchFamily="34" charset="0"/>
              <a:buChar char="•"/>
            </a:pPr>
            <a:r>
              <a:rPr lang="en-US" dirty="0"/>
              <a:t>Conditional check on Mock classes. </a:t>
            </a:r>
          </a:p>
          <a:p>
            <a:pPr marL="301624" indent="-285750">
              <a:buFont typeface="Arial" panose="020B0604020202020204" pitchFamily="34" charset="0"/>
              <a:buChar char="•"/>
            </a:pPr>
            <a:r>
              <a:rPr lang="en-US" dirty="0"/>
              <a:t>Interface changes.</a:t>
            </a:r>
          </a:p>
          <a:p>
            <a:pPr marL="301624" indent="-285750">
              <a:buFont typeface="Arial" panose="020B0604020202020204" pitchFamily="34" charset="0"/>
              <a:buChar char="•"/>
            </a:pPr>
            <a:r>
              <a:rPr lang="en-US" dirty="0"/>
              <a:t>Time/Maintenance of code. (learning new framework vs creating mock classes)</a:t>
            </a:r>
          </a:p>
          <a:p>
            <a:endParaRPr lang="en-US" dirty="0"/>
          </a:p>
        </p:txBody>
      </p:sp>
      <p:sp>
        <p:nvSpPr>
          <p:cNvPr id="5" name="Text Placeholder 4">
            <a:extLst>
              <a:ext uri="{FF2B5EF4-FFF2-40B4-BE49-F238E27FC236}">
                <a16:creationId xmlns:a16="http://schemas.microsoft.com/office/drawing/2014/main" id="{B19B3644-5B7E-4400-A52A-D9259F0FA152}"/>
              </a:ext>
            </a:extLst>
          </p:cNvPr>
          <p:cNvSpPr>
            <a:spLocks noGrp="1"/>
          </p:cNvSpPr>
          <p:nvPr>
            <p:ph type="body" sz="quarter" idx="32"/>
          </p:nvPr>
        </p:nvSpPr>
        <p:spPr/>
        <p:txBody>
          <a:bodyPr>
            <a:normAutofit fontScale="92500" lnSpcReduction="20000"/>
          </a:bodyPr>
          <a:lstStyle/>
          <a:p>
            <a:r>
              <a:rPr lang="en-US" dirty="0"/>
              <a:t>Problems with Hand Rolled Mock</a:t>
            </a:r>
          </a:p>
        </p:txBody>
      </p:sp>
      <p:sp>
        <p:nvSpPr>
          <p:cNvPr id="6" name="Text Placeholder 5">
            <a:extLst>
              <a:ext uri="{FF2B5EF4-FFF2-40B4-BE49-F238E27FC236}">
                <a16:creationId xmlns:a16="http://schemas.microsoft.com/office/drawing/2014/main" id="{A4AA916C-E543-428F-B8A2-9316801D0BCC}"/>
              </a:ext>
            </a:extLst>
          </p:cNvPr>
          <p:cNvSpPr>
            <a:spLocks noGrp="1"/>
          </p:cNvSpPr>
          <p:nvPr>
            <p:ph type="body" sz="quarter" idx="33"/>
          </p:nvPr>
        </p:nvSpPr>
        <p:spPr/>
        <p:txBody>
          <a:bodyPr>
            <a:normAutofit fontScale="77500" lnSpcReduction="20000"/>
          </a:bodyPr>
          <a:lstStyle/>
          <a:p>
            <a:endParaRPr lang="en-US"/>
          </a:p>
        </p:txBody>
      </p:sp>
    </p:spTree>
    <p:extLst>
      <p:ext uri="{BB962C8B-B14F-4D97-AF65-F5344CB8AC3E}">
        <p14:creationId xmlns:p14="http://schemas.microsoft.com/office/powerpoint/2010/main" val="23175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4642A-1128-4076-A3E2-449968549B4C}"/>
              </a:ext>
            </a:extLst>
          </p:cNvPr>
          <p:cNvSpPr>
            <a:spLocks noGrp="1"/>
          </p:cNvSpPr>
          <p:nvPr>
            <p:ph sz="quarter" idx="31"/>
          </p:nvPr>
        </p:nvSpPr>
        <p:spPr>
          <a:xfrm>
            <a:off x="219955" y="983455"/>
            <a:ext cx="8679570" cy="3176589"/>
          </a:xfrm>
        </p:spPr>
        <p:txBody>
          <a:bodyPr/>
          <a:lstStyle/>
          <a:p>
            <a:pPr marL="0" indent="0" algn="ctr">
              <a:buNone/>
            </a:pPr>
            <a:r>
              <a:rPr lang="en-US" sz="2000" dirty="0">
                <a:ln w="0"/>
                <a:effectLst>
                  <a:outerShdw blurRad="38100" dist="25400" dir="5400000" algn="ctr" rotWithShape="0">
                    <a:srgbClr val="6E747A">
                      <a:alpha val="43000"/>
                    </a:srgbClr>
                  </a:outerShdw>
                </a:effectLst>
              </a:rPr>
              <a:t>A .NET dynamic framework for creating all types of</a:t>
            </a:r>
          </a:p>
          <a:p>
            <a:pPr marL="0" indent="0" algn="ctr">
              <a:buNone/>
            </a:pPr>
            <a:r>
              <a:rPr lang="en-US" sz="2000" dirty="0">
                <a:ln w="0"/>
                <a:effectLst>
                  <a:outerShdw blurRad="38100" dist="25400" dir="5400000" algn="ctr" rotWithShape="0">
                    <a:srgbClr val="6E747A">
                      <a:alpha val="43000"/>
                    </a:srgbClr>
                  </a:outerShdw>
                </a:effectLst>
              </a:rPr>
              <a:t>fake objects which is designed for ease</a:t>
            </a:r>
          </a:p>
          <a:p>
            <a:pPr marL="0" indent="0" algn="ctr">
              <a:buNone/>
            </a:pPr>
            <a:r>
              <a:rPr lang="en-US" sz="2000" dirty="0">
                <a:ln w="0"/>
                <a:effectLst>
                  <a:outerShdw blurRad="38100" dist="25400" dir="5400000" algn="ctr" rotWithShape="0">
                    <a:srgbClr val="6E747A">
                      <a:alpha val="43000"/>
                    </a:srgbClr>
                  </a:outerShdw>
                </a:effectLst>
              </a:rPr>
              <a:t>of use and compatibility with </a:t>
            </a:r>
          </a:p>
          <a:p>
            <a:pPr marL="0" indent="0" algn="ctr">
              <a:buNone/>
            </a:pPr>
            <a:r>
              <a:rPr lang="en-US" sz="2000" dirty="0">
                <a:ln w="0"/>
                <a:effectLst>
                  <a:outerShdw blurRad="38100" dist="25400" dir="5400000" algn="ctr" rotWithShape="0">
                    <a:srgbClr val="6E747A">
                      <a:alpha val="43000"/>
                    </a:srgbClr>
                  </a:outerShdw>
                </a:effectLst>
              </a:rPr>
              <a:t>both C# and VB.NET.</a:t>
            </a:r>
          </a:p>
        </p:txBody>
      </p:sp>
      <p:sp>
        <p:nvSpPr>
          <p:cNvPr id="5" name="Text Placeholder 4">
            <a:extLst>
              <a:ext uri="{FF2B5EF4-FFF2-40B4-BE49-F238E27FC236}">
                <a16:creationId xmlns:a16="http://schemas.microsoft.com/office/drawing/2014/main" id="{6652A846-BB4F-4C0A-928B-14435368F850}"/>
              </a:ext>
            </a:extLst>
          </p:cNvPr>
          <p:cNvSpPr>
            <a:spLocks noGrp="1"/>
          </p:cNvSpPr>
          <p:nvPr>
            <p:ph type="body" sz="quarter" idx="32"/>
          </p:nvPr>
        </p:nvSpPr>
        <p:spPr/>
        <p:txBody>
          <a:bodyPr>
            <a:normAutofit fontScale="92500" lnSpcReduction="20000"/>
          </a:bodyPr>
          <a:lstStyle/>
          <a:p>
            <a:r>
              <a:rPr lang="en-US" dirty="0"/>
              <a:t>What is </a:t>
            </a:r>
            <a:r>
              <a:rPr lang="en-US" dirty="0" err="1"/>
              <a:t>FakeItEasy</a:t>
            </a:r>
            <a:r>
              <a:rPr lang="en-US" dirty="0"/>
              <a:t>/</a:t>
            </a:r>
            <a:r>
              <a:rPr lang="en-US" dirty="0" err="1"/>
              <a:t>Nsubstitute</a:t>
            </a:r>
            <a:r>
              <a:rPr lang="en-US" dirty="0"/>
              <a:t>/</a:t>
            </a:r>
            <a:r>
              <a:rPr lang="en-US" dirty="0" err="1"/>
              <a:t>MoqQ</a:t>
            </a:r>
            <a:r>
              <a:rPr lang="en-US" dirty="0"/>
              <a:t>?</a:t>
            </a:r>
          </a:p>
        </p:txBody>
      </p:sp>
    </p:spTree>
    <p:extLst>
      <p:ext uri="{BB962C8B-B14F-4D97-AF65-F5344CB8AC3E}">
        <p14:creationId xmlns:p14="http://schemas.microsoft.com/office/powerpoint/2010/main" val="8084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4">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4">
                                            <p:txEl>
                                              <p:pRg st="2" end="2"/>
                                            </p:txEl>
                                          </p:spTgt>
                                        </p:tgtEl>
                                      </p:cBhvr>
                                      <p:by x="150000" y="150000"/>
                                    </p:animScale>
                                  </p:childTnLst>
                                </p:cTn>
                              </p:par>
                              <p:par>
                                <p:cTn id="11" presetID="6" presetClass="emph" presetSubtype="0" fill="hold" nodeType="withEffect">
                                  <p:stCondLst>
                                    <p:cond delay="0"/>
                                  </p:stCondLst>
                                  <p:childTnLst>
                                    <p:animScale>
                                      <p:cBhvr>
                                        <p:cTn id="12" dur="2000" fill="hold"/>
                                        <p:tgtEl>
                                          <p:spTgt spid="4">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6795D8-630B-46DE-8986-44EAC19CF411}"/>
              </a:ext>
            </a:extLst>
          </p:cNvPr>
          <p:cNvSpPr>
            <a:spLocks noGrp="1"/>
          </p:cNvSpPr>
          <p:nvPr>
            <p:ph type="ctrTitle"/>
          </p:nvPr>
        </p:nvSpPr>
        <p:spPr>
          <a:xfrm>
            <a:off x="533400" y="1028700"/>
            <a:ext cx="7851648" cy="1371600"/>
          </a:xfrm>
        </p:spPr>
        <p:txBody>
          <a:bodyPr anchor="b">
            <a:normAutofit/>
          </a:bodyPr>
          <a:lstStyle/>
          <a:p>
            <a:r>
              <a:rPr lang="en-US" dirty="0"/>
              <a:t>Pre-Requisite</a:t>
            </a:r>
          </a:p>
        </p:txBody>
      </p:sp>
      <p:sp>
        <p:nvSpPr>
          <p:cNvPr id="2" name="Content Placeholder 1">
            <a:extLst>
              <a:ext uri="{FF2B5EF4-FFF2-40B4-BE49-F238E27FC236}">
                <a16:creationId xmlns:a16="http://schemas.microsoft.com/office/drawing/2014/main" id="{85D27947-90A3-40B6-BEDB-2AB2B6CE4B13}"/>
              </a:ext>
            </a:extLst>
          </p:cNvPr>
          <p:cNvSpPr>
            <a:spLocks noGrp="1"/>
          </p:cNvSpPr>
          <p:nvPr>
            <p:ph type="subTitle" idx="1"/>
          </p:nvPr>
        </p:nvSpPr>
        <p:spPr>
          <a:xfrm>
            <a:off x="533400" y="2421402"/>
            <a:ext cx="7854696" cy="1314450"/>
          </a:xfrm>
        </p:spPr>
        <p:txBody>
          <a:bodyPr>
            <a:normAutofit fontScale="92500" lnSpcReduction="10000"/>
          </a:bodyPr>
          <a:lstStyle/>
          <a:p>
            <a:r>
              <a:rPr lang="en-US" dirty="0"/>
              <a:t>Windows 10</a:t>
            </a:r>
          </a:p>
          <a:p>
            <a:r>
              <a:rPr lang="en-US" dirty="0"/>
              <a:t>Visual Studio.</a:t>
            </a:r>
          </a:p>
          <a:p>
            <a:r>
              <a:rPr lang="en-US" dirty="0" err="1"/>
              <a:t>.Net</a:t>
            </a:r>
            <a:r>
              <a:rPr lang="en-US" dirty="0"/>
              <a:t> basics.</a:t>
            </a:r>
          </a:p>
          <a:p>
            <a:r>
              <a:rPr lang="en-US" dirty="0" err="1"/>
              <a:t>XUnit</a:t>
            </a:r>
            <a:r>
              <a:rPr lang="en-US" dirty="0"/>
              <a:t>/</a:t>
            </a:r>
            <a:r>
              <a:rPr lang="en-US" dirty="0" err="1"/>
              <a:t>NUnit</a:t>
            </a:r>
            <a:endParaRPr lang="en-US" dirty="0"/>
          </a:p>
        </p:txBody>
      </p:sp>
    </p:spTree>
    <p:extLst>
      <p:ext uri="{BB962C8B-B14F-4D97-AF65-F5344CB8AC3E}">
        <p14:creationId xmlns:p14="http://schemas.microsoft.com/office/powerpoint/2010/main" val="160776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BA088A0-1E2D-4F93-BC43-EE59BF98D379}"/>
              </a:ext>
            </a:extLst>
          </p:cNvPr>
          <p:cNvSpPr>
            <a:spLocks noGrp="1"/>
          </p:cNvSpPr>
          <p:nvPr>
            <p:ph sz="quarter" idx="31"/>
          </p:nvPr>
        </p:nvSpPr>
        <p:spPr>
          <a:xfrm>
            <a:off x="252413" y="731378"/>
            <a:ext cx="6089393" cy="536984"/>
          </a:xfrm>
        </p:spPr>
        <p:txBody>
          <a:bodyPr/>
          <a:lstStyle/>
          <a:p>
            <a:pPr marL="301624" indent="-285750">
              <a:buFont typeface="Arial" panose="020B0604020202020204" pitchFamily="34" charset="0"/>
              <a:buChar char="•"/>
            </a:pPr>
            <a:r>
              <a:rPr lang="en-US" dirty="0" err="1"/>
              <a:t>.Net</a:t>
            </a:r>
            <a:r>
              <a:rPr lang="en-US" dirty="0"/>
              <a:t> 4.0 and higher</a:t>
            </a:r>
          </a:p>
        </p:txBody>
      </p:sp>
      <p:sp>
        <p:nvSpPr>
          <p:cNvPr id="5" name="Text Placeholder 4">
            <a:extLst>
              <a:ext uri="{FF2B5EF4-FFF2-40B4-BE49-F238E27FC236}">
                <a16:creationId xmlns:a16="http://schemas.microsoft.com/office/drawing/2014/main" id="{9B28A1A2-356F-452A-8E54-5533996A2E46}"/>
              </a:ext>
            </a:extLst>
          </p:cNvPr>
          <p:cNvSpPr>
            <a:spLocks noGrp="1"/>
          </p:cNvSpPr>
          <p:nvPr>
            <p:ph type="body" sz="quarter" idx="32"/>
          </p:nvPr>
        </p:nvSpPr>
        <p:spPr/>
        <p:txBody>
          <a:bodyPr>
            <a:normAutofit fontScale="92500" lnSpcReduction="20000"/>
          </a:bodyPr>
          <a:lstStyle/>
          <a:p>
            <a:r>
              <a:rPr lang="en-US" b="1" dirty="0"/>
              <a:t>Supported Frameworks</a:t>
            </a:r>
            <a:endParaRPr lang="en-US" dirty="0"/>
          </a:p>
        </p:txBody>
      </p:sp>
      <p:sp>
        <p:nvSpPr>
          <p:cNvPr id="8" name="Text Placeholder 4">
            <a:extLst>
              <a:ext uri="{FF2B5EF4-FFF2-40B4-BE49-F238E27FC236}">
                <a16:creationId xmlns:a16="http://schemas.microsoft.com/office/drawing/2014/main" id="{A2BF4B7E-B782-4DEB-A7C8-74F8A4FA70E1}"/>
              </a:ext>
            </a:extLst>
          </p:cNvPr>
          <p:cNvSpPr txBox="1">
            <a:spLocks/>
          </p:cNvSpPr>
          <p:nvPr/>
        </p:nvSpPr>
        <p:spPr>
          <a:xfrm>
            <a:off x="252413" y="1400221"/>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Installation</a:t>
            </a:r>
            <a:endParaRPr lang="en-US" dirty="0"/>
          </a:p>
        </p:txBody>
      </p:sp>
      <p:grpSp>
        <p:nvGrpSpPr>
          <p:cNvPr id="18" name="Group 17">
            <a:extLst>
              <a:ext uri="{FF2B5EF4-FFF2-40B4-BE49-F238E27FC236}">
                <a16:creationId xmlns:a16="http://schemas.microsoft.com/office/drawing/2014/main" id="{9FED2DB4-6AF7-49E2-8C46-0842CA0BD99D}"/>
              </a:ext>
            </a:extLst>
          </p:cNvPr>
          <p:cNvGrpSpPr/>
          <p:nvPr/>
        </p:nvGrpSpPr>
        <p:grpSpPr>
          <a:xfrm>
            <a:off x="252413" y="1984242"/>
            <a:ext cx="5509291" cy="1557011"/>
            <a:chOff x="252412" y="1913776"/>
            <a:chExt cx="6089393" cy="1576894"/>
          </a:xfrm>
        </p:grpSpPr>
        <p:sp>
          <p:nvSpPr>
            <p:cNvPr id="15" name="Content Placeholder 3">
              <a:extLst>
                <a:ext uri="{FF2B5EF4-FFF2-40B4-BE49-F238E27FC236}">
                  <a16:creationId xmlns:a16="http://schemas.microsoft.com/office/drawing/2014/main" id="{3E466CDC-C0ED-4221-B9B1-7FF50726AAD9}"/>
                </a:ext>
              </a:extLst>
            </p:cNvPr>
            <p:cNvSpPr txBox="1">
              <a:spLocks/>
            </p:cNvSpPr>
            <p:nvPr/>
          </p:nvSpPr>
          <p:spPr>
            <a:xfrm>
              <a:off x="252412" y="1913776"/>
              <a:ext cx="6089393" cy="1576894"/>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Nuget</a:t>
              </a:r>
              <a:endParaRPr lang="en-US" dirty="0"/>
            </a:p>
            <a:p>
              <a:pPr marL="301624" indent="-285750">
                <a:buFont typeface="Arial" panose="020B0604020202020204" pitchFamily="34" charset="0"/>
                <a:buChar char="•"/>
              </a:pPr>
              <a:endParaRPr lang="en-US" dirty="0"/>
            </a:p>
            <a:p>
              <a:pPr marL="301624" indent="-285750">
                <a:buFont typeface="Arial" panose="020B0604020202020204" pitchFamily="34" charset="0"/>
                <a:buChar char="•"/>
              </a:pPr>
              <a:endParaRPr lang="en-US" dirty="0"/>
            </a:p>
            <a:p>
              <a:pPr marL="301624" indent="-285750">
                <a:buFont typeface="Arial" panose="020B0604020202020204" pitchFamily="34" charset="0"/>
                <a:buChar char="•"/>
              </a:pPr>
              <a:endParaRPr lang="en-US" dirty="0"/>
            </a:p>
          </p:txBody>
        </p:sp>
        <p:sp>
          <p:nvSpPr>
            <p:cNvPr id="16" name="Rectangle 15">
              <a:extLst>
                <a:ext uri="{FF2B5EF4-FFF2-40B4-BE49-F238E27FC236}">
                  <a16:creationId xmlns:a16="http://schemas.microsoft.com/office/drawing/2014/main" id="{ABCE8E25-E8E5-4A14-8530-01D9495B0C18}"/>
                </a:ext>
              </a:extLst>
            </p:cNvPr>
            <p:cNvSpPr/>
            <p:nvPr/>
          </p:nvSpPr>
          <p:spPr>
            <a:xfrm>
              <a:off x="514504" y="2265468"/>
              <a:ext cx="4257368" cy="54105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PM&gt; Install-Package </a:t>
              </a:r>
              <a:r>
                <a:rPr lang="en-US" dirty="0" err="1"/>
                <a:t>FakeItEasy</a:t>
              </a:r>
              <a:endParaRPr lang="en-US" dirty="0"/>
            </a:p>
          </p:txBody>
        </p:sp>
        <p:sp>
          <p:nvSpPr>
            <p:cNvPr id="17" name="Rectangle 16">
              <a:extLst>
                <a:ext uri="{FF2B5EF4-FFF2-40B4-BE49-F238E27FC236}">
                  <a16:creationId xmlns:a16="http://schemas.microsoft.com/office/drawing/2014/main" id="{F8F26B25-CF41-4F28-A588-3171376062C2}"/>
                </a:ext>
              </a:extLst>
            </p:cNvPr>
            <p:cNvSpPr/>
            <p:nvPr/>
          </p:nvSpPr>
          <p:spPr>
            <a:xfrm>
              <a:off x="514504" y="2887687"/>
              <a:ext cx="4257368" cy="54105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PM&gt; Install-Package </a:t>
              </a:r>
              <a:r>
                <a:rPr lang="en-US" dirty="0" err="1"/>
                <a:t>NSubstitute</a:t>
              </a:r>
              <a:endParaRPr lang="en-US" dirty="0"/>
            </a:p>
          </p:txBody>
        </p:sp>
      </p:grpSp>
    </p:spTree>
    <p:extLst>
      <p:ext uri="{BB962C8B-B14F-4D97-AF65-F5344CB8AC3E}">
        <p14:creationId xmlns:p14="http://schemas.microsoft.com/office/powerpoint/2010/main" val="137814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058F147-13DC-44A6-81E3-6914B202369C}"/>
              </a:ext>
            </a:extLst>
          </p:cNvPr>
          <p:cNvSpPr>
            <a:spLocks noGrp="1"/>
          </p:cNvSpPr>
          <p:nvPr>
            <p:ph sz="quarter" idx="31"/>
          </p:nvPr>
        </p:nvSpPr>
        <p:spPr>
          <a:xfrm>
            <a:off x="252413" y="859196"/>
            <a:ext cx="8679570" cy="3176589"/>
          </a:xfrm>
        </p:spPr>
        <p:txBody>
          <a:bodyPr/>
          <a:lstStyle/>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AAA</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Verification</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Return Values</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Parameters</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Exceptions</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Properties</a:t>
            </a:r>
          </a:p>
          <a:p>
            <a:pPr marL="301624"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Events</a:t>
            </a:r>
          </a:p>
        </p:txBody>
      </p:sp>
      <p:sp>
        <p:nvSpPr>
          <p:cNvPr id="5" name="Text Placeholder 4">
            <a:extLst>
              <a:ext uri="{FF2B5EF4-FFF2-40B4-BE49-F238E27FC236}">
                <a16:creationId xmlns:a16="http://schemas.microsoft.com/office/drawing/2014/main" id="{47B6D0DB-A3BD-4148-87E6-F9EC4493ACB2}"/>
              </a:ext>
            </a:extLst>
          </p:cNvPr>
          <p:cNvSpPr>
            <a:spLocks noGrp="1"/>
          </p:cNvSpPr>
          <p:nvPr>
            <p:ph type="body" sz="quarter" idx="32"/>
          </p:nvPr>
        </p:nvSpPr>
        <p:spPr/>
        <p:txBody>
          <a:bodyPr>
            <a:normAutofit fontScale="92500" lnSpcReduction="20000"/>
          </a:bodyPr>
          <a:lstStyle/>
          <a:p>
            <a:r>
              <a:rPr lang="en-US" dirty="0"/>
              <a:t>Topics</a:t>
            </a:r>
          </a:p>
        </p:txBody>
      </p:sp>
    </p:spTree>
    <p:extLst>
      <p:ext uri="{BB962C8B-B14F-4D97-AF65-F5344CB8AC3E}">
        <p14:creationId xmlns:p14="http://schemas.microsoft.com/office/powerpoint/2010/main" val="64746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D3FB05-3E99-49F9-828C-45E8CAF4F05C}"/>
              </a:ext>
            </a:extLst>
          </p:cNvPr>
          <p:cNvSpPr>
            <a:spLocks noGrp="1"/>
          </p:cNvSpPr>
          <p:nvPr>
            <p:ph sz="quarter" idx="31"/>
          </p:nvPr>
        </p:nvSpPr>
        <p:spPr>
          <a:xfrm>
            <a:off x="252413" y="869028"/>
            <a:ext cx="8679570" cy="3176589"/>
          </a:xfrm>
        </p:spPr>
        <p:txBody>
          <a:bodyPr/>
          <a:lstStyle/>
          <a:p>
            <a:r>
              <a:rPr lang="en-US" b="1" dirty="0"/>
              <a:t>Arrange</a:t>
            </a:r>
          </a:p>
          <a:p>
            <a:pPr marL="490530" lvl="1" indent="-285750"/>
            <a:r>
              <a:rPr lang="en-US" dirty="0"/>
              <a:t>Creating a fake object</a:t>
            </a:r>
          </a:p>
          <a:p>
            <a:pPr marL="490530" lvl="1" indent="-285750"/>
            <a:r>
              <a:rPr lang="en-US" dirty="0"/>
              <a:t>Pass the fake to the System under test(SUT)</a:t>
            </a:r>
          </a:p>
          <a:p>
            <a:pPr marL="490530" lvl="1" indent="-285750"/>
            <a:r>
              <a:rPr lang="en-US" dirty="0"/>
              <a:t>Setup Return Value</a:t>
            </a:r>
          </a:p>
          <a:p>
            <a:r>
              <a:rPr lang="en-US" b="1" dirty="0"/>
              <a:t>Act</a:t>
            </a:r>
          </a:p>
          <a:p>
            <a:pPr marL="490530" lvl="1" indent="-285750"/>
            <a:r>
              <a:rPr lang="en-US" dirty="0"/>
              <a:t>Execute the SUT</a:t>
            </a:r>
          </a:p>
          <a:p>
            <a:r>
              <a:rPr lang="en-US" b="1" dirty="0"/>
              <a:t>Assert</a:t>
            </a:r>
          </a:p>
          <a:p>
            <a:pPr marL="490530" lvl="1" indent="-285750"/>
            <a:r>
              <a:rPr lang="en-US" dirty="0"/>
              <a:t>Verify SUT’s interaction with the fake object</a:t>
            </a:r>
          </a:p>
        </p:txBody>
      </p:sp>
      <p:sp>
        <p:nvSpPr>
          <p:cNvPr id="5" name="Text Placeholder 4">
            <a:extLst>
              <a:ext uri="{FF2B5EF4-FFF2-40B4-BE49-F238E27FC236}">
                <a16:creationId xmlns:a16="http://schemas.microsoft.com/office/drawing/2014/main" id="{A0F55146-D404-44CA-A7DC-2FC019E8F1B7}"/>
              </a:ext>
            </a:extLst>
          </p:cNvPr>
          <p:cNvSpPr>
            <a:spLocks noGrp="1"/>
          </p:cNvSpPr>
          <p:nvPr>
            <p:ph type="body" sz="quarter" idx="32"/>
          </p:nvPr>
        </p:nvSpPr>
        <p:spPr/>
        <p:txBody>
          <a:bodyPr>
            <a:normAutofit fontScale="92500" lnSpcReduction="20000"/>
          </a:bodyPr>
          <a:lstStyle/>
          <a:p>
            <a:r>
              <a:rPr lang="en-US" b="1" dirty="0"/>
              <a:t>Arrange, Act, Assert</a:t>
            </a:r>
            <a:endParaRPr lang="en-US" dirty="0"/>
          </a:p>
        </p:txBody>
      </p:sp>
    </p:spTree>
    <p:extLst>
      <p:ext uri="{BB962C8B-B14F-4D97-AF65-F5344CB8AC3E}">
        <p14:creationId xmlns:p14="http://schemas.microsoft.com/office/powerpoint/2010/main" val="151438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87976E-3028-46D3-BC46-AD799FAF0176}"/>
              </a:ext>
            </a:extLst>
          </p:cNvPr>
          <p:cNvSpPr>
            <a:spLocks noGrp="1"/>
          </p:cNvSpPr>
          <p:nvPr>
            <p:ph type="body" sz="quarter" idx="32"/>
          </p:nvPr>
        </p:nvSpPr>
        <p:spPr>
          <a:xfrm>
            <a:off x="3325881" y="687749"/>
            <a:ext cx="1586219" cy="369332"/>
          </a:xfrm>
        </p:spPr>
        <p:txBody>
          <a:bodyPr>
            <a:normAutofit fontScale="85000" lnSpcReduction="10000"/>
          </a:bodyPr>
          <a:lstStyle/>
          <a:p>
            <a:r>
              <a:rPr lang="en-US" dirty="0"/>
              <a:t>Verification</a:t>
            </a:r>
          </a:p>
        </p:txBody>
      </p:sp>
      <p:sp>
        <p:nvSpPr>
          <p:cNvPr id="7" name="Content Placeholder 3">
            <a:extLst>
              <a:ext uri="{FF2B5EF4-FFF2-40B4-BE49-F238E27FC236}">
                <a16:creationId xmlns:a16="http://schemas.microsoft.com/office/drawing/2014/main" id="{31069841-A321-46EC-A937-C7368E90A652}"/>
              </a:ext>
            </a:extLst>
          </p:cNvPr>
          <p:cNvSpPr txBox="1">
            <a:spLocks/>
          </p:cNvSpPr>
          <p:nvPr/>
        </p:nvSpPr>
        <p:spPr>
          <a:xfrm>
            <a:off x="141675" y="2724513"/>
            <a:ext cx="2444209" cy="1298114"/>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Return values from</a:t>
            </a:r>
          </a:p>
          <a:p>
            <a:pPr marL="490530" lvl="1" indent="-285750"/>
            <a:r>
              <a:rPr lang="en-US" dirty="0"/>
              <a:t>Function calls</a:t>
            </a:r>
          </a:p>
          <a:p>
            <a:pPr marL="490530" lvl="1" indent="-285750"/>
            <a:r>
              <a:rPr lang="en-US" dirty="0"/>
              <a:t>out parameters</a:t>
            </a:r>
          </a:p>
          <a:p>
            <a:r>
              <a:rPr lang="en-US" dirty="0"/>
              <a:t> Returning different values</a:t>
            </a:r>
          </a:p>
        </p:txBody>
      </p:sp>
      <p:sp>
        <p:nvSpPr>
          <p:cNvPr id="8" name="Text Placeholder 4">
            <a:extLst>
              <a:ext uri="{FF2B5EF4-FFF2-40B4-BE49-F238E27FC236}">
                <a16:creationId xmlns:a16="http://schemas.microsoft.com/office/drawing/2014/main" id="{EB705D85-D277-4CDD-B4AA-897BA7C57D95}"/>
              </a:ext>
            </a:extLst>
          </p:cNvPr>
          <p:cNvSpPr txBox="1">
            <a:spLocks/>
          </p:cNvSpPr>
          <p:nvPr/>
        </p:nvSpPr>
        <p:spPr>
          <a:xfrm>
            <a:off x="133359" y="2300750"/>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Returns value</a:t>
            </a:r>
          </a:p>
        </p:txBody>
      </p:sp>
      <p:sp>
        <p:nvSpPr>
          <p:cNvPr id="10" name="Content Placeholder 3">
            <a:extLst>
              <a:ext uri="{FF2B5EF4-FFF2-40B4-BE49-F238E27FC236}">
                <a16:creationId xmlns:a16="http://schemas.microsoft.com/office/drawing/2014/main" id="{92B73668-D373-474F-9C06-0ABAC72B29A0}"/>
              </a:ext>
            </a:extLst>
          </p:cNvPr>
          <p:cNvSpPr txBox="1">
            <a:spLocks/>
          </p:cNvSpPr>
          <p:nvPr/>
        </p:nvSpPr>
        <p:spPr>
          <a:xfrm>
            <a:off x="3483197" y="2826874"/>
            <a:ext cx="4080944" cy="1298114"/>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a:t>A&lt;T&gt;._</a:t>
            </a:r>
          </a:p>
          <a:p>
            <a:pPr marL="301624" indent="-285750">
              <a:buFont typeface="Arial" panose="020B0604020202020204" pitchFamily="34" charset="0"/>
              <a:buChar char="•"/>
            </a:pPr>
            <a:r>
              <a:rPr lang="en-US" dirty="0"/>
              <a:t>A&lt;T&gt;.Ignored</a:t>
            </a:r>
          </a:p>
          <a:p>
            <a:pPr marL="301624" indent="-285750">
              <a:buFont typeface="Arial" panose="020B0604020202020204" pitchFamily="34" charset="0"/>
              <a:buChar char="•"/>
            </a:pPr>
            <a:r>
              <a:rPr lang="en-US" dirty="0"/>
              <a:t>A&lt;T&gt;.That</a:t>
            </a:r>
          </a:p>
        </p:txBody>
      </p:sp>
      <p:sp>
        <p:nvSpPr>
          <p:cNvPr id="11" name="Text Placeholder 4">
            <a:extLst>
              <a:ext uri="{FF2B5EF4-FFF2-40B4-BE49-F238E27FC236}">
                <a16:creationId xmlns:a16="http://schemas.microsoft.com/office/drawing/2014/main" id="{C5772732-3112-45C8-B9EC-64BF4787D1CC}"/>
              </a:ext>
            </a:extLst>
          </p:cNvPr>
          <p:cNvSpPr txBox="1">
            <a:spLocks/>
          </p:cNvSpPr>
          <p:nvPr/>
        </p:nvSpPr>
        <p:spPr>
          <a:xfrm>
            <a:off x="3483197" y="2303125"/>
            <a:ext cx="4065683"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Arguments/Parameters</a:t>
            </a:r>
          </a:p>
        </p:txBody>
      </p:sp>
      <p:sp>
        <p:nvSpPr>
          <p:cNvPr id="12" name="Content Placeholder 3">
            <a:extLst>
              <a:ext uri="{FF2B5EF4-FFF2-40B4-BE49-F238E27FC236}">
                <a16:creationId xmlns:a16="http://schemas.microsoft.com/office/drawing/2014/main" id="{EF86D965-DDFE-407F-9CC7-9C2C72F42FF6}"/>
              </a:ext>
            </a:extLst>
          </p:cNvPr>
          <p:cNvSpPr txBox="1">
            <a:spLocks/>
          </p:cNvSpPr>
          <p:nvPr/>
        </p:nvSpPr>
        <p:spPr>
          <a:xfrm>
            <a:off x="141675" y="4621559"/>
            <a:ext cx="3084822" cy="36933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A.CallTo</a:t>
            </a:r>
            <a:r>
              <a:rPr lang="en-US" dirty="0"/>
              <a:t>(() =&gt; ….).Throw&lt;T&gt;()</a:t>
            </a:r>
          </a:p>
        </p:txBody>
      </p:sp>
      <p:sp>
        <p:nvSpPr>
          <p:cNvPr id="13" name="Text Placeholder 4">
            <a:extLst>
              <a:ext uri="{FF2B5EF4-FFF2-40B4-BE49-F238E27FC236}">
                <a16:creationId xmlns:a16="http://schemas.microsoft.com/office/drawing/2014/main" id="{801BE016-4323-4F5D-8817-10B502E64B8B}"/>
              </a:ext>
            </a:extLst>
          </p:cNvPr>
          <p:cNvSpPr txBox="1">
            <a:spLocks/>
          </p:cNvSpPr>
          <p:nvPr/>
        </p:nvSpPr>
        <p:spPr>
          <a:xfrm>
            <a:off x="141675" y="4156696"/>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Exception</a:t>
            </a:r>
          </a:p>
        </p:txBody>
      </p:sp>
      <p:sp>
        <p:nvSpPr>
          <p:cNvPr id="14" name="Content Placeholder 3">
            <a:extLst>
              <a:ext uri="{FF2B5EF4-FFF2-40B4-BE49-F238E27FC236}">
                <a16:creationId xmlns:a16="http://schemas.microsoft.com/office/drawing/2014/main" id="{7D915DCC-6F36-45A9-9288-13EB3CAE65C9}"/>
              </a:ext>
            </a:extLst>
          </p:cNvPr>
          <p:cNvSpPr txBox="1">
            <a:spLocks/>
          </p:cNvSpPr>
          <p:nvPr/>
        </p:nvSpPr>
        <p:spPr>
          <a:xfrm>
            <a:off x="3483197" y="4621559"/>
            <a:ext cx="3084822" cy="36933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Raise.With</a:t>
            </a:r>
            <a:endParaRPr lang="en-US" dirty="0"/>
          </a:p>
        </p:txBody>
      </p:sp>
      <p:sp>
        <p:nvSpPr>
          <p:cNvPr id="15" name="Text Placeholder 4">
            <a:extLst>
              <a:ext uri="{FF2B5EF4-FFF2-40B4-BE49-F238E27FC236}">
                <a16:creationId xmlns:a16="http://schemas.microsoft.com/office/drawing/2014/main" id="{A2FCB91A-1C10-4149-9614-905D735995E0}"/>
              </a:ext>
            </a:extLst>
          </p:cNvPr>
          <p:cNvSpPr txBox="1">
            <a:spLocks/>
          </p:cNvSpPr>
          <p:nvPr/>
        </p:nvSpPr>
        <p:spPr>
          <a:xfrm>
            <a:off x="3483197" y="4124988"/>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Events</a:t>
            </a:r>
          </a:p>
        </p:txBody>
      </p:sp>
      <p:sp>
        <p:nvSpPr>
          <p:cNvPr id="16" name="Content Placeholder 3">
            <a:extLst>
              <a:ext uri="{FF2B5EF4-FFF2-40B4-BE49-F238E27FC236}">
                <a16:creationId xmlns:a16="http://schemas.microsoft.com/office/drawing/2014/main" id="{85A71E7F-0143-4777-A8AC-110A9EC91038}"/>
              </a:ext>
            </a:extLst>
          </p:cNvPr>
          <p:cNvSpPr txBox="1">
            <a:spLocks/>
          </p:cNvSpPr>
          <p:nvPr/>
        </p:nvSpPr>
        <p:spPr>
          <a:xfrm>
            <a:off x="133359" y="1142935"/>
            <a:ext cx="2373867" cy="112376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var </a:t>
            </a:r>
            <a:r>
              <a:rPr lang="en-US" dirty="0" err="1"/>
              <a:t>fakeobj</a:t>
            </a:r>
            <a:r>
              <a:rPr lang="en-US" dirty="0"/>
              <a:t> = </a:t>
            </a:r>
            <a:r>
              <a:rPr lang="en-US" dirty="0" err="1"/>
              <a:t>A.Fake</a:t>
            </a:r>
            <a:r>
              <a:rPr lang="en-US" dirty="0"/>
              <a:t>&lt;T&gt;();</a:t>
            </a:r>
          </a:p>
        </p:txBody>
      </p:sp>
      <p:sp>
        <p:nvSpPr>
          <p:cNvPr id="17" name="Text Placeholder 4">
            <a:extLst>
              <a:ext uri="{FF2B5EF4-FFF2-40B4-BE49-F238E27FC236}">
                <a16:creationId xmlns:a16="http://schemas.microsoft.com/office/drawing/2014/main" id="{D35D32A9-5F7E-45D8-AC87-09B7DDD60772}"/>
              </a:ext>
            </a:extLst>
          </p:cNvPr>
          <p:cNvSpPr txBox="1">
            <a:spLocks/>
          </p:cNvSpPr>
          <p:nvPr/>
        </p:nvSpPr>
        <p:spPr>
          <a:xfrm>
            <a:off x="141675" y="678774"/>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Mocking Object</a:t>
            </a:r>
          </a:p>
        </p:txBody>
      </p:sp>
      <p:sp>
        <p:nvSpPr>
          <p:cNvPr id="18" name="Content Placeholder 3">
            <a:extLst>
              <a:ext uri="{FF2B5EF4-FFF2-40B4-BE49-F238E27FC236}">
                <a16:creationId xmlns:a16="http://schemas.microsoft.com/office/drawing/2014/main" id="{D00E0E87-E72E-4670-9C61-1D37ADF5197C}"/>
              </a:ext>
            </a:extLst>
          </p:cNvPr>
          <p:cNvSpPr txBox="1">
            <a:spLocks/>
          </p:cNvSpPr>
          <p:nvPr/>
        </p:nvSpPr>
        <p:spPr>
          <a:xfrm>
            <a:off x="3325881" y="1184320"/>
            <a:ext cx="5336338" cy="1133485"/>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a:t>The Assert in the AAA syntax</a:t>
            </a:r>
          </a:p>
          <a:p>
            <a:pPr marL="301624" indent="-285750">
              <a:buFont typeface="Arial" panose="020B0604020202020204" pitchFamily="34" charset="0"/>
              <a:buChar char="•"/>
            </a:pPr>
            <a:r>
              <a:rPr lang="en-US" dirty="0" err="1"/>
              <a:t>A.CallTo</a:t>
            </a:r>
            <a:r>
              <a:rPr lang="en-US" dirty="0"/>
              <a:t>(() =&gt; </a:t>
            </a:r>
            <a:r>
              <a:rPr lang="en-US" dirty="0" err="1"/>
              <a:t>fakeobj.MyMethod</a:t>
            </a:r>
            <a:r>
              <a:rPr lang="en-US" dirty="0"/>
              <a:t>()).</a:t>
            </a:r>
            <a:r>
              <a:rPr lang="en-US" dirty="0" err="1"/>
              <a:t>MustHaveHappened</a:t>
            </a:r>
            <a:r>
              <a:rPr lang="en-US" dirty="0"/>
              <a:t>();</a:t>
            </a:r>
          </a:p>
          <a:p>
            <a:pPr marL="301624" indent="-285750">
              <a:buFont typeface="Arial" panose="020B0604020202020204" pitchFamily="34" charset="0"/>
              <a:buChar char="•"/>
            </a:pPr>
            <a:r>
              <a:rPr lang="en-US" dirty="0" err="1"/>
              <a:t>A.CallTo</a:t>
            </a:r>
            <a:r>
              <a:rPr lang="en-US" dirty="0"/>
              <a:t>(….).</a:t>
            </a:r>
            <a:r>
              <a:rPr lang="en-US" dirty="0" err="1"/>
              <a:t>MustNotHaveHappened</a:t>
            </a:r>
            <a:r>
              <a:rPr lang="en-US" dirty="0"/>
              <a:t>();  and </a:t>
            </a:r>
            <a:r>
              <a:rPr lang="en-US" dirty="0" err="1"/>
              <a:t>manymore</a:t>
            </a:r>
            <a:endParaRPr lang="en-US" dirty="0"/>
          </a:p>
        </p:txBody>
      </p:sp>
      <p:sp>
        <p:nvSpPr>
          <p:cNvPr id="19" name="Text Placeholder 4">
            <a:extLst>
              <a:ext uri="{FF2B5EF4-FFF2-40B4-BE49-F238E27FC236}">
                <a16:creationId xmlns:a16="http://schemas.microsoft.com/office/drawing/2014/main" id="{07752187-8C2C-4565-9CAA-B5F8C4A454B1}"/>
              </a:ext>
            </a:extLst>
          </p:cNvPr>
          <p:cNvSpPr txBox="1">
            <a:spLocks/>
          </p:cNvSpPr>
          <p:nvPr/>
        </p:nvSpPr>
        <p:spPr>
          <a:xfrm>
            <a:off x="100901" y="65594"/>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err="1"/>
              <a:t>FakeItEasy</a:t>
            </a:r>
            <a:endParaRPr lang="en-US" b="1" dirty="0"/>
          </a:p>
        </p:txBody>
      </p:sp>
    </p:spTree>
    <p:extLst>
      <p:ext uri="{BB962C8B-B14F-4D97-AF65-F5344CB8AC3E}">
        <p14:creationId xmlns:p14="http://schemas.microsoft.com/office/powerpoint/2010/main" val="119932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0" grpId="0"/>
      <p:bldP spid="11" grpId="0"/>
      <p:bldP spid="12" grpId="0"/>
      <p:bldP spid="13"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87976E-3028-46D3-BC46-AD799FAF0176}"/>
              </a:ext>
            </a:extLst>
          </p:cNvPr>
          <p:cNvSpPr>
            <a:spLocks noGrp="1"/>
          </p:cNvSpPr>
          <p:nvPr>
            <p:ph type="body" sz="quarter" idx="32"/>
          </p:nvPr>
        </p:nvSpPr>
        <p:spPr>
          <a:xfrm>
            <a:off x="3483197" y="589416"/>
            <a:ext cx="1586219" cy="369332"/>
          </a:xfrm>
        </p:spPr>
        <p:txBody>
          <a:bodyPr>
            <a:normAutofit fontScale="85000" lnSpcReduction="10000"/>
          </a:bodyPr>
          <a:lstStyle/>
          <a:p>
            <a:r>
              <a:rPr lang="en-US" dirty="0"/>
              <a:t>Verification</a:t>
            </a:r>
          </a:p>
        </p:txBody>
      </p:sp>
      <p:sp>
        <p:nvSpPr>
          <p:cNvPr id="7" name="Content Placeholder 3">
            <a:extLst>
              <a:ext uri="{FF2B5EF4-FFF2-40B4-BE49-F238E27FC236}">
                <a16:creationId xmlns:a16="http://schemas.microsoft.com/office/drawing/2014/main" id="{31069841-A321-46EC-A937-C7368E90A652}"/>
              </a:ext>
            </a:extLst>
          </p:cNvPr>
          <p:cNvSpPr txBox="1">
            <a:spLocks/>
          </p:cNvSpPr>
          <p:nvPr/>
        </p:nvSpPr>
        <p:spPr>
          <a:xfrm>
            <a:off x="141675" y="2626180"/>
            <a:ext cx="2444209" cy="1298114"/>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Return values from</a:t>
            </a:r>
          </a:p>
          <a:p>
            <a:pPr marL="490530" lvl="1" indent="-285750"/>
            <a:r>
              <a:rPr lang="en-US" dirty="0"/>
              <a:t>Function calls</a:t>
            </a:r>
          </a:p>
          <a:p>
            <a:pPr marL="490530" lvl="1" indent="-285750"/>
            <a:r>
              <a:rPr lang="en-US" dirty="0"/>
              <a:t>out parameters</a:t>
            </a:r>
          </a:p>
          <a:p>
            <a:r>
              <a:rPr lang="en-US" dirty="0"/>
              <a:t> Returning different values</a:t>
            </a:r>
          </a:p>
        </p:txBody>
      </p:sp>
      <p:sp>
        <p:nvSpPr>
          <p:cNvPr id="8" name="Text Placeholder 4">
            <a:extLst>
              <a:ext uri="{FF2B5EF4-FFF2-40B4-BE49-F238E27FC236}">
                <a16:creationId xmlns:a16="http://schemas.microsoft.com/office/drawing/2014/main" id="{EB705D85-D277-4CDD-B4AA-897BA7C57D95}"/>
              </a:ext>
            </a:extLst>
          </p:cNvPr>
          <p:cNvSpPr txBox="1">
            <a:spLocks/>
          </p:cNvSpPr>
          <p:nvPr/>
        </p:nvSpPr>
        <p:spPr>
          <a:xfrm>
            <a:off x="133359" y="2202417"/>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Returns value</a:t>
            </a:r>
          </a:p>
        </p:txBody>
      </p:sp>
      <p:sp>
        <p:nvSpPr>
          <p:cNvPr id="10" name="Content Placeholder 3">
            <a:extLst>
              <a:ext uri="{FF2B5EF4-FFF2-40B4-BE49-F238E27FC236}">
                <a16:creationId xmlns:a16="http://schemas.microsoft.com/office/drawing/2014/main" id="{92B73668-D373-474F-9C06-0ABAC72B29A0}"/>
              </a:ext>
            </a:extLst>
          </p:cNvPr>
          <p:cNvSpPr txBox="1">
            <a:spLocks/>
          </p:cNvSpPr>
          <p:nvPr/>
        </p:nvSpPr>
        <p:spPr>
          <a:xfrm>
            <a:off x="3483197" y="2728541"/>
            <a:ext cx="4080944" cy="1298114"/>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Arg.Any</a:t>
            </a:r>
            <a:r>
              <a:rPr lang="en-US" dirty="0"/>
              <a:t>&lt;T&gt;</a:t>
            </a:r>
          </a:p>
          <a:p>
            <a:pPr marL="301624" indent="-285750">
              <a:buFont typeface="Arial" panose="020B0604020202020204" pitchFamily="34" charset="0"/>
              <a:buChar char="•"/>
            </a:pPr>
            <a:r>
              <a:rPr lang="en-US" dirty="0" err="1"/>
              <a:t>Arg.Is</a:t>
            </a:r>
            <a:r>
              <a:rPr lang="en-US" dirty="0"/>
              <a:t>&lt;T&gt;</a:t>
            </a:r>
          </a:p>
          <a:p>
            <a:pPr marL="301624" indent="-285750">
              <a:buFont typeface="Arial" panose="020B0604020202020204" pitchFamily="34" charset="0"/>
              <a:buChar char="•"/>
            </a:pPr>
            <a:r>
              <a:rPr lang="en-US" dirty="0" err="1"/>
              <a:t>Arg</a:t>
            </a:r>
            <a:r>
              <a:rPr lang="en-US" dirty="0"/>
              <a:t>&lt;T&gt;.Do and etc. </a:t>
            </a:r>
          </a:p>
        </p:txBody>
      </p:sp>
      <p:sp>
        <p:nvSpPr>
          <p:cNvPr id="11" name="Text Placeholder 4">
            <a:extLst>
              <a:ext uri="{FF2B5EF4-FFF2-40B4-BE49-F238E27FC236}">
                <a16:creationId xmlns:a16="http://schemas.microsoft.com/office/drawing/2014/main" id="{C5772732-3112-45C8-B9EC-64BF4787D1CC}"/>
              </a:ext>
            </a:extLst>
          </p:cNvPr>
          <p:cNvSpPr txBox="1">
            <a:spLocks/>
          </p:cNvSpPr>
          <p:nvPr/>
        </p:nvSpPr>
        <p:spPr>
          <a:xfrm>
            <a:off x="3483197" y="2204792"/>
            <a:ext cx="4065683"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Arguments/Parameters</a:t>
            </a:r>
          </a:p>
        </p:txBody>
      </p:sp>
      <p:sp>
        <p:nvSpPr>
          <p:cNvPr id="12" name="Content Placeholder 3">
            <a:extLst>
              <a:ext uri="{FF2B5EF4-FFF2-40B4-BE49-F238E27FC236}">
                <a16:creationId xmlns:a16="http://schemas.microsoft.com/office/drawing/2014/main" id="{EF86D965-DDFE-407F-9CC7-9C2C72F42FF6}"/>
              </a:ext>
            </a:extLst>
          </p:cNvPr>
          <p:cNvSpPr txBox="1">
            <a:spLocks/>
          </p:cNvSpPr>
          <p:nvPr/>
        </p:nvSpPr>
        <p:spPr>
          <a:xfrm>
            <a:off x="141675" y="4523226"/>
            <a:ext cx="3084822" cy="36933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sub.MyMethod</a:t>
            </a:r>
            <a:r>
              <a:rPr lang="en-US" dirty="0"/>
              <a:t>().Throw&lt;T&gt;()</a:t>
            </a:r>
          </a:p>
        </p:txBody>
      </p:sp>
      <p:sp>
        <p:nvSpPr>
          <p:cNvPr id="13" name="Text Placeholder 4">
            <a:extLst>
              <a:ext uri="{FF2B5EF4-FFF2-40B4-BE49-F238E27FC236}">
                <a16:creationId xmlns:a16="http://schemas.microsoft.com/office/drawing/2014/main" id="{801BE016-4323-4F5D-8817-10B502E64B8B}"/>
              </a:ext>
            </a:extLst>
          </p:cNvPr>
          <p:cNvSpPr txBox="1">
            <a:spLocks/>
          </p:cNvSpPr>
          <p:nvPr/>
        </p:nvSpPr>
        <p:spPr>
          <a:xfrm>
            <a:off x="141675" y="4058363"/>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Exception</a:t>
            </a:r>
          </a:p>
        </p:txBody>
      </p:sp>
      <p:sp>
        <p:nvSpPr>
          <p:cNvPr id="14" name="Content Placeholder 3">
            <a:extLst>
              <a:ext uri="{FF2B5EF4-FFF2-40B4-BE49-F238E27FC236}">
                <a16:creationId xmlns:a16="http://schemas.microsoft.com/office/drawing/2014/main" id="{7D915DCC-6F36-45A9-9288-13EB3CAE65C9}"/>
              </a:ext>
            </a:extLst>
          </p:cNvPr>
          <p:cNvSpPr txBox="1">
            <a:spLocks/>
          </p:cNvSpPr>
          <p:nvPr/>
        </p:nvSpPr>
        <p:spPr>
          <a:xfrm>
            <a:off x="3483197" y="4523226"/>
            <a:ext cx="3084822" cy="36933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err="1"/>
              <a:t>Raise.WithEvent</a:t>
            </a:r>
            <a:endParaRPr lang="en-US" dirty="0"/>
          </a:p>
        </p:txBody>
      </p:sp>
      <p:sp>
        <p:nvSpPr>
          <p:cNvPr id="15" name="Text Placeholder 4">
            <a:extLst>
              <a:ext uri="{FF2B5EF4-FFF2-40B4-BE49-F238E27FC236}">
                <a16:creationId xmlns:a16="http://schemas.microsoft.com/office/drawing/2014/main" id="{A2FCB91A-1C10-4149-9614-905D735995E0}"/>
              </a:ext>
            </a:extLst>
          </p:cNvPr>
          <p:cNvSpPr txBox="1">
            <a:spLocks/>
          </p:cNvSpPr>
          <p:nvPr/>
        </p:nvSpPr>
        <p:spPr>
          <a:xfrm>
            <a:off x="3483197" y="4026655"/>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Events</a:t>
            </a:r>
          </a:p>
        </p:txBody>
      </p:sp>
      <p:sp>
        <p:nvSpPr>
          <p:cNvPr id="16" name="Content Placeholder 3">
            <a:extLst>
              <a:ext uri="{FF2B5EF4-FFF2-40B4-BE49-F238E27FC236}">
                <a16:creationId xmlns:a16="http://schemas.microsoft.com/office/drawing/2014/main" id="{85A71E7F-0143-4777-A8AC-110A9EC91038}"/>
              </a:ext>
            </a:extLst>
          </p:cNvPr>
          <p:cNvSpPr txBox="1">
            <a:spLocks/>
          </p:cNvSpPr>
          <p:nvPr/>
        </p:nvSpPr>
        <p:spPr>
          <a:xfrm>
            <a:off x="133359" y="1044602"/>
            <a:ext cx="2580344" cy="1123762"/>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var sub = </a:t>
            </a:r>
            <a:r>
              <a:rPr lang="en-US" dirty="0" err="1"/>
              <a:t>Substitute.For</a:t>
            </a:r>
            <a:r>
              <a:rPr lang="en-US" dirty="0"/>
              <a:t>&lt;T&gt;();</a:t>
            </a:r>
          </a:p>
        </p:txBody>
      </p:sp>
      <p:sp>
        <p:nvSpPr>
          <p:cNvPr id="17" name="Text Placeholder 4">
            <a:extLst>
              <a:ext uri="{FF2B5EF4-FFF2-40B4-BE49-F238E27FC236}">
                <a16:creationId xmlns:a16="http://schemas.microsoft.com/office/drawing/2014/main" id="{D35D32A9-5F7E-45D8-AC87-09B7DDD60772}"/>
              </a:ext>
            </a:extLst>
          </p:cNvPr>
          <p:cNvSpPr txBox="1">
            <a:spLocks/>
          </p:cNvSpPr>
          <p:nvPr/>
        </p:nvSpPr>
        <p:spPr>
          <a:xfrm>
            <a:off x="141675" y="580441"/>
            <a:ext cx="2580344"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Mocking Object</a:t>
            </a:r>
          </a:p>
        </p:txBody>
      </p:sp>
      <p:sp>
        <p:nvSpPr>
          <p:cNvPr id="18" name="Content Placeholder 3">
            <a:extLst>
              <a:ext uri="{FF2B5EF4-FFF2-40B4-BE49-F238E27FC236}">
                <a16:creationId xmlns:a16="http://schemas.microsoft.com/office/drawing/2014/main" id="{D00E0E87-E72E-4670-9C61-1D37ADF5197C}"/>
              </a:ext>
            </a:extLst>
          </p:cNvPr>
          <p:cNvSpPr txBox="1">
            <a:spLocks/>
          </p:cNvSpPr>
          <p:nvPr/>
        </p:nvSpPr>
        <p:spPr>
          <a:xfrm>
            <a:off x="3395372" y="993567"/>
            <a:ext cx="5336338" cy="1133485"/>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dirty="0"/>
              <a:t>The Assert in the AAA syntax</a:t>
            </a:r>
          </a:p>
          <a:p>
            <a:pPr marL="301624" indent="-285750">
              <a:buFont typeface="Arial" panose="020B0604020202020204" pitchFamily="34" charset="0"/>
              <a:buChar char="•"/>
            </a:pPr>
            <a:r>
              <a:rPr lang="en-US" dirty="0" err="1"/>
              <a:t>sub.Received</a:t>
            </a:r>
            <a:r>
              <a:rPr lang="en-US" dirty="0"/>
              <a:t>().</a:t>
            </a:r>
            <a:r>
              <a:rPr lang="en-US" dirty="0" err="1"/>
              <a:t>MyMethod</a:t>
            </a:r>
            <a:r>
              <a:rPr lang="en-US" dirty="0"/>
              <a:t>();</a:t>
            </a:r>
          </a:p>
          <a:p>
            <a:pPr marL="301624" indent="-285750">
              <a:buFont typeface="Arial" panose="020B0604020202020204" pitchFamily="34" charset="0"/>
              <a:buChar char="•"/>
            </a:pPr>
            <a:r>
              <a:rPr lang="en-US" dirty="0" err="1"/>
              <a:t>sub.DidNotReceived</a:t>
            </a:r>
            <a:r>
              <a:rPr lang="en-US" dirty="0"/>
              <a:t>().</a:t>
            </a:r>
            <a:r>
              <a:rPr lang="en-US" dirty="0" err="1"/>
              <a:t>MyMethod</a:t>
            </a:r>
            <a:r>
              <a:rPr lang="en-US" dirty="0"/>
              <a:t>();  and many more</a:t>
            </a:r>
          </a:p>
        </p:txBody>
      </p:sp>
      <p:sp>
        <p:nvSpPr>
          <p:cNvPr id="19" name="Text Placeholder 4">
            <a:extLst>
              <a:ext uri="{FF2B5EF4-FFF2-40B4-BE49-F238E27FC236}">
                <a16:creationId xmlns:a16="http://schemas.microsoft.com/office/drawing/2014/main" id="{99A5F486-3098-46C1-B875-47DE49D06ABC}"/>
              </a:ext>
            </a:extLst>
          </p:cNvPr>
          <p:cNvSpPr txBox="1">
            <a:spLocks/>
          </p:cNvSpPr>
          <p:nvPr/>
        </p:nvSpPr>
        <p:spPr>
          <a:xfrm>
            <a:off x="100901" y="65594"/>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err="1"/>
              <a:t>Nsubstitute</a:t>
            </a:r>
            <a:endParaRPr lang="en-US" b="1" dirty="0"/>
          </a:p>
        </p:txBody>
      </p:sp>
    </p:spTree>
    <p:extLst>
      <p:ext uri="{BB962C8B-B14F-4D97-AF65-F5344CB8AC3E}">
        <p14:creationId xmlns:p14="http://schemas.microsoft.com/office/powerpoint/2010/main" val="38596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0" grpId="0"/>
      <p:bldP spid="11" grpId="0"/>
      <p:bldP spid="12" grpId="0"/>
      <p:bldP spid="13" grpId="0"/>
      <p:bldP spid="14" grpId="0"/>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99254FD-B5FB-4CE5-A86B-16BBF53EDE24}"/>
              </a:ext>
            </a:extLst>
          </p:cNvPr>
          <p:cNvGraphicFramePr>
            <a:graphicFrameLocks noGrp="1"/>
          </p:cNvGraphicFramePr>
          <p:nvPr>
            <p:ph sz="quarter" idx="31"/>
            <p:extLst>
              <p:ext uri="{D42A27DB-BD31-4B8C-83A1-F6EECF244321}">
                <p14:modId xmlns:p14="http://schemas.microsoft.com/office/powerpoint/2010/main" val="3744629214"/>
              </p:ext>
            </p:extLst>
          </p:nvPr>
        </p:nvGraphicFramePr>
        <p:xfrm>
          <a:off x="-10758" y="0"/>
          <a:ext cx="9154758" cy="5162257"/>
        </p:xfrm>
        <a:graphic>
          <a:graphicData uri="http://schemas.openxmlformats.org/drawingml/2006/table">
            <a:tbl>
              <a:tblPr firstRow="1" bandRow="1">
                <a:tableStyleId>{5C22544A-7EE6-4342-B048-85BDC9FD1C3A}</a:tableStyleId>
              </a:tblPr>
              <a:tblGrid>
                <a:gridCol w="903643">
                  <a:extLst>
                    <a:ext uri="{9D8B030D-6E8A-4147-A177-3AD203B41FA5}">
                      <a16:colId xmlns:a16="http://schemas.microsoft.com/office/drawing/2014/main" val="3806887114"/>
                    </a:ext>
                  </a:extLst>
                </a:gridCol>
                <a:gridCol w="4367604">
                  <a:extLst>
                    <a:ext uri="{9D8B030D-6E8A-4147-A177-3AD203B41FA5}">
                      <a16:colId xmlns:a16="http://schemas.microsoft.com/office/drawing/2014/main" val="4224297017"/>
                    </a:ext>
                  </a:extLst>
                </a:gridCol>
                <a:gridCol w="3883511">
                  <a:extLst>
                    <a:ext uri="{9D8B030D-6E8A-4147-A177-3AD203B41FA5}">
                      <a16:colId xmlns:a16="http://schemas.microsoft.com/office/drawing/2014/main" val="1937625097"/>
                    </a:ext>
                  </a:extLst>
                </a:gridCol>
              </a:tblGrid>
              <a:tr h="376452">
                <a:tc>
                  <a:txBody>
                    <a:bodyPr/>
                    <a:lstStyle/>
                    <a:p>
                      <a:endParaRPr lang="en-US" dirty="0"/>
                    </a:p>
                  </a:txBody>
                  <a:tcPr/>
                </a:tc>
                <a:tc>
                  <a:txBody>
                    <a:bodyPr/>
                    <a:lstStyle/>
                    <a:p>
                      <a:r>
                        <a:rPr lang="en-US" dirty="0" err="1"/>
                        <a:t>FakeItEasy</a:t>
                      </a:r>
                      <a:endParaRPr lang="en-US" dirty="0"/>
                    </a:p>
                  </a:txBody>
                  <a:tcPr/>
                </a:tc>
                <a:tc>
                  <a:txBody>
                    <a:bodyPr/>
                    <a:lstStyle/>
                    <a:p>
                      <a:r>
                        <a:rPr lang="en-US" dirty="0" err="1"/>
                        <a:t>NSubstitute</a:t>
                      </a:r>
                      <a:endParaRPr lang="en-US" dirty="0"/>
                    </a:p>
                  </a:txBody>
                  <a:tcPr/>
                </a:tc>
                <a:extLst>
                  <a:ext uri="{0D108BD9-81ED-4DB2-BD59-A6C34878D82A}">
                    <a16:rowId xmlns:a16="http://schemas.microsoft.com/office/drawing/2014/main" val="417771788"/>
                  </a:ext>
                </a:extLst>
              </a:tr>
              <a:tr h="561980">
                <a:tc>
                  <a:txBody>
                    <a:bodyPr/>
                    <a:lstStyle/>
                    <a:p>
                      <a:pPr marL="0" algn="l" defTabSz="457184" rtl="0" eaLnBrk="1" latinLnBrk="0" hangingPunct="1"/>
                      <a:r>
                        <a:rPr lang="en-US" sz="1000" b="1" kern="1200" dirty="0">
                          <a:solidFill>
                            <a:schemeClr val="dk1"/>
                          </a:solidFill>
                          <a:latin typeface="+mn-lt"/>
                          <a:ea typeface="+mn-ea"/>
                          <a:cs typeface="+mn-cs"/>
                        </a:rPr>
                        <a:t>Mocking Object</a:t>
                      </a:r>
                    </a:p>
                  </a:txBody>
                  <a:tcPr/>
                </a:tc>
                <a:tc>
                  <a:txBody>
                    <a:bodyPr/>
                    <a:lstStyle/>
                    <a:p>
                      <a:r>
                        <a:rPr lang="en-US" sz="1400" dirty="0">
                          <a:solidFill>
                            <a:schemeClr val="accent5">
                              <a:lumMod val="75000"/>
                            </a:schemeClr>
                          </a:solidFill>
                        </a:rPr>
                        <a:t>var </a:t>
                      </a:r>
                      <a:r>
                        <a:rPr lang="en-US" sz="1400" dirty="0" err="1">
                          <a:solidFill>
                            <a:schemeClr val="accent5">
                              <a:lumMod val="75000"/>
                            </a:schemeClr>
                          </a:solidFill>
                        </a:rPr>
                        <a:t>fobj</a:t>
                      </a:r>
                      <a:r>
                        <a:rPr lang="en-US" sz="1400" dirty="0">
                          <a:solidFill>
                            <a:schemeClr val="accent5">
                              <a:lumMod val="75000"/>
                            </a:schemeClr>
                          </a:solidFill>
                        </a:rPr>
                        <a:t> = </a:t>
                      </a:r>
                      <a:r>
                        <a:rPr lang="en-US" sz="1400" dirty="0" err="1">
                          <a:solidFill>
                            <a:schemeClr val="accent5">
                              <a:lumMod val="75000"/>
                            </a:schemeClr>
                          </a:solidFill>
                        </a:rPr>
                        <a:t>A.Fake</a:t>
                      </a:r>
                      <a:r>
                        <a:rPr lang="en-US" sz="1400" dirty="0">
                          <a:solidFill>
                            <a:schemeClr val="accent5">
                              <a:lumMod val="75000"/>
                            </a:schemeClr>
                          </a:solidFill>
                        </a:rPr>
                        <a:t>&lt;T&gt;();</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400" kern="1200" dirty="0">
                          <a:solidFill>
                            <a:schemeClr val="accent5">
                              <a:lumMod val="75000"/>
                            </a:schemeClr>
                          </a:solidFill>
                          <a:latin typeface="+mn-lt"/>
                          <a:ea typeface="+mn-ea"/>
                          <a:cs typeface="+mn-cs"/>
                        </a:rPr>
                        <a:t>var sub = </a:t>
                      </a:r>
                      <a:r>
                        <a:rPr lang="en-US" sz="1400" kern="1200" dirty="0" err="1">
                          <a:solidFill>
                            <a:schemeClr val="accent5">
                              <a:lumMod val="75000"/>
                            </a:schemeClr>
                          </a:solidFill>
                          <a:latin typeface="+mn-lt"/>
                          <a:ea typeface="+mn-ea"/>
                          <a:cs typeface="+mn-cs"/>
                        </a:rPr>
                        <a:t>Substitute.For</a:t>
                      </a:r>
                      <a:r>
                        <a:rPr lang="en-US" sz="1400" kern="1200" dirty="0">
                          <a:solidFill>
                            <a:schemeClr val="accent5">
                              <a:lumMod val="75000"/>
                            </a:schemeClr>
                          </a:solidFill>
                          <a:latin typeface="+mn-lt"/>
                          <a:ea typeface="+mn-ea"/>
                          <a:cs typeface="+mn-cs"/>
                        </a:rPr>
                        <a:t>&lt;T&gt;();</a:t>
                      </a:r>
                    </a:p>
                    <a:p>
                      <a:pPr marL="0" algn="l" defTabSz="457184" rtl="0" eaLnBrk="1" latinLnBrk="0" hangingPunct="1"/>
                      <a:endParaRPr lang="en-US" sz="1400" kern="1200" dirty="0">
                        <a:solidFill>
                          <a:schemeClr val="accent5">
                            <a:lumMod val="75000"/>
                          </a:schemeClr>
                        </a:solidFill>
                        <a:latin typeface="+mn-lt"/>
                        <a:ea typeface="+mn-ea"/>
                        <a:cs typeface="+mn-cs"/>
                      </a:endParaRPr>
                    </a:p>
                  </a:txBody>
                  <a:tcPr/>
                </a:tc>
                <a:extLst>
                  <a:ext uri="{0D108BD9-81ED-4DB2-BD59-A6C34878D82A}">
                    <a16:rowId xmlns:a16="http://schemas.microsoft.com/office/drawing/2014/main" val="3511121395"/>
                  </a:ext>
                </a:extLst>
              </a:tr>
              <a:tr h="739761">
                <a:tc>
                  <a:txBody>
                    <a:bodyPr/>
                    <a:lstStyle/>
                    <a:p>
                      <a:pPr marL="0" algn="l" defTabSz="457184" rtl="0" eaLnBrk="1" latinLnBrk="0" hangingPunct="1"/>
                      <a:r>
                        <a:rPr lang="en-US" sz="1000" b="1" kern="1200" dirty="0">
                          <a:solidFill>
                            <a:schemeClr val="dk1"/>
                          </a:solidFill>
                          <a:latin typeface="+mn-lt"/>
                          <a:ea typeface="+mn-ea"/>
                          <a:cs typeface="+mn-cs"/>
                        </a:rPr>
                        <a:t>Return Value</a:t>
                      </a:r>
                    </a:p>
                  </a:txBody>
                  <a:tcPr/>
                </a:tc>
                <a:tc>
                  <a:txBody>
                    <a:bodyPr/>
                    <a:lstStyle/>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A.CallTo</a:t>
                      </a:r>
                      <a:r>
                        <a:rPr lang="en-US" sz="1400" kern="1200" dirty="0">
                          <a:solidFill>
                            <a:schemeClr val="accent5">
                              <a:lumMod val="75000"/>
                            </a:schemeClr>
                          </a:solidFill>
                          <a:latin typeface="+mn-lt"/>
                          <a:ea typeface="+mn-ea"/>
                          <a:cs typeface="+mn-cs"/>
                        </a:rPr>
                        <a:t>(() =&gt; </a:t>
                      </a:r>
                      <a:r>
                        <a:rPr lang="en-US" sz="1400" kern="1200" dirty="0" err="1">
                          <a:solidFill>
                            <a:schemeClr val="accent5">
                              <a:lumMod val="75000"/>
                            </a:schemeClr>
                          </a:solidFill>
                          <a:latin typeface="+mn-lt"/>
                          <a:ea typeface="+mn-ea"/>
                          <a:cs typeface="+mn-cs"/>
                        </a:rPr>
                        <a:t>fobj.MyMethod</a:t>
                      </a:r>
                      <a:r>
                        <a:rPr lang="en-US" sz="1400" kern="1200" dirty="0">
                          <a:solidFill>
                            <a:schemeClr val="accent5">
                              <a:lumMod val="75000"/>
                            </a:schemeClr>
                          </a:solidFill>
                          <a:latin typeface="+mn-lt"/>
                          <a:ea typeface="+mn-ea"/>
                          <a:cs typeface="+mn-cs"/>
                        </a:rPr>
                        <a:t>()).Returns(true);</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A.CallTo</a:t>
                      </a:r>
                      <a:r>
                        <a:rPr lang="en-US" sz="1400" kern="1200" dirty="0">
                          <a:solidFill>
                            <a:schemeClr val="accent5">
                              <a:lumMod val="75000"/>
                            </a:schemeClr>
                          </a:solidFill>
                          <a:latin typeface="+mn-lt"/>
                          <a:ea typeface="+mn-ea"/>
                          <a:cs typeface="+mn-cs"/>
                        </a:rPr>
                        <a:t>(() =&gt; ….).</a:t>
                      </a:r>
                      <a:r>
                        <a:rPr lang="en-US" sz="1400" kern="1200" dirty="0" err="1">
                          <a:solidFill>
                            <a:schemeClr val="accent5">
                              <a:lumMod val="75000"/>
                            </a:schemeClr>
                          </a:solidFill>
                          <a:latin typeface="+mn-lt"/>
                          <a:ea typeface="+mn-ea"/>
                          <a:cs typeface="+mn-cs"/>
                        </a:rPr>
                        <a:t>ReturnsLazily</a:t>
                      </a:r>
                      <a:r>
                        <a:rPr lang="en-US" sz="1400" kern="1200" dirty="0">
                          <a:solidFill>
                            <a:schemeClr val="accent5">
                              <a:lumMod val="75000"/>
                            </a:schemeClr>
                          </a:solidFill>
                          <a:latin typeface="+mn-lt"/>
                          <a:ea typeface="+mn-ea"/>
                          <a:cs typeface="+mn-cs"/>
                        </a:rPr>
                        <a:t>(); ……..</a:t>
                      </a:r>
                    </a:p>
                  </a:txBody>
                  <a:tcPr/>
                </a:tc>
                <a:tc>
                  <a:txBody>
                    <a:bodyPr/>
                    <a:lstStyle/>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sub.MyMethod</a:t>
                      </a:r>
                      <a:r>
                        <a:rPr lang="en-US" sz="1400" kern="1200" dirty="0">
                          <a:solidFill>
                            <a:schemeClr val="accent5">
                              <a:lumMod val="75000"/>
                            </a:schemeClr>
                          </a:solidFill>
                          <a:latin typeface="+mn-lt"/>
                          <a:ea typeface="+mn-ea"/>
                          <a:cs typeface="+mn-cs"/>
                        </a:rPr>
                        <a:t>().Returns(true);</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sub.MyMethod</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ReturnsForAnyArgs</a:t>
                      </a:r>
                      <a:r>
                        <a:rPr lang="en-US" sz="1400" kern="1200" dirty="0">
                          <a:solidFill>
                            <a:schemeClr val="accent5">
                              <a:lumMod val="75000"/>
                            </a:schemeClr>
                          </a:solidFill>
                          <a:latin typeface="+mn-lt"/>
                          <a:ea typeface="+mn-ea"/>
                          <a:cs typeface="+mn-cs"/>
                        </a:rPr>
                        <a:t>(); </a:t>
                      </a:r>
                    </a:p>
                  </a:txBody>
                  <a:tcPr/>
                </a:tc>
                <a:extLst>
                  <a:ext uri="{0D108BD9-81ED-4DB2-BD59-A6C34878D82A}">
                    <a16:rowId xmlns:a16="http://schemas.microsoft.com/office/drawing/2014/main" val="168382332"/>
                  </a:ext>
                </a:extLst>
              </a:tr>
              <a:tr h="1206335">
                <a:tc>
                  <a:txBody>
                    <a:bodyPr/>
                    <a:lstStyle/>
                    <a:p>
                      <a:pPr marL="0" algn="l" defTabSz="457184" rtl="0" eaLnBrk="1" latinLnBrk="0" hangingPunct="1"/>
                      <a:r>
                        <a:rPr lang="en-US" sz="1000" b="1" kern="1200" dirty="0">
                          <a:solidFill>
                            <a:schemeClr val="dk1"/>
                          </a:solidFill>
                          <a:latin typeface="+mn-lt"/>
                          <a:ea typeface="+mn-ea"/>
                          <a:cs typeface="+mn-cs"/>
                        </a:rPr>
                        <a:t>Arguments</a:t>
                      </a:r>
                    </a:p>
                  </a:txBody>
                  <a:tcPr/>
                </a:tc>
                <a:tc>
                  <a:txBody>
                    <a:bodyPr/>
                    <a:lstStyle/>
                    <a:p>
                      <a:pPr marL="0" indent="0" algn="l" defTabSz="457184" rtl="0" eaLnBrk="1" latinLnBrk="0" hangingPunct="1">
                        <a:buFont typeface="Arial" panose="020B0604020202020204" pitchFamily="34" charset="0"/>
                        <a:buNone/>
                      </a:pPr>
                      <a:r>
                        <a:rPr lang="en-US" sz="1400" kern="1200" dirty="0">
                          <a:solidFill>
                            <a:schemeClr val="accent5">
                              <a:lumMod val="75000"/>
                            </a:schemeClr>
                          </a:solidFill>
                          <a:latin typeface="+mn-lt"/>
                          <a:ea typeface="+mn-ea"/>
                          <a:cs typeface="+mn-cs"/>
                        </a:rPr>
                        <a:t>A&lt;T&gt;._</a:t>
                      </a:r>
                    </a:p>
                    <a:p>
                      <a:pPr marL="0" indent="0" algn="l" defTabSz="457184" rtl="0" eaLnBrk="1" latinLnBrk="0" hangingPunct="1">
                        <a:buFont typeface="Arial" panose="020B0604020202020204" pitchFamily="34" charset="0"/>
                        <a:buNone/>
                      </a:pPr>
                      <a:r>
                        <a:rPr lang="en-US" sz="1400" kern="1200" dirty="0">
                          <a:solidFill>
                            <a:schemeClr val="accent5">
                              <a:lumMod val="75000"/>
                            </a:schemeClr>
                          </a:solidFill>
                          <a:latin typeface="+mn-lt"/>
                          <a:ea typeface="+mn-ea"/>
                          <a:cs typeface="+mn-cs"/>
                        </a:rPr>
                        <a:t>A&lt;T&gt;.Ignored</a:t>
                      </a:r>
                    </a:p>
                    <a:p>
                      <a:pPr marL="0" indent="0" algn="l" defTabSz="457184" rtl="0" eaLnBrk="1" latinLnBrk="0" hangingPunct="1">
                        <a:buFont typeface="Arial" panose="020B0604020202020204" pitchFamily="34" charset="0"/>
                        <a:buNone/>
                      </a:pPr>
                      <a:r>
                        <a:rPr lang="en-US" sz="1400" kern="1200" dirty="0">
                          <a:solidFill>
                            <a:schemeClr val="accent5">
                              <a:lumMod val="75000"/>
                            </a:schemeClr>
                          </a:solidFill>
                          <a:latin typeface="+mn-lt"/>
                          <a:ea typeface="+mn-ea"/>
                          <a:cs typeface="+mn-cs"/>
                        </a:rPr>
                        <a:t>A&lt;T&gt;.That</a:t>
                      </a:r>
                    </a:p>
                    <a:p>
                      <a:pPr marL="0" indent="0" algn="l" defTabSz="457184" rtl="0" eaLnBrk="1" latinLnBrk="0" hangingPunct="1">
                        <a:buFont typeface="Arial" panose="020B0604020202020204" pitchFamily="34" charset="0"/>
                        <a:buNone/>
                      </a:pPr>
                      <a:endParaRPr lang="en-US" sz="1400" kern="1200" dirty="0">
                        <a:solidFill>
                          <a:schemeClr val="accent5">
                            <a:lumMod val="75000"/>
                          </a:schemeClr>
                        </a:solidFill>
                        <a:latin typeface="+mn-lt"/>
                        <a:ea typeface="+mn-ea"/>
                        <a:cs typeface="+mn-cs"/>
                      </a:endParaRPr>
                    </a:p>
                    <a:p>
                      <a:pPr marL="0" algn="l" defTabSz="457184" rtl="0" eaLnBrk="1" latinLnBrk="0" hangingPunct="1"/>
                      <a:r>
                        <a:rPr lang="en-US" sz="1400" kern="1200" dirty="0" err="1">
                          <a:solidFill>
                            <a:schemeClr val="accent5">
                              <a:lumMod val="75000"/>
                            </a:schemeClr>
                          </a:solidFill>
                          <a:latin typeface="+mn-lt"/>
                          <a:ea typeface="+mn-ea"/>
                          <a:cs typeface="+mn-cs"/>
                        </a:rPr>
                        <a:t>fobj.MyMethod</a:t>
                      </a:r>
                      <a:r>
                        <a:rPr lang="en-US" sz="1400" kern="1200" dirty="0">
                          <a:solidFill>
                            <a:schemeClr val="accent5">
                              <a:lumMod val="75000"/>
                            </a:schemeClr>
                          </a:solidFill>
                          <a:latin typeface="+mn-lt"/>
                          <a:ea typeface="+mn-ea"/>
                          <a:cs typeface="+mn-cs"/>
                        </a:rPr>
                        <a:t>(A&lt;string&gt;._,…..)</a:t>
                      </a:r>
                    </a:p>
                  </a:txBody>
                  <a:tcPr/>
                </a:tc>
                <a:tc>
                  <a:txBody>
                    <a:bodyPr/>
                    <a:lstStyle/>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Arg.Any</a:t>
                      </a:r>
                      <a:r>
                        <a:rPr lang="en-US" sz="1400" kern="1200" dirty="0">
                          <a:solidFill>
                            <a:schemeClr val="accent5">
                              <a:lumMod val="75000"/>
                            </a:schemeClr>
                          </a:solidFill>
                          <a:latin typeface="+mn-lt"/>
                          <a:ea typeface="+mn-ea"/>
                          <a:cs typeface="+mn-cs"/>
                        </a:rPr>
                        <a:t>&lt;T&gt;</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Arg.Is</a:t>
                      </a:r>
                      <a:r>
                        <a:rPr lang="en-US" sz="1400" kern="1200" dirty="0">
                          <a:solidFill>
                            <a:schemeClr val="accent5">
                              <a:lumMod val="75000"/>
                            </a:schemeClr>
                          </a:solidFill>
                          <a:latin typeface="+mn-lt"/>
                          <a:ea typeface="+mn-ea"/>
                          <a:cs typeface="+mn-cs"/>
                        </a:rPr>
                        <a:t>&lt;T&gt;</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Arg</a:t>
                      </a:r>
                      <a:r>
                        <a:rPr lang="en-US" sz="1400" kern="1200" dirty="0">
                          <a:solidFill>
                            <a:schemeClr val="accent5">
                              <a:lumMod val="75000"/>
                            </a:schemeClr>
                          </a:solidFill>
                          <a:latin typeface="+mn-lt"/>
                          <a:ea typeface="+mn-ea"/>
                          <a:cs typeface="+mn-cs"/>
                        </a:rPr>
                        <a:t>&lt;T&gt;.Do and ….. </a:t>
                      </a:r>
                    </a:p>
                    <a:p>
                      <a:pPr marL="0" indent="0" algn="l" defTabSz="457184" rtl="0" eaLnBrk="1" latinLnBrk="0" hangingPunct="1">
                        <a:buFont typeface="Arial" panose="020B0604020202020204" pitchFamily="34" charset="0"/>
                        <a:buNone/>
                      </a:pPr>
                      <a:endParaRPr lang="en-US" sz="1400" kern="1200" dirty="0">
                        <a:solidFill>
                          <a:schemeClr val="accent5">
                            <a:lumMod val="75000"/>
                          </a:schemeClr>
                        </a:solidFill>
                        <a:latin typeface="+mn-lt"/>
                        <a:ea typeface="+mn-ea"/>
                        <a:cs typeface="+mn-cs"/>
                      </a:endParaRP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sub.MyMethod</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Arg.Any</a:t>
                      </a:r>
                      <a:r>
                        <a:rPr lang="en-US" sz="1400" kern="1200" dirty="0">
                          <a:solidFill>
                            <a:schemeClr val="accent5">
                              <a:lumMod val="75000"/>
                            </a:schemeClr>
                          </a:solidFill>
                          <a:latin typeface="+mn-lt"/>
                          <a:ea typeface="+mn-ea"/>
                          <a:cs typeface="+mn-cs"/>
                        </a:rPr>
                        <a:t>&lt;string&gt;()…)</a:t>
                      </a:r>
                    </a:p>
                  </a:txBody>
                  <a:tcPr/>
                </a:tc>
                <a:extLst>
                  <a:ext uri="{0D108BD9-81ED-4DB2-BD59-A6C34878D82A}">
                    <a16:rowId xmlns:a16="http://schemas.microsoft.com/office/drawing/2014/main" val="2284094729"/>
                  </a:ext>
                </a:extLst>
              </a:tr>
              <a:tr h="912921">
                <a:tc>
                  <a:txBody>
                    <a:bodyPr/>
                    <a:lstStyle/>
                    <a:p>
                      <a:pPr marL="0" algn="l" defTabSz="457184" rtl="0" eaLnBrk="1" latinLnBrk="0" hangingPunct="1"/>
                      <a:r>
                        <a:rPr lang="en-US" sz="1000" b="1" kern="1200" dirty="0">
                          <a:solidFill>
                            <a:schemeClr val="dk1"/>
                          </a:solidFill>
                          <a:latin typeface="+mn-lt"/>
                          <a:ea typeface="+mn-ea"/>
                          <a:cs typeface="+mn-cs"/>
                        </a:rPr>
                        <a:t>Assert/</a:t>
                      </a:r>
                    </a:p>
                    <a:p>
                      <a:pPr marL="0" algn="l" defTabSz="457184" rtl="0" eaLnBrk="1" latinLnBrk="0" hangingPunct="1"/>
                      <a:r>
                        <a:rPr lang="en-US" sz="1000" b="1" kern="1200" dirty="0">
                          <a:solidFill>
                            <a:schemeClr val="dk1"/>
                          </a:solidFill>
                          <a:latin typeface="+mn-lt"/>
                          <a:ea typeface="+mn-ea"/>
                          <a:cs typeface="+mn-cs"/>
                        </a:rPr>
                        <a:t>Verification</a:t>
                      </a:r>
                    </a:p>
                  </a:txBody>
                  <a:tcPr/>
                </a:tc>
                <a:tc>
                  <a:txBody>
                    <a:bodyPr/>
                    <a:lstStyle/>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A.CallTo</a:t>
                      </a:r>
                      <a:r>
                        <a:rPr lang="en-US" sz="1400" kern="1200" dirty="0">
                          <a:solidFill>
                            <a:schemeClr val="accent5">
                              <a:lumMod val="75000"/>
                            </a:schemeClr>
                          </a:solidFill>
                          <a:latin typeface="+mn-lt"/>
                          <a:ea typeface="+mn-ea"/>
                          <a:cs typeface="+mn-cs"/>
                        </a:rPr>
                        <a:t>(() =&gt; </a:t>
                      </a:r>
                      <a:r>
                        <a:rPr lang="en-US" sz="1400" kern="1200" dirty="0" err="1">
                          <a:solidFill>
                            <a:schemeClr val="accent5">
                              <a:lumMod val="75000"/>
                            </a:schemeClr>
                          </a:solidFill>
                          <a:latin typeface="+mn-lt"/>
                          <a:ea typeface="+mn-ea"/>
                          <a:cs typeface="+mn-cs"/>
                        </a:rPr>
                        <a:t>fobj.MyMethod</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MustHaveHappened</a:t>
                      </a:r>
                      <a:r>
                        <a:rPr lang="en-US" sz="1400" kern="1200" dirty="0">
                          <a:solidFill>
                            <a:schemeClr val="accent5">
                              <a:lumMod val="75000"/>
                            </a:schemeClr>
                          </a:solidFill>
                          <a:latin typeface="+mn-lt"/>
                          <a:ea typeface="+mn-ea"/>
                          <a:cs typeface="+mn-cs"/>
                        </a:rPr>
                        <a:t>()</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A.CallTo</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MustNotHaveHappened</a:t>
                      </a:r>
                      <a:r>
                        <a:rPr lang="en-US" sz="1400" kern="1200" dirty="0">
                          <a:solidFill>
                            <a:schemeClr val="accent5">
                              <a:lumMod val="75000"/>
                            </a:schemeClr>
                          </a:solidFill>
                          <a:latin typeface="+mn-lt"/>
                          <a:ea typeface="+mn-ea"/>
                          <a:cs typeface="+mn-cs"/>
                        </a:rPr>
                        <a:t>()</a:t>
                      </a:r>
                    </a:p>
                  </a:txBody>
                  <a:tcPr/>
                </a:tc>
                <a:tc>
                  <a:txBody>
                    <a:bodyPr/>
                    <a:lstStyle/>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sub.Received</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MyMethod</a:t>
                      </a:r>
                      <a:r>
                        <a:rPr lang="en-US" sz="1400" kern="1200" dirty="0">
                          <a:solidFill>
                            <a:schemeClr val="accent5">
                              <a:lumMod val="75000"/>
                            </a:schemeClr>
                          </a:solidFill>
                          <a:latin typeface="+mn-lt"/>
                          <a:ea typeface="+mn-ea"/>
                          <a:cs typeface="+mn-cs"/>
                        </a:rPr>
                        <a:t>();</a:t>
                      </a:r>
                    </a:p>
                    <a:p>
                      <a:pPr marL="0" indent="0" algn="l" defTabSz="457184" rtl="0" eaLnBrk="1" latinLnBrk="0" hangingPunct="1">
                        <a:buFont typeface="Arial" panose="020B0604020202020204" pitchFamily="34" charset="0"/>
                        <a:buNone/>
                      </a:pPr>
                      <a:r>
                        <a:rPr lang="en-US" sz="1400" kern="1200" dirty="0" err="1">
                          <a:solidFill>
                            <a:schemeClr val="accent5">
                              <a:lumMod val="75000"/>
                            </a:schemeClr>
                          </a:solidFill>
                          <a:latin typeface="+mn-lt"/>
                          <a:ea typeface="+mn-ea"/>
                          <a:cs typeface="+mn-cs"/>
                        </a:rPr>
                        <a:t>sub.DidNotReceived</a:t>
                      </a:r>
                      <a:r>
                        <a:rPr lang="en-US" sz="1400" kern="1200" dirty="0">
                          <a:solidFill>
                            <a:schemeClr val="accent5">
                              <a:lumMod val="75000"/>
                            </a:schemeClr>
                          </a:solidFill>
                          <a:latin typeface="+mn-lt"/>
                          <a:ea typeface="+mn-ea"/>
                          <a:cs typeface="+mn-cs"/>
                        </a:rPr>
                        <a:t>().</a:t>
                      </a:r>
                      <a:r>
                        <a:rPr lang="en-US" sz="1400" kern="1200" dirty="0" err="1">
                          <a:solidFill>
                            <a:schemeClr val="accent5">
                              <a:lumMod val="75000"/>
                            </a:schemeClr>
                          </a:solidFill>
                          <a:latin typeface="+mn-lt"/>
                          <a:ea typeface="+mn-ea"/>
                          <a:cs typeface="+mn-cs"/>
                        </a:rPr>
                        <a:t>MyMethod</a:t>
                      </a:r>
                      <a:r>
                        <a:rPr lang="en-US" sz="1400" kern="1200" dirty="0">
                          <a:solidFill>
                            <a:schemeClr val="accent5">
                              <a:lumMod val="75000"/>
                            </a:schemeClr>
                          </a:solidFill>
                          <a:latin typeface="+mn-lt"/>
                          <a:ea typeface="+mn-ea"/>
                          <a:cs typeface="+mn-cs"/>
                        </a:rPr>
                        <a:t>(); </a:t>
                      </a:r>
                    </a:p>
                  </a:txBody>
                  <a:tcPr/>
                </a:tc>
                <a:extLst>
                  <a:ext uri="{0D108BD9-81ED-4DB2-BD59-A6C34878D82A}">
                    <a16:rowId xmlns:a16="http://schemas.microsoft.com/office/drawing/2014/main" val="3796511824"/>
                  </a:ext>
                </a:extLst>
              </a:tr>
              <a:tr h="802828">
                <a:tc>
                  <a:txBody>
                    <a:bodyPr/>
                    <a:lstStyle/>
                    <a:p>
                      <a:pPr marL="0" algn="l" defTabSz="457184" rtl="0" eaLnBrk="1" latinLnBrk="0" hangingPunct="1"/>
                      <a:r>
                        <a:rPr lang="en-US" sz="1000" b="1" kern="1200" dirty="0">
                          <a:solidFill>
                            <a:schemeClr val="dk1"/>
                          </a:solidFill>
                          <a:latin typeface="+mn-lt"/>
                          <a:ea typeface="+mn-ea"/>
                          <a:cs typeface="+mn-cs"/>
                        </a:rPr>
                        <a:t>Exception</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400" kern="1200" dirty="0" err="1">
                          <a:solidFill>
                            <a:schemeClr val="accent5">
                              <a:lumMod val="75000"/>
                            </a:schemeClr>
                          </a:solidFill>
                          <a:latin typeface="+mn-lt"/>
                          <a:ea typeface="+mn-ea"/>
                          <a:cs typeface="+mn-cs"/>
                        </a:rPr>
                        <a:t>A.CallTo</a:t>
                      </a:r>
                      <a:r>
                        <a:rPr lang="en-US" sz="1400" kern="1200" dirty="0">
                          <a:solidFill>
                            <a:schemeClr val="accent5">
                              <a:lumMod val="75000"/>
                            </a:schemeClr>
                          </a:solidFill>
                          <a:latin typeface="+mn-lt"/>
                          <a:ea typeface="+mn-ea"/>
                          <a:cs typeface="+mn-cs"/>
                        </a:rPr>
                        <a:t>(() =&gt; </a:t>
                      </a:r>
                      <a:r>
                        <a:rPr lang="en-US" sz="1400" kern="1200" dirty="0" err="1">
                          <a:solidFill>
                            <a:schemeClr val="accent5">
                              <a:lumMod val="75000"/>
                            </a:schemeClr>
                          </a:solidFill>
                          <a:latin typeface="+mn-lt"/>
                          <a:ea typeface="+mn-ea"/>
                          <a:cs typeface="+mn-cs"/>
                        </a:rPr>
                        <a:t>fobj.MyMethod</a:t>
                      </a:r>
                      <a:r>
                        <a:rPr lang="en-US" sz="1400" kern="1200" dirty="0">
                          <a:solidFill>
                            <a:schemeClr val="accent5">
                              <a:lumMod val="75000"/>
                            </a:schemeClr>
                          </a:solidFill>
                          <a:latin typeface="+mn-lt"/>
                          <a:ea typeface="+mn-ea"/>
                          <a:cs typeface="+mn-cs"/>
                        </a:rPr>
                        <a:t>(..)).Throw&lt;T&gt;()</a:t>
                      </a:r>
                    </a:p>
                    <a:p>
                      <a:pPr marL="0" algn="l" defTabSz="457184" rtl="0" eaLnBrk="1" latinLnBrk="0" hangingPunct="1"/>
                      <a:endParaRPr lang="en-US" sz="1400" kern="1200" dirty="0">
                        <a:solidFill>
                          <a:schemeClr val="accent5">
                            <a:lumMod val="75000"/>
                          </a:schemeClr>
                        </a:solidFill>
                        <a:latin typeface="+mn-lt"/>
                        <a:ea typeface="+mn-ea"/>
                        <a:cs typeface="+mn-cs"/>
                      </a:endParaRP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400" kern="1200" dirty="0" err="1">
                          <a:solidFill>
                            <a:schemeClr val="accent5">
                              <a:lumMod val="75000"/>
                            </a:schemeClr>
                          </a:solidFill>
                          <a:latin typeface="+mn-lt"/>
                          <a:ea typeface="+mn-ea"/>
                          <a:cs typeface="+mn-cs"/>
                        </a:rPr>
                        <a:t>sub.MyMethod</a:t>
                      </a:r>
                      <a:r>
                        <a:rPr lang="en-US" sz="1400" kern="1200" dirty="0">
                          <a:solidFill>
                            <a:schemeClr val="accent5">
                              <a:lumMod val="75000"/>
                            </a:schemeClr>
                          </a:solidFill>
                          <a:latin typeface="+mn-lt"/>
                          <a:ea typeface="+mn-ea"/>
                          <a:cs typeface="+mn-cs"/>
                        </a:rPr>
                        <a:t>().Throw&lt;T&gt;()</a:t>
                      </a:r>
                    </a:p>
                    <a:p>
                      <a:pPr marL="0" algn="l" defTabSz="457184" rtl="0" eaLnBrk="1" latinLnBrk="0" hangingPunct="1"/>
                      <a:endParaRPr lang="en-US" sz="1400" kern="1200" dirty="0">
                        <a:solidFill>
                          <a:schemeClr val="accent5">
                            <a:lumMod val="75000"/>
                          </a:schemeClr>
                        </a:solidFill>
                        <a:latin typeface="+mn-lt"/>
                        <a:ea typeface="+mn-ea"/>
                        <a:cs typeface="+mn-cs"/>
                      </a:endParaRPr>
                    </a:p>
                  </a:txBody>
                  <a:tcPr/>
                </a:tc>
                <a:extLst>
                  <a:ext uri="{0D108BD9-81ED-4DB2-BD59-A6C34878D82A}">
                    <a16:rowId xmlns:a16="http://schemas.microsoft.com/office/drawing/2014/main" val="4224731173"/>
                  </a:ext>
                </a:extLst>
              </a:tr>
              <a:tr h="561980">
                <a:tc>
                  <a:txBody>
                    <a:bodyPr/>
                    <a:lstStyle/>
                    <a:p>
                      <a:pPr marL="0" algn="l" defTabSz="457184" rtl="0" eaLnBrk="1" latinLnBrk="0" hangingPunct="1"/>
                      <a:r>
                        <a:rPr lang="en-US" sz="1000" b="1" kern="1200" dirty="0">
                          <a:solidFill>
                            <a:schemeClr val="dk1"/>
                          </a:solidFill>
                          <a:latin typeface="+mn-lt"/>
                          <a:ea typeface="+mn-ea"/>
                          <a:cs typeface="+mn-cs"/>
                        </a:rPr>
                        <a:t>Events</a:t>
                      </a: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400" kern="1200" dirty="0" err="1">
                          <a:solidFill>
                            <a:schemeClr val="accent5">
                              <a:lumMod val="75000"/>
                            </a:schemeClr>
                          </a:solidFill>
                          <a:latin typeface="+mn-lt"/>
                          <a:ea typeface="+mn-ea"/>
                          <a:cs typeface="+mn-cs"/>
                        </a:rPr>
                        <a:t>Raise.With</a:t>
                      </a:r>
                      <a:endParaRPr lang="en-US" sz="1400" kern="1200" dirty="0">
                        <a:solidFill>
                          <a:schemeClr val="accent5">
                            <a:lumMod val="75000"/>
                          </a:schemeClr>
                        </a:solidFill>
                        <a:latin typeface="+mn-lt"/>
                        <a:ea typeface="+mn-ea"/>
                        <a:cs typeface="+mn-cs"/>
                      </a:endParaRPr>
                    </a:p>
                    <a:p>
                      <a:pPr marL="0" algn="l" defTabSz="457184" rtl="0" eaLnBrk="1" latinLnBrk="0" hangingPunct="1"/>
                      <a:endParaRPr lang="en-US" sz="1400" kern="1200" dirty="0">
                        <a:solidFill>
                          <a:schemeClr val="accent5">
                            <a:lumMod val="75000"/>
                          </a:schemeClr>
                        </a:solidFill>
                        <a:latin typeface="+mn-lt"/>
                        <a:ea typeface="+mn-ea"/>
                        <a:cs typeface="+mn-cs"/>
                      </a:endParaRPr>
                    </a:p>
                  </a:txBody>
                  <a:tcPr/>
                </a:tc>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sz="1400" kern="1200" dirty="0" err="1">
                          <a:solidFill>
                            <a:schemeClr val="accent5">
                              <a:lumMod val="75000"/>
                            </a:schemeClr>
                          </a:solidFill>
                          <a:latin typeface="+mn-lt"/>
                          <a:ea typeface="+mn-ea"/>
                          <a:cs typeface="+mn-cs"/>
                        </a:rPr>
                        <a:t>Raise.WithEvent</a:t>
                      </a:r>
                      <a:endParaRPr lang="en-US" sz="1400" kern="1200" dirty="0">
                        <a:solidFill>
                          <a:schemeClr val="accent5">
                            <a:lumMod val="75000"/>
                          </a:schemeClr>
                        </a:solidFill>
                        <a:latin typeface="+mn-lt"/>
                        <a:ea typeface="+mn-ea"/>
                        <a:cs typeface="+mn-cs"/>
                      </a:endParaRPr>
                    </a:p>
                    <a:p>
                      <a:pPr marL="0" algn="l" defTabSz="457184" rtl="0" eaLnBrk="1" latinLnBrk="0" hangingPunct="1"/>
                      <a:endParaRPr lang="en-US" sz="1400" kern="1200" dirty="0">
                        <a:solidFill>
                          <a:schemeClr val="accent5">
                            <a:lumMod val="75000"/>
                          </a:schemeClr>
                        </a:solidFill>
                        <a:latin typeface="+mn-lt"/>
                        <a:ea typeface="+mn-ea"/>
                        <a:cs typeface="+mn-cs"/>
                      </a:endParaRPr>
                    </a:p>
                  </a:txBody>
                  <a:tcPr/>
                </a:tc>
                <a:extLst>
                  <a:ext uri="{0D108BD9-81ED-4DB2-BD59-A6C34878D82A}">
                    <a16:rowId xmlns:a16="http://schemas.microsoft.com/office/drawing/2014/main" val="1764129291"/>
                  </a:ext>
                </a:extLst>
              </a:tr>
            </a:tbl>
          </a:graphicData>
        </a:graphic>
      </p:graphicFrame>
    </p:spTree>
    <p:extLst>
      <p:ext uri="{BB962C8B-B14F-4D97-AF65-F5344CB8AC3E}">
        <p14:creationId xmlns:p14="http://schemas.microsoft.com/office/powerpoint/2010/main" val="23994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B45C366-CF6A-4A65-AC91-CA759606E7D2}"/>
              </a:ext>
            </a:extLst>
          </p:cNvPr>
          <p:cNvSpPr>
            <a:spLocks noGrp="1"/>
          </p:cNvSpPr>
          <p:nvPr>
            <p:ph sz="quarter" idx="31"/>
          </p:nvPr>
        </p:nvSpPr>
        <p:spPr>
          <a:xfrm>
            <a:off x="252413" y="751041"/>
            <a:ext cx="8679570" cy="1249881"/>
          </a:xfrm>
        </p:spPr>
        <p:txBody>
          <a:bodyPr/>
          <a:lstStyle/>
          <a:p>
            <a:pPr marL="301624" indent="-285750">
              <a:buFont typeface="Arial" panose="020B0604020202020204" pitchFamily="34" charset="0"/>
              <a:buChar char="•"/>
            </a:pPr>
            <a:r>
              <a:rPr lang="en-US" sz="1800" dirty="0"/>
              <a:t>Able to verify almost every behavior or interaction that can be modeled in code</a:t>
            </a:r>
          </a:p>
          <a:p>
            <a:pPr marL="301624" indent="-285750">
              <a:buFont typeface="Arial" panose="020B0604020202020204" pitchFamily="34" charset="0"/>
              <a:buChar char="•"/>
            </a:pPr>
            <a:r>
              <a:rPr lang="en-US" sz="1800" dirty="0"/>
              <a:t>Able to find early bugs in code and good code coverage. </a:t>
            </a:r>
          </a:p>
          <a:p>
            <a:pPr marL="301624" indent="-285750">
              <a:buFont typeface="Arial" panose="020B0604020202020204" pitchFamily="34" charset="0"/>
              <a:buChar char="•"/>
            </a:pPr>
            <a:r>
              <a:rPr lang="en-US" sz="1800" dirty="0"/>
              <a:t>Able to control the execution flow of the SUT</a:t>
            </a:r>
          </a:p>
        </p:txBody>
      </p:sp>
      <p:sp>
        <p:nvSpPr>
          <p:cNvPr id="5" name="Text Placeholder 4">
            <a:extLst>
              <a:ext uri="{FF2B5EF4-FFF2-40B4-BE49-F238E27FC236}">
                <a16:creationId xmlns:a16="http://schemas.microsoft.com/office/drawing/2014/main" id="{19BF7674-22D6-422F-8436-4DA97B0A9B22}"/>
              </a:ext>
            </a:extLst>
          </p:cNvPr>
          <p:cNvSpPr>
            <a:spLocks noGrp="1"/>
          </p:cNvSpPr>
          <p:nvPr>
            <p:ph type="body" sz="quarter" idx="32"/>
          </p:nvPr>
        </p:nvSpPr>
        <p:spPr/>
        <p:txBody>
          <a:bodyPr>
            <a:normAutofit fontScale="92500" lnSpcReduction="20000"/>
          </a:bodyPr>
          <a:lstStyle/>
          <a:p>
            <a:r>
              <a:rPr lang="en-US" dirty="0"/>
              <a:t>Summary</a:t>
            </a:r>
          </a:p>
        </p:txBody>
      </p:sp>
      <p:sp>
        <p:nvSpPr>
          <p:cNvPr id="6" name="Text Placeholder 4">
            <a:extLst>
              <a:ext uri="{FF2B5EF4-FFF2-40B4-BE49-F238E27FC236}">
                <a16:creationId xmlns:a16="http://schemas.microsoft.com/office/drawing/2014/main" id="{6CEF9949-D96A-4215-AFE6-9BDB7C80B323}"/>
              </a:ext>
            </a:extLst>
          </p:cNvPr>
          <p:cNvSpPr txBox="1">
            <a:spLocks/>
          </p:cNvSpPr>
          <p:nvPr/>
        </p:nvSpPr>
        <p:spPr>
          <a:xfrm>
            <a:off x="244475" y="2154669"/>
            <a:ext cx="8647112" cy="369332"/>
          </a:xfrm>
          <a:prstGeom prst="rect">
            <a:avLst/>
          </a:prstGeom>
        </p:spPr>
        <p:txBody>
          <a:bodyPr vert="horz" lIns="0" tIns="0" rIns="0" bIns="0" rtlCol="0">
            <a:noAutofit/>
          </a:bodyPr>
          <a:lstStyle>
            <a:lvl1pPr marL="173032" indent="-157158" algn="l" defTabSz="457184" rtl="0" eaLnBrk="1" latinLnBrk="0" hangingPunct="1">
              <a:spcBef>
                <a:spcPts val="500"/>
              </a:spcBef>
              <a:spcAft>
                <a:spcPts val="500"/>
              </a:spcAft>
              <a:buClr>
                <a:schemeClr val="bg2"/>
              </a:buClr>
              <a:buFontTx/>
              <a:buNone/>
              <a:defRPr sz="2400" kern="1200">
                <a:solidFill>
                  <a:schemeClr val="tx2"/>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Tx/>
              <a:buNone/>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Tx/>
              <a:buNone/>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Tx/>
              <a:buNone/>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Tx/>
              <a:buNone/>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Useful links</a:t>
            </a:r>
          </a:p>
        </p:txBody>
      </p:sp>
      <p:sp>
        <p:nvSpPr>
          <p:cNvPr id="7" name="Content Placeholder 3">
            <a:extLst>
              <a:ext uri="{FF2B5EF4-FFF2-40B4-BE49-F238E27FC236}">
                <a16:creationId xmlns:a16="http://schemas.microsoft.com/office/drawing/2014/main" id="{E6923314-8297-4953-B65A-B7624DB4A475}"/>
              </a:ext>
            </a:extLst>
          </p:cNvPr>
          <p:cNvSpPr txBox="1">
            <a:spLocks/>
          </p:cNvSpPr>
          <p:nvPr/>
        </p:nvSpPr>
        <p:spPr>
          <a:xfrm>
            <a:off x="244475" y="2677748"/>
            <a:ext cx="8679570" cy="1656328"/>
          </a:xfrm>
          <a:prstGeom prst="rect">
            <a:avLst/>
          </a:prstGeom>
        </p:spPr>
        <p:txBody>
          <a:bodyPr vert="horz" wrap="square" lIns="0" tIns="0" rIns="0" bIns="0" rtlCol="0">
            <a:noAutofit/>
          </a:bodyPr>
          <a:lst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pPr marL="301624" indent="-285750">
              <a:buFont typeface="Arial" panose="020B0604020202020204" pitchFamily="34" charset="0"/>
              <a:buChar char="•"/>
            </a:pPr>
            <a:r>
              <a:rPr lang="en-US" sz="1800" dirty="0">
                <a:hlinkClick r:id="rId2"/>
              </a:rPr>
              <a:t>https://fakeiteasy.readthedocs.io/en/stable/</a:t>
            </a:r>
            <a:endParaRPr lang="en-US" sz="1800" dirty="0"/>
          </a:p>
          <a:p>
            <a:pPr marL="301624" indent="-285750">
              <a:buFont typeface="Arial" panose="020B0604020202020204" pitchFamily="34" charset="0"/>
              <a:buChar char="•"/>
            </a:pPr>
            <a:r>
              <a:rPr lang="en-US" sz="1800" dirty="0">
                <a:hlinkClick r:id="rId3"/>
              </a:rPr>
              <a:t>https://nsubstitute.github.io/help/getting-started/</a:t>
            </a:r>
            <a:endParaRPr lang="en-US" sz="1800" dirty="0"/>
          </a:p>
          <a:p>
            <a:pPr marL="301624" indent="-285750">
              <a:buFont typeface="Arial" panose="020B0604020202020204" pitchFamily="34" charset="0"/>
              <a:buChar char="•"/>
            </a:pPr>
            <a:r>
              <a:rPr lang="en-US" sz="1800" dirty="0">
                <a:hlinkClick r:id="rId4"/>
              </a:rPr>
              <a:t>https://www.c-sharpcorner.com/article/writing-unit-test-using-xunit-and-mocking-frameworks-nsubstitue-or-fakeiteasy/</a:t>
            </a:r>
            <a:endParaRPr lang="en-US" sz="1800" dirty="0"/>
          </a:p>
        </p:txBody>
      </p:sp>
    </p:spTree>
    <p:extLst>
      <p:ext uri="{BB962C8B-B14F-4D97-AF65-F5344CB8AC3E}">
        <p14:creationId xmlns:p14="http://schemas.microsoft.com/office/powerpoint/2010/main" val="15954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1"/>
          </p:nvPr>
        </p:nvSpPr>
        <p:spPr/>
        <p:txBody>
          <a:bodyPr/>
          <a:lstStyle/>
          <a:p>
            <a:r>
              <a:rPr lang="en-US" dirty="0"/>
              <a:t>Agenda</a:t>
            </a:r>
          </a:p>
        </p:txBody>
      </p:sp>
      <p:sp>
        <p:nvSpPr>
          <p:cNvPr id="16" name="Text Placeholder 15"/>
          <p:cNvSpPr>
            <a:spLocks noGrp="1"/>
          </p:cNvSpPr>
          <p:nvPr>
            <p:ph type="body" sz="quarter" idx="13"/>
          </p:nvPr>
        </p:nvSpPr>
        <p:spPr/>
        <p:txBody>
          <a:bodyPr>
            <a:normAutofit fontScale="70000" lnSpcReduction="20000"/>
          </a:bodyPr>
          <a:lstStyle/>
          <a:p>
            <a:endParaRPr lang="en-US"/>
          </a:p>
        </p:txBody>
      </p:sp>
      <p:sp>
        <p:nvSpPr>
          <p:cNvPr id="15" name="Text Placeholder 14"/>
          <p:cNvSpPr>
            <a:spLocks noGrp="1"/>
          </p:cNvSpPr>
          <p:nvPr>
            <p:ph type="body" sz="quarter" idx="12"/>
          </p:nvPr>
        </p:nvSpPr>
        <p:spPr/>
        <p:txBody>
          <a:bodyPr>
            <a:normAutofit fontScale="70000" lnSpcReduction="20000"/>
          </a:bodyPr>
          <a:lstStyle/>
          <a:p>
            <a:r>
              <a:rPr lang="en-US" dirty="0"/>
              <a:t>TDD</a:t>
            </a:r>
          </a:p>
        </p:txBody>
      </p:sp>
      <p:sp>
        <p:nvSpPr>
          <p:cNvPr id="18" name="Text Placeholder 17"/>
          <p:cNvSpPr>
            <a:spLocks noGrp="1"/>
          </p:cNvSpPr>
          <p:nvPr>
            <p:ph type="body" sz="quarter" idx="15"/>
          </p:nvPr>
        </p:nvSpPr>
        <p:spPr/>
        <p:txBody>
          <a:bodyPr>
            <a:normAutofit fontScale="70000" lnSpcReduction="20000"/>
          </a:bodyPr>
          <a:lstStyle/>
          <a:p>
            <a:endParaRPr lang="en-US"/>
          </a:p>
        </p:txBody>
      </p:sp>
      <p:sp>
        <p:nvSpPr>
          <p:cNvPr id="17" name="Text Placeholder 16"/>
          <p:cNvSpPr>
            <a:spLocks noGrp="1"/>
          </p:cNvSpPr>
          <p:nvPr>
            <p:ph type="body" sz="quarter" idx="14"/>
          </p:nvPr>
        </p:nvSpPr>
        <p:spPr/>
        <p:txBody>
          <a:bodyPr>
            <a:normAutofit fontScale="70000" lnSpcReduction="20000"/>
          </a:bodyPr>
          <a:lstStyle/>
          <a:p>
            <a:r>
              <a:rPr lang="en-US" dirty="0"/>
              <a:t>Why Unit Test(UT)? , Unit Test Challenges</a:t>
            </a:r>
          </a:p>
        </p:txBody>
      </p:sp>
      <p:sp>
        <p:nvSpPr>
          <p:cNvPr id="19" name="Text Placeholder 18"/>
          <p:cNvSpPr>
            <a:spLocks noGrp="1"/>
          </p:cNvSpPr>
          <p:nvPr>
            <p:ph type="body" sz="quarter" idx="16"/>
          </p:nvPr>
        </p:nvSpPr>
        <p:spPr/>
        <p:txBody>
          <a:bodyPr>
            <a:normAutofit fontScale="70000" lnSpcReduction="20000"/>
          </a:bodyPr>
          <a:lstStyle/>
          <a:p>
            <a:endParaRPr lang="en-US"/>
          </a:p>
        </p:txBody>
      </p:sp>
      <p:sp>
        <p:nvSpPr>
          <p:cNvPr id="20" name="Text Placeholder 19"/>
          <p:cNvSpPr>
            <a:spLocks noGrp="1"/>
          </p:cNvSpPr>
          <p:nvPr>
            <p:ph type="body" sz="quarter" idx="17"/>
          </p:nvPr>
        </p:nvSpPr>
        <p:spPr>
          <a:xfrm>
            <a:off x="5620528" y="1508754"/>
            <a:ext cx="3145878" cy="208365"/>
          </a:xfrm>
        </p:spPr>
        <p:txBody>
          <a:bodyPr>
            <a:normAutofit fontScale="70000" lnSpcReduction="20000"/>
          </a:bodyPr>
          <a:lstStyle/>
          <a:p>
            <a:r>
              <a:rPr lang="en-US" dirty="0"/>
              <a:t>Common Problem with UT</a:t>
            </a:r>
          </a:p>
          <a:p>
            <a:endParaRPr lang="en-US" dirty="0"/>
          </a:p>
        </p:txBody>
      </p:sp>
      <p:sp>
        <p:nvSpPr>
          <p:cNvPr id="21" name="Text Placeholder 20"/>
          <p:cNvSpPr>
            <a:spLocks noGrp="1"/>
          </p:cNvSpPr>
          <p:nvPr>
            <p:ph type="body" sz="quarter" idx="18"/>
          </p:nvPr>
        </p:nvSpPr>
        <p:spPr/>
        <p:txBody>
          <a:bodyPr>
            <a:normAutofit fontScale="70000" lnSpcReduction="20000"/>
          </a:bodyPr>
          <a:lstStyle/>
          <a:p>
            <a:endParaRPr lang="en-US"/>
          </a:p>
        </p:txBody>
      </p:sp>
      <p:sp>
        <p:nvSpPr>
          <p:cNvPr id="22" name="Text Placeholder 21"/>
          <p:cNvSpPr>
            <a:spLocks noGrp="1"/>
          </p:cNvSpPr>
          <p:nvPr>
            <p:ph type="body" sz="quarter" idx="19"/>
          </p:nvPr>
        </p:nvSpPr>
        <p:spPr>
          <a:xfrm>
            <a:off x="5645452" y="1935671"/>
            <a:ext cx="3145878" cy="208365"/>
          </a:xfrm>
        </p:spPr>
        <p:txBody>
          <a:bodyPr>
            <a:normAutofit fontScale="70000" lnSpcReduction="20000"/>
          </a:bodyPr>
          <a:lstStyle/>
          <a:p>
            <a:r>
              <a:rPr lang="en-US" dirty="0"/>
              <a:t>Hand Rolled Mock and Demo</a:t>
            </a:r>
          </a:p>
        </p:txBody>
      </p:sp>
      <p:sp>
        <p:nvSpPr>
          <p:cNvPr id="23" name="Text Placeholder 22"/>
          <p:cNvSpPr>
            <a:spLocks noGrp="1"/>
          </p:cNvSpPr>
          <p:nvPr>
            <p:ph type="body" sz="quarter" idx="20"/>
          </p:nvPr>
        </p:nvSpPr>
        <p:spPr/>
        <p:txBody>
          <a:bodyPr>
            <a:normAutofit fontScale="70000" lnSpcReduction="20000"/>
          </a:bodyPr>
          <a:lstStyle/>
          <a:p>
            <a:endParaRPr lang="en-US"/>
          </a:p>
        </p:txBody>
      </p:sp>
      <p:sp>
        <p:nvSpPr>
          <p:cNvPr id="24" name="Text Placeholder 23"/>
          <p:cNvSpPr>
            <a:spLocks noGrp="1"/>
          </p:cNvSpPr>
          <p:nvPr>
            <p:ph type="body" sz="quarter" idx="21"/>
          </p:nvPr>
        </p:nvSpPr>
        <p:spPr>
          <a:xfrm>
            <a:off x="5620528" y="2490745"/>
            <a:ext cx="3523472" cy="208365"/>
          </a:xfrm>
        </p:spPr>
        <p:txBody>
          <a:bodyPr>
            <a:noAutofit/>
          </a:bodyPr>
          <a:lstStyle/>
          <a:p>
            <a:r>
              <a:rPr lang="en-US" sz="900" dirty="0" err="1"/>
              <a:t>FakeItEasy</a:t>
            </a:r>
            <a:r>
              <a:rPr lang="en-US" sz="900" dirty="0"/>
              <a:t>(What Can be faked)</a:t>
            </a:r>
          </a:p>
        </p:txBody>
      </p:sp>
      <p:sp>
        <p:nvSpPr>
          <p:cNvPr id="25" name="Text Placeholder 24"/>
          <p:cNvSpPr>
            <a:spLocks noGrp="1"/>
          </p:cNvSpPr>
          <p:nvPr>
            <p:ph type="body" sz="quarter" idx="22"/>
          </p:nvPr>
        </p:nvSpPr>
        <p:spPr/>
        <p:txBody>
          <a:bodyPr>
            <a:normAutofit fontScale="70000" lnSpcReduction="20000"/>
          </a:bodyPr>
          <a:lstStyle/>
          <a:p>
            <a:endParaRPr lang="en-US"/>
          </a:p>
        </p:txBody>
      </p:sp>
      <p:sp>
        <p:nvSpPr>
          <p:cNvPr id="26" name="Text Placeholder 25"/>
          <p:cNvSpPr>
            <a:spLocks noGrp="1"/>
          </p:cNvSpPr>
          <p:nvPr>
            <p:ph type="body" sz="quarter" idx="23"/>
          </p:nvPr>
        </p:nvSpPr>
        <p:spPr/>
        <p:txBody>
          <a:bodyPr>
            <a:normAutofit fontScale="70000" lnSpcReduction="20000"/>
          </a:bodyPr>
          <a:lstStyle/>
          <a:p>
            <a:r>
              <a:rPr lang="en-US" dirty="0" err="1"/>
              <a:t>Nsubstitute</a:t>
            </a:r>
            <a:r>
              <a:rPr lang="en-US" dirty="0"/>
              <a:t> </a:t>
            </a:r>
          </a:p>
        </p:txBody>
      </p:sp>
      <p:sp>
        <p:nvSpPr>
          <p:cNvPr id="27" name="Text Placeholder 26"/>
          <p:cNvSpPr>
            <a:spLocks noGrp="1"/>
          </p:cNvSpPr>
          <p:nvPr>
            <p:ph type="body" sz="quarter" idx="24"/>
          </p:nvPr>
        </p:nvSpPr>
        <p:spPr/>
        <p:txBody>
          <a:bodyPr>
            <a:normAutofit fontScale="70000" lnSpcReduction="20000"/>
          </a:bodyPr>
          <a:lstStyle/>
          <a:p>
            <a:endParaRPr lang="en-US"/>
          </a:p>
        </p:txBody>
      </p:sp>
      <p:sp>
        <p:nvSpPr>
          <p:cNvPr id="28" name="Text Placeholder 27"/>
          <p:cNvSpPr>
            <a:spLocks noGrp="1"/>
          </p:cNvSpPr>
          <p:nvPr>
            <p:ph type="body" sz="quarter" idx="25"/>
          </p:nvPr>
        </p:nvSpPr>
        <p:spPr/>
        <p:txBody>
          <a:bodyPr>
            <a:normAutofit fontScale="70000" lnSpcReduction="20000"/>
          </a:bodyPr>
          <a:lstStyle/>
          <a:p>
            <a:r>
              <a:rPr lang="en-US" dirty="0" err="1"/>
              <a:t>FakeItEasy</a:t>
            </a:r>
            <a:r>
              <a:rPr lang="en-US" dirty="0"/>
              <a:t> vs </a:t>
            </a:r>
            <a:r>
              <a:rPr lang="en-US" dirty="0" err="1"/>
              <a:t>NSubstitute</a:t>
            </a:r>
            <a:r>
              <a:rPr lang="en-US" dirty="0"/>
              <a:t> Syntax</a:t>
            </a:r>
          </a:p>
        </p:txBody>
      </p:sp>
      <p:sp>
        <p:nvSpPr>
          <p:cNvPr id="29" name="Text Placeholder 28"/>
          <p:cNvSpPr>
            <a:spLocks noGrp="1"/>
          </p:cNvSpPr>
          <p:nvPr>
            <p:ph type="body" sz="quarter" idx="26"/>
          </p:nvPr>
        </p:nvSpPr>
        <p:spPr/>
        <p:txBody>
          <a:bodyPr>
            <a:normAutofit fontScale="70000" lnSpcReduction="20000"/>
          </a:bodyPr>
          <a:lstStyle/>
          <a:p>
            <a:endParaRPr lang="en-US" dirty="0"/>
          </a:p>
        </p:txBody>
      </p:sp>
      <p:sp>
        <p:nvSpPr>
          <p:cNvPr id="30" name="Text Placeholder 29"/>
          <p:cNvSpPr>
            <a:spLocks noGrp="1"/>
          </p:cNvSpPr>
          <p:nvPr>
            <p:ph type="body" sz="quarter" idx="27"/>
          </p:nvPr>
        </p:nvSpPr>
        <p:spPr/>
        <p:txBody>
          <a:bodyPr>
            <a:normAutofit fontScale="70000" lnSpcReduction="20000"/>
          </a:bodyPr>
          <a:lstStyle/>
          <a:p>
            <a:r>
              <a:rPr lang="en-US" dirty="0"/>
              <a:t>Hands-On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3C74-5A07-96D3-699E-534CFAB35361}"/>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5183AD4C-842A-41CE-109C-875375184C38}"/>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What is Test-Driven Development?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Origins of TDD</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Better code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 less time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With no defects</a:t>
            </a:r>
          </a:p>
          <a:p>
            <a:pPr marL="0" indent="0">
              <a:buNone/>
            </a:pPr>
            <a:endParaRPr lang="en-US" dirty="0"/>
          </a:p>
        </p:txBody>
      </p:sp>
    </p:spTree>
    <p:extLst>
      <p:ext uri="{BB962C8B-B14F-4D97-AF65-F5344CB8AC3E}">
        <p14:creationId xmlns:p14="http://schemas.microsoft.com/office/powerpoint/2010/main" val="43198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F9E1-492A-BA75-D9B9-4E7776EA92C6}"/>
              </a:ext>
            </a:extLst>
          </p:cNvPr>
          <p:cNvSpPr>
            <a:spLocks noGrp="1"/>
          </p:cNvSpPr>
          <p:nvPr>
            <p:ph type="title"/>
          </p:nvPr>
        </p:nvSpPr>
        <p:spPr/>
        <p:txBody>
          <a:bodyPr/>
          <a:lstStyle/>
          <a:p>
            <a:r>
              <a:rPr lang="en-GB" altLang="en-US" dirty="0"/>
              <a:t>Characteristics of UTFs</a:t>
            </a:r>
            <a:endParaRPr lang="en-US" dirty="0"/>
          </a:p>
        </p:txBody>
      </p:sp>
      <p:sp>
        <p:nvSpPr>
          <p:cNvPr id="3" name="Content Placeholder 2">
            <a:extLst>
              <a:ext uri="{FF2B5EF4-FFF2-40B4-BE49-F238E27FC236}">
                <a16:creationId xmlns:a16="http://schemas.microsoft.com/office/drawing/2014/main" id="{4E132924-65DA-3F6D-7591-851A2F712DE3}"/>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Most UTFs target OO and web languages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UTFs encourage separation of business and presentation logic</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Tests written in same language as the code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Tests are written against the business logic</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GUI and command line test runners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Rapid feedback</a:t>
            </a:r>
          </a:p>
          <a:p>
            <a:endParaRPr lang="en-US" dirty="0"/>
          </a:p>
        </p:txBody>
      </p:sp>
    </p:spTree>
    <p:extLst>
      <p:ext uri="{BB962C8B-B14F-4D97-AF65-F5344CB8AC3E}">
        <p14:creationId xmlns:p14="http://schemas.microsoft.com/office/powerpoint/2010/main" val="352246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8CB2-B0F3-A77D-CAB5-8317E6D37A8A}"/>
              </a:ext>
            </a:extLst>
          </p:cNvPr>
          <p:cNvSpPr>
            <a:spLocks noGrp="1"/>
          </p:cNvSpPr>
          <p:nvPr>
            <p:ph type="title"/>
          </p:nvPr>
        </p:nvSpPr>
        <p:spPr/>
        <p:txBody>
          <a:bodyPr/>
          <a:lstStyle/>
          <a:p>
            <a:r>
              <a:rPr lang="en-GB" altLang="en-US" dirty="0"/>
              <a:t>Mechanics of TDD</a:t>
            </a:r>
            <a:endParaRPr lang="en-US" dirty="0"/>
          </a:p>
        </p:txBody>
      </p:sp>
      <p:sp>
        <p:nvSpPr>
          <p:cNvPr id="3" name="Content Placeholder 2">
            <a:extLst>
              <a:ext uri="{FF2B5EF4-FFF2-40B4-BE49-F238E27FC236}">
                <a16:creationId xmlns:a16="http://schemas.microsoft.com/office/drawing/2014/main" id="{1CCFCA77-4401-8B0B-B11A-9413D9A761EE}"/>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Always start with a failing test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Quickly write the simplest code needed to pass the test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Remove duplication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Repeat as needed to meet requirements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 everything that could possibly break</a:t>
            </a:r>
          </a:p>
          <a:p>
            <a:endParaRPr lang="en-US" dirty="0"/>
          </a:p>
        </p:txBody>
      </p:sp>
    </p:spTree>
    <p:extLst>
      <p:ext uri="{BB962C8B-B14F-4D97-AF65-F5344CB8AC3E}">
        <p14:creationId xmlns:p14="http://schemas.microsoft.com/office/powerpoint/2010/main" val="370216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C75F-32CF-6153-C42B-A13A913339E3}"/>
              </a:ext>
            </a:extLst>
          </p:cNvPr>
          <p:cNvSpPr>
            <a:spLocks noGrp="1"/>
          </p:cNvSpPr>
          <p:nvPr>
            <p:ph type="title"/>
          </p:nvPr>
        </p:nvSpPr>
        <p:spPr/>
        <p:txBody>
          <a:bodyPr/>
          <a:lstStyle/>
          <a:p>
            <a:r>
              <a:rPr lang="en-GB" altLang="en-US" dirty="0"/>
              <a:t>What can be tested?</a:t>
            </a:r>
            <a:endParaRPr lang="en-US" dirty="0"/>
          </a:p>
        </p:txBody>
      </p:sp>
      <p:sp>
        <p:nvSpPr>
          <p:cNvPr id="3" name="Content Placeholder 2">
            <a:extLst>
              <a:ext uri="{FF2B5EF4-FFF2-40B4-BE49-F238E27FC236}">
                <a16:creationId xmlns:a16="http://schemas.microsoft.com/office/drawing/2014/main" id="{7C97103C-C3B5-96EE-D4CE-F95DD2979F28}"/>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Valid inputs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Invalid inputs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Errors, exceptions, and events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Boundary conditions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Everything that could possibly break!</a:t>
            </a:r>
          </a:p>
          <a:p>
            <a:endParaRPr lang="en-US" dirty="0"/>
          </a:p>
        </p:txBody>
      </p:sp>
    </p:spTree>
    <p:extLst>
      <p:ext uri="{BB962C8B-B14F-4D97-AF65-F5344CB8AC3E}">
        <p14:creationId xmlns:p14="http://schemas.microsoft.com/office/powerpoint/2010/main" val="230258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46A6-5EB6-60F4-1394-8D6686876BFD}"/>
              </a:ext>
            </a:extLst>
          </p:cNvPr>
          <p:cNvSpPr>
            <a:spLocks noGrp="1"/>
          </p:cNvSpPr>
          <p:nvPr>
            <p:ph type="title"/>
          </p:nvPr>
        </p:nvSpPr>
        <p:spPr/>
        <p:txBody>
          <a:bodyPr/>
          <a:lstStyle/>
          <a:p>
            <a:r>
              <a:rPr lang="en-GB" altLang="en-US" dirty="0"/>
              <a:t>TDD Benefits for Developers</a:t>
            </a:r>
            <a:endParaRPr lang="en-US" dirty="0"/>
          </a:p>
        </p:txBody>
      </p:sp>
      <p:sp>
        <p:nvSpPr>
          <p:cNvPr id="3" name="Content Placeholder 2">
            <a:extLst>
              <a:ext uri="{FF2B5EF4-FFF2-40B4-BE49-F238E27FC236}">
                <a16:creationId xmlns:a16="http://schemas.microsoft.com/office/drawing/2014/main" id="{6254C3E5-098E-6B8F-6F26-EA23A81BF174}"/>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Much less debug time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Code proven to meet requirements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Tests become Safety Net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Eliminate Bug Pong</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Rhythm of Success</a:t>
            </a:r>
          </a:p>
          <a:p>
            <a:endParaRPr lang="en-US" dirty="0"/>
          </a:p>
        </p:txBody>
      </p:sp>
    </p:spTree>
    <p:extLst>
      <p:ext uri="{BB962C8B-B14F-4D97-AF65-F5344CB8AC3E}">
        <p14:creationId xmlns:p14="http://schemas.microsoft.com/office/powerpoint/2010/main" val="338761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46A6-5EB6-60F4-1394-8D6686876BFD}"/>
              </a:ext>
            </a:extLst>
          </p:cNvPr>
          <p:cNvSpPr>
            <a:spLocks noGrp="1"/>
          </p:cNvSpPr>
          <p:nvPr>
            <p:ph type="title"/>
          </p:nvPr>
        </p:nvSpPr>
        <p:spPr/>
        <p:txBody>
          <a:bodyPr/>
          <a:lstStyle/>
          <a:p>
            <a:r>
              <a:rPr lang="en-GB" altLang="en-US" dirty="0"/>
              <a:t>TDD Benefits for Business</a:t>
            </a:r>
            <a:endParaRPr lang="en-US" dirty="0"/>
          </a:p>
        </p:txBody>
      </p:sp>
      <p:sp>
        <p:nvSpPr>
          <p:cNvPr id="3" name="Content Placeholder 2">
            <a:extLst>
              <a:ext uri="{FF2B5EF4-FFF2-40B4-BE49-F238E27FC236}">
                <a16:creationId xmlns:a16="http://schemas.microsoft.com/office/drawing/2014/main" id="{6254C3E5-098E-6B8F-6F26-EA23A81BF174}"/>
              </a:ext>
            </a:extLst>
          </p:cNvPr>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Shorter development cycles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Near zero defects</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Tests become an asset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Tests are documentation</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Competitive advantage!</a:t>
            </a:r>
          </a:p>
          <a:p>
            <a:endParaRPr lang="en-US" dirty="0"/>
          </a:p>
        </p:txBody>
      </p:sp>
    </p:spTree>
    <p:extLst>
      <p:ext uri="{BB962C8B-B14F-4D97-AF65-F5344CB8AC3E}">
        <p14:creationId xmlns:p14="http://schemas.microsoft.com/office/powerpoint/2010/main" val="364489509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3790</TotalTime>
  <Words>1174</Words>
  <Application>Microsoft Office PowerPoint</Application>
  <PresentationFormat>On-screen Show (16:9)</PresentationFormat>
  <Paragraphs>231</Paragraphs>
  <Slides>26</Slides>
  <Notes>5</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Constantia</vt:lpstr>
      <vt:lpstr>Lucida Grande</vt:lpstr>
      <vt:lpstr>Wingdings</vt:lpstr>
      <vt:lpstr>Wingdings 2</vt:lpstr>
      <vt:lpstr>SE15_LIO_TextOnly V3</vt:lpstr>
      <vt:lpstr>Schneider Text Slides</vt:lpstr>
      <vt:lpstr>1_Flow</vt:lpstr>
      <vt:lpstr>Fundamentals Of Unit Test With Mocking Frameworks</vt:lpstr>
      <vt:lpstr>Pre-Requisite</vt:lpstr>
      <vt:lpstr>PowerPoint Presentation</vt:lpstr>
      <vt:lpstr>Test-Driven Development</vt:lpstr>
      <vt:lpstr>Characteristics of UTFs</vt:lpstr>
      <vt:lpstr>Mechanics of TDD</vt:lpstr>
      <vt:lpstr>What can be tested?</vt:lpstr>
      <vt:lpstr>TDD Benefits for Developers</vt:lpstr>
      <vt:lpstr>TDD Benefits for Business</vt:lpstr>
      <vt:lpstr>Getting started with TDD</vt:lpstr>
      <vt:lpstr>Got Bugs?</vt:lpstr>
      <vt:lpstr>Why UT?</vt:lpstr>
      <vt:lpstr>Why unit testing can be Challenging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GUPTA</dc:creator>
  <cp:lastModifiedBy>Gupta, Ashutosh</cp:lastModifiedBy>
  <cp:revision>69</cp:revision>
  <dcterms:created xsi:type="dcterms:W3CDTF">2020-04-07T17:00:48Z</dcterms:created>
  <dcterms:modified xsi:type="dcterms:W3CDTF">2022-09-20T23:28:01Z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2021-06-23T18:42:37Z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2a3a6fc3-076e-4838-819e-a054431c44f8</vt:lpwstr>
  </property>
  <property fmtid="{D5CDD505-2E9C-101B-9397-08002B2CF9AE}" pid="8" name="MSIP_Label_23f93e5f-d3c2-49a7-ba94-15405423c204_ContentBits">
    <vt:lpwstr>2</vt:lpwstr>
  </property>
  <property fmtid="{D5CDD505-2E9C-101B-9397-08002B2CF9AE}" pid="9" name="MSIP_Label_73094ff5-79ca-456b-95f6-d578316a3809_Enabled">
    <vt:lpwstr>true</vt:lpwstr>
  </property>
  <property fmtid="{D5CDD505-2E9C-101B-9397-08002B2CF9AE}" pid="10" name="MSIP_Label_73094ff5-79ca-456b-95f6-d578316a3809_SetDate">
    <vt:lpwstr>2022-09-16T10:58:19Z</vt:lpwstr>
  </property>
  <property fmtid="{D5CDD505-2E9C-101B-9397-08002B2CF9AE}" pid="11" name="MSIP_Label_73094ff5-79ca-456b-95f6-d578316a3809_Method">
    <vt:lpwstr>Privileged</vt:lpwstr>
  </property>
  <property fmtid="{D5CDD505-2E9C-101B-9397-08002B2CF9AE}" pid="12" name="MSIP_Label_73094ff5-79ca-456b-95f6-d578316a3809_Name">
    <vt:lpwstr>Public</vt:lpwstr>
  </property>
  <property fmtid="{D5CDD505-2E9C-101B-9397-08002B2CF9AE}" pid="13" name="MSIP_Label_73094ff5-79ca-456b-95f6-d578316a3809_SiteId">
    <vt:lpwstr>771c9c47-7f24-44dc-958e-34f8713a8394</vt:lpwstr>
  </property>
  <property fmtid="{D5CDD505-2E9C-101B-9397-08002B2CF9AE}" pid="14" name="MSIP_Label_73094ff5-79ca-456b-95f6-d578316a3809_ActionId">
    <vt:lpwstr>a4f0905e-2cba-44e9-9baf-4f74e07b2b4a</vt:lpwstr>
  </property>
  <property fmtid="{D5CDD505-2E9C-101B-9397-08002B2CF9AE}" pid="15" name="MSIP_Label_73094ff5-79ca-456b-95f6-d578316a3809_ContentBits">
    <vt:lpwstr>0</vt:lpwstr>
  </property>
</Properties>
</file>