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70" r:id="rId6"/>
    <p:sldId id="271" r:id="rId7"/>
    <p:sldId id="276" r:id="rId8"/>
    <p:sldId id="277" r:id="rId9"/>
    <p:sldId id="272" r:id="rId10"/>
    <p:sldId id="275" r:id="rId11"/>
    <p:sldId id="274" r:id="rId12"/>
    <p:sldId id="273" r:id="rId13"/>
    <p:sldId id="279" r:id="rId14"/>
    <p:sldId id="260" r:id="rId15"/>
    <p:sldId id="278" r:id="rId16"/>
    <p:sldId id="280" r:id="rId17"/>
    <p:sldId id="281" r:id="rId18"/>
    <p:sldId id="268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just format 1 - Dekorfärg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just format 1 - Dekorfär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380" autoAdjust="0"/>
  </p:normalViewPr>
  <p:slideViewPr>
    <p:cSldViewPr snapToGrid="0">
      <p:cViewPr varScale="1">
        <p:scale>
          <a:sx n="92" d="100"/>
          <a:sy n="92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7E16A-B26C-482B-8564-E36F17A3B00A}" type="datetimeFigureOut">
              <a:rPr lang="sv-SE" smtClean="0"/>
              <a:t>2014-09-03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603A5-2492-4FDC-988D-0E06372A36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30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3A5-2492-4FDC-988D-0E06372A362F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3803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3A5-2492-4FDC-988D-0E06372A362F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497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3A5-2492-4FDC-988D-0E06372A362F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3186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3A5-2492-4FDC-988D-0E06372A362F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242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3A5-2492-4FDC-988D-0E06372A362F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1179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3A5-2492-4FDC-988D-0E06372A362F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039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3A5-2492-4FDC-988D-0E06372A362F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54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3A5-2492-4FDC-988D-0E06372A362F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761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3A5-2492-4FDC-988D-0E06372A362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0560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3A5-2492-4FDC-988D-0E06372A362F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202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3A5-2492-4FDC-988D-0E06372A362F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265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3A5-2492-4FDC-988D-0E06372A362F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721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3A5-2492-4FDC-988D-0E06372A362F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3170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3A5-2492-4FDC-988D-0E06372A362F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1622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3A5-2492-4FDC-988D-0E06372A362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56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99F-A2AD-4BCE-B386-134FC6439206}" type="datetimeFigureOut">
              <a:rPr lang="sv-SE" smtClean="0"/>
              <a:t>2014-09-03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6D4-82D1-44BB-9F74-407293A65F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08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99F-A2AD-4BCE-B386-134FC6439206}" type="datetimeFigureOut">
              <a:rPr lang="sv-SE" smtClean="0"/>
              <a:t>2014-09-03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6D4-82D1-44BB-9F74-407293A65F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097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99F-A2AD-4BCE-B386-134FC6439206}" type="datetimeFigureOut">
              <a:rPr lang="sv-SE" smtClean="0"/>
              <a:t>2014-09-03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6D4-82D1-44BB-9F74-407293A65F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949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99F-A2AD-4BCE-B386-134FC6439206}" type="datetimeFigureOut">
              <a:rPr lang="sv-SE" smtClean="0"/>
              <a:t>2014-09-03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6D4-82D1-44BB-9F74-407293A65F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556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99F-A2AD-4BCE-B386-134FC6439206}" type="datetimeFigureOut">
              <a:rPr lang="sv-SE" smtClean="0"/>
              <a:t>2014-09-03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6D4-82D1-44BB-9F74-407293A65F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66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99F-A2AD-4BCE-B386-134FC6439206}" type="datetimeFigureOut">
              <a:rPr lang="sv-SE" smtClean="0"/>
              <a:t>2014-09-03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6D4-82D1-44BB-9F74-407293A65F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189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99F-A2AD-4BCE-B386-134FC6439206}" type="datetimeFigureOut">
              <a:rPr lang="sv-SE" smtClean="0"/>
              <a:t>2014-09-03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6D4-82D1-44BB-9F74-407293A65F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625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99F-A2AD-4BCE-B386-134FC6439206}" type="datetimeFigureOut">
              <a:rPr lang="sv-SE" smtClean="0"/>
              <a:t>2014-09-03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6D4-82D1-44BB-9F74-407293A65F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7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99F-A2AD-4BCE-B386-134FC6439206}" type="datetimeFigureOut">
              <a:rPr lang="sv-SE" smtClean="0"/>
              <a:t>2014-09-03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6D4-82D1-44BB-9F74-407293A65F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579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99F-A2AD-4BCE-B386-134FC6439206}" type="datetimeFigureOut">
              <a:rPr lang="sv-SE" smtClean="0"/>
              <a:t>2014-09-03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6D4-82D1-44BB-9F74-407293A65F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453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99F-A2AD-4BCE-B386-134FC6439206}" type="datetimeFigureOut">
              <a:rPr lang="sv-SE" smtClean="0"/>
              <a:t>2014-09-03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6D4-82D1-44BB-9F74-407293A65F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6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399F-A2AD-4BCE-B386-134FC6439206}" type="datetimeFigureOut">
              <a:rPr lang="sv-SE" smtClean="0"/>
              <a:t>2014-09-03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D6D4-82D1-44BB-9F74-407293A65F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529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js.org/" TargetMode="External"/><Relationship Id="rId13" Type="http://schemas.openxmlformats.org/officeDocument/2006/relationships/hyperlink" Target="https://github.com/almarna/AngularStart" TargetMode="External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.wmf"/><Relationship Id="rId12" Type="http://schemas.openxmlformats.org/officeDocument/2006/relationships/hyperlink" Target="http://angularstart.azurewebsites.net/default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11" Type="http://schemas.openxmlformats.org/officeDocument/2006/relationships/hyperlink" Target="http://angularts.blogspot.se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://www.johnpapa.net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://www.typescriptlang.org/" TargetMode="External"/><Relationship Id="rId14" Type="http://schemas.openxmlformats.org/officeDocument/2006/relationships/hyperlink" Target="http://www.knowit.se/Konsultintervjuer/Patrik-Al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59" y="214220"/>
            <a:ext cx="8959783" cy="252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ypescriptlang.org/content/images/graphic_large_scale_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1786" y="2095500"/>
            <a:ext cx="23241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78555"/>
              </p:ext>
            </p:extLst>
          </p:nvPr>
        </p:nvGraphicFramePr>
        <p:xfrm>
          <a:off x="777421" y="4476750"/>
          <a:ext cx="3175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r:id="rId6" imgW="3174480" imgH="1168200" progId="">
                  <p:embed/>
                </p:oleObj>
              </mc:Choice>
              <mc:Fallback>
                <p:oleObj r:id="rId6" imgW="3174480" imgH="1168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7421" y="4476750"/>
                        <a:ext cx="31750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ktangel 1"/>
          <p:cNvSpPr/>
          <p:nvPr/>
        </p:nvSpPr>
        <p:spPr>
          <a:xfrm>
            <a:off x="7598229" y="3274531"/>
            <a:ext cx="5118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>
                <a:latin typeface="Arial Rounded MT Bold" panose="020F0704030504030204" pitchFamily="34" charset="0"/>
              </a:rPr>
              <a:t>http://</a:t>
            </a:r>
            <a:r>
              <a:rPr lang="sv-SE" sz="2400" dirty="0" smtClean="0">
                <a:latin typeface="Arial Rounded MT Bold" panose="020F0704030504030204" pitchFamily="34" charset="0"/>
              </a:rPr>
              <a:t>angularts.blogspot.se</a:t>
            </a:r>
            <a:endParaRPr lang="sv-SE" sz="2400" dirty="0">
              <a:latin typeface="Arial Rounded MT Bold" panose="020F0704030504030204" pitchFamily="34" charset="0"/>
            </a:endParaRP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414" y="3766727"/>
            <a:ext cx="1650749" cy="38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07778" y="294070"/>
            <a:ext cx="9546021" cy="1325563"/>
          </a:xfrm>
        </p:spPr>
        <p:txBody>
          <a:bodyPr/>
          <a:lstStyle/>
          <a:p>
            <a:r>
              <a:rPr lang="sv-SE" dirty="0" smtClean="0"/>
              <a:t>Extra allt!</a:t>
            </a:r>
            <a:endParaRPr lang="sv-SE" dirty="0"/>
          </a:p>
        </p:txBody>
      </p:sp>
      <p:cxnSp>
        <p:nvCxnSpPr>
          <p:cNvPr id="7" name="Rak 6"/>
          <p:cNvCxnSpPr/>
          <p:nvPr/>
        </p:nvCxnSpPr>
        <p:spPr>
          <a:xfrm>
            <a:off x="838200" y="462455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ak 7"/>
          <p:cNvCxnSpPr/>
          <p:nvPr/>
        </p:nvCxnSpPr>
        <p:spPr>
          <a:xfrm>
            <a:off x="838200" y="1413641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Bildobjekt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7" y="6382955"/>
            <a:ext cx="1382487" cy="320627"/>
          </a:xfrm>
          <a:prstGeom prst="rect">
            <a:avLst/>
          </a:prstGeom>
        </p:spPr>
      </p:pic>
      <p:pic>
        <p:nvPicPr>
          <p:cNvPr id="7170" name="Picture 2" descr="http://www.w3schools.com/angular/pic_angula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9167"/>
            <a:ext cx="837762" cy="83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025382"/>
              </p:ext>
            </p:extLst>
          </p:nvPr>
        </p:nvGraphicFramePr>
        <p:xfrm>
          <a:off x="848709" y="1980906"/>
          <a:ext cx="8579069" cy="36374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7370"/>
                <a:gridCol w="6441699"/>
              </a:tblGrid>
              <a:tr h="519642">
                <a:tc>
                  <a:txBody>
                    <a:bodyPr/>
                    <a:lstStyle/>
                    <a:p>
                      <a:r>
                        <a:rPr lang="sv-SE" dirty="0" smtClean="0"/>
                        <a:t>Koncept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Förklaring</a:t>
                      </a:r>
                      <a:endParaRPr lang="sv-SE" dirty="0"/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Filter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Lätt</a:t>
                      </a:r>
                      <a:r>
                        <a:rPr lang="sv-SE" sz="2400" baseline="0" dirty="0" smtClean="0"/>
                        <a:t> att ha egna </a:t>
                      </a:r>
                      <a:r>
                        <a:rPr lang="sv-SE" sz="2400" baseline="0" dirty="0" err="1" smtClean="0"/>
                        <a:t>formatteringar</a:t>
                      </a:r>
                      <a:endParaRPr lang="sv-SE" sz="2400" dirty="0"/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r>
                        <a:rPr lang="sv-SE" sz="2400" dirty="0" err="1" smtClean="0"/>
                        <a:t>Promises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Asynkron programmering blir lättare</a:t>
                      </a:r>
                      <a:endParaRPr lang="sv-SE" sz="2400" dirty="0"/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Serveraccess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Inbyggd</a:t>
                      </a:r>
                      <a:r>
                        <a:rPr lang="sv-SE" sz="2400" baseline="0" dirty="0" smtClean="0"/>
                        <a:t> funktionalitet för att hämta JSON</a:t>
                      </a:r>
                      <a:endParaRPr lang="sv-SE" sz="2400" dirty="0"/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Direktiv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Omdefiniera HTML</a:t>
                      </a:r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Utökningar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Möjlighet att ändra beteende på ramverket</a:t>
                      </a:r>
                      <a:endParaRPr lang="sv-SE" sz="2400" dirty="0"/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2400" dirty="0" smtClean="0"/>
                        <a:t>Enhetstester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2400" dirty="0" smtClean="0"/>
                        <a:t>Extra</a:t>
                      </a:r>
                      <a:r>
                        <a:rPr lang="sv-SE" sz="2400" baseline="0" dirty="0" smtClean="0"/>
                        <a:t> verktyg: </a:t>
                      </a:r>
                      <a:r>
                        <a:rPr lang="sv-SE" sz="2400" dirty="0" err="1" smtClean="0"/>
                        <a:t>Qunit</a:t>
                      </a:r>
                      <a:r>
                        <a:rPr lang="sv-SE" sz="2400" dirty="0" smtClean="0"/>
                        <a:t>,</a:t>
                      </a:r>
                      <a:r>
                        <a:rPr lang="sv-SE" sz="2400" baseline="0" dirty="0" smtClean="0"/>
                        <a:t> </a:t>
                      </a:r>
                      <a:r>
                        <a:rPr lang="sv-SE" sz="2400" baseline="0" dirty="0" err="1" smtClean="0"/>
                        <a:t>Chutzpah</a:t>
                      </a:r>
                      <a:r>
                        <a:rPr lang="sv-SE" sz="2400" baseline="0" dirty="0" smtClean="0"/>
                        <a:t>, </a:t>
                      </a:r>
                      <a:r>
                        <a:rPr lang="sv-SE" sz="2400" baseline="0" dirty="0" err="1" smtClean="0"/>
                        <a:t>PhantomJS</a:t>
                      </a:r>
                      <a:endParaRPr lang="sv-SE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8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94732" y="154373"/>
            <a:ext cx="10515600" cy="784064"/>
          </a:xfrm>
        </p:spPr>
        <p:txBody>
          <a:bodyPr/>
          <a:lstStyle/>
          <a:p>
            <a:pPr algn="ctr"/>
            <a:r>
              <a:rPr lang="sv-SE" dirty="0" smtClean="0"/>
              <a:t>MVC-modell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671046" y="991571"/>
            <a:ext cx="8686330" cy="4658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 smtClean="0"/>
              <a:t>SPA-Webb (HTML)</a:t>
            </a:r>
            <a:endParaRPr lang="sv-SE" sz="3200" dirty="0"/>
          </a:p>
        </p:txBody>
      </p:sp>
      <p:sp>
        <p:nvSpPr>
          <p:cNvPr id="5" name="Rektangel 4"/>
          <p:cNvSpPr/>
          <p:nvPr/>
        </p:nvSpPr>
        <p:spPr>
          <a:xfrm rot="16200000">
            <a:off x="-1108530" y="3391683"/>
            <a:ext cx="4646786" cy="104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 err="1" smtClean="0"/>
              <a:t>IoC</a:t>
            </a:r>
            <a:r>
              <a:rPr lang="sv-SE" sz="3600" dirty="0" smtClean="0"/>
              <a:t> Container</a:t>
            </a:r>
            <a:endParaRPr lang="sv-SE" sz="3600" dirty="0"/>
          </a:p>
        </p:txBody>
      </p:sp>
      <p:sp>
        <p:nvSpPr>
          <p:cNvPr id="6" name="Rektangel 5"/>
          <p:cNvSpPr/>
          <p:nvPr/>
        </p:nvSpPr>
        <p:spPr>
          <a:xfrm>
            <a:off x="1883314" y="1997777"/>
            <a:ext cx="2394714" cy="7109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 smtClean="0"/>
              <a:t>Controller</a:t>
            </a:r>
            <a:endParaRPr lang="sv-SE" sz="3600" dirty="0"/>
          </a:p>
        </p:txBody>
      </p:sp>
      <p:sp>
        <p:nvSpPr>
          <p:cNvPr id="7" name="Rektangel 6"/>
          <p:cNvSpPr/>
          <p:nvPr/>
        </p:nvSpPr>
        <p:spPr>
          <a:xfrm>
            <a:off x="1883314" y="2884078"/>
            <a:ext cx="2394714" cy="6915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3600" dirty="0" smtClean="0"/>
              <a:t>$</a:t>
            </a:r>
            <a:r>
              <a:rPr lang="sv-SE" sz="3600" dirty="0" err="1" smtClean="0"/>
              <a:t>scope</a:t>
            </a:r>
            <a:endParaRPr lang="sv-SE" sz="3600" dirty="0"/>
          </a:p>
        </p:txBody>
      </p:sp>
      <p:sp>
        <p:nvSpPr>
          <p:cNvPr id="8" name="Rektangel 7"/>
          <p:cNvSpPr/>
          <p:nvPr/>
        </p:nvSpPr>
        <p:spPr>
          <a:xfrm>
            <a:off x="1890253" y="3741943"/>
            <a:ext cx="2394714" cy="76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3200" dirty="0" err="1" smtClean="0"/>
              <a:t>View</a:t>
            </a:r>
            <a:r>
              <a:rPr lang="sv-SE" sz="3200" dirty="0" smtClean="0"/>
              <a:t> (HTML)</a:t>
            </a:r>
            <a:endParaRPr lang="sv-SE" sz="3200" dirty="0"/>
          </a:p>
        </p:txBody>
      </p:sp>
      <p:sp>
        <p:nvSpPr>
          <p:cNvPr id="15" name="Rektangel 14"/>
          <p:cNvSpPr/>
          <p:nvPr/>
        </p:nvSpPr>
        <p:spPr>
          <a:xfrm>
            <a:off x="4424919" y="2004399"/>
            <a:ext cx="2394714" cy="7109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 smtClean="0"/>
              <a:t>Controller</a:t>
            </a:r>
            <a:endParaRPr lang="sv-SE" sz="3600" dirty="0"/>
          </a:p>
        </p:txBody>
      </p:sp>
      <p:sp>
        <p:nvSpPr>
          <p:cNvPr id="16" name="Rektangel 15"/>
          <p:cNvSpPr/>
          <p:nvPr/>
        </p:nvSpPr>
        <p:spPr>
          <a:xfrm>
            <a:off x="4421262" y="2883603"/>
            <a:ext cx="2394714" cy="6919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3600" dirty="0" smtClean="0"/>
              <a:t>$</a:t>
            </a:r>
            <a:r>
              <a:rPr lang="sv-SE" sz="3600" dirty="0" err="1" smtClean="0"/>
              <a:t>scope</a:t>
            </a:r>
            <a:endParaRPr lang="sv-SE" sz="3600" dirty="0"/>
          </a:p>
        </p:txBody>
      </p:sp>
      <p:sp>
        <p:nvSpPr>
          <p:cNvPr id="17" name="Rektangel 16"/>
          <p:cNvSpPr/>
          <p:nvPr/>
        </p:nvSpPr>
        <p:spPr>
          <a:xfrm>
            <a:off x="4439593" y="3737983"/>
            <a:ext cx="2394714" cy="76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3200" dirty="0" err="1" smtClean="0"/>
              <a:t>View</a:t>
            </a:r>
            <a:r>
              <a:rPr lang="sv-SE" sz="3200" dirty="0" smtClean="0"/>
              <a:t> (HTML)</a:t>
            </a:r>
            <a:endParaRPr lang="sv-SE" sz="3200" dirty="0"/>
          </a:p>
        </p:txBody>
      </p:sp>
      <p:sp>
        <p:nvSpPr>
          <p:cNvPr id="18" name="Rektangel 17"/>
          <p:cNvSpPr/>
          <p:nvPr/>
        </p:nvSpPr>
        <p:spPr>
          <a:xfrm>
            <a:off x="6955724" y="1994497"/>
            <a:ext cx="2394714" cy="7109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 smtClean="0"/>
              <a:t>Controller</a:t>
            </a:r>
            <a:endParaRPr lang="sv-SE" sz="3600" dirty="0"/>
          </a:p>
        </p:txBody>
      </p:sp>
      <p:sp>
        <p:nvSpPr>
          <p:cNvPr id="19" name="Rektangel 18"/>
          <p:cNvSpPr/>
          <p:nvPr/>
        </p:nvSpPr>
        <p:spPr>
          <a:xfrm>
            <a:off x="6955724" y="2884078"/>
            <a:ext cx="2394714" cy="6919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3600" dirty="0" smtClean="0"/>
              <a:t>$</a:t>
            </a:r>
            <a:r>
              <a:rPr lang="sv-SE" sz="3600" dirty="0" err="1" smtClean="0"/>
              <a:t>scope</a:t>
            </a:r>
            <a:endParaRPr lang="sv-SE" sz="3600" dirty="0"/>
          </a:p>
        </p:txBody>
      </p:sp>
      <p:sp>
        <p:nvSpPr>
          <p:cNvPr id="20" name="Rektangel 19"/>
          <p:cNvSpPr/>
          <p:nvPr/>
        </p:nvSpPr>
        <p:spPr>
          <a:xfrm>
            <a:off x="6962663" y="3737983"/>
            <a:ext cx="2394714" cy="76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3200" dirty="0" err="1" smtClean="0"/>
              <a:t>View</a:t>
            </a:r>
            <a:r>
              <a:rPr lang="sv-SE" sz="3200" dirty="0" smtClean="0"/>
              <a:t> (HTML)</a:t>
            </a:r>
            <a:endParaRPr lang="sv-SE" sz="3200" dirty="0"/>
          </a:p>
        </p:txBody>
      </p:sp>
      <p:sp>
        <p:nvSpPr>
          <p:cNvPr id="21" name="Rektangel 20"/>
          <p:cNvSpPr/>
          <p:nvPr/>
        </p:nvSpPr>
        <p:spPr>
          <a:xfrm>
            <a:off x="2983647" y="4832300"/>
            <a:ext cx="2083929" cy="64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 smtClean="0"/>
              <a:t>Service</a:t>
            </a:r>
            <a:endParaRPr lang="sv-SE" sz="3600" dirty="0"/>
          </a:p>
        </p:txBody>
      </p:sp>
      <p:sp>
        <p:nvSpPr>
          <p:cNvPr id="22" name="Rektangel 21"/>
          <p:cNvSpPr/>
          <p:nvPr/>
        </p:nvSpPr>
        <p:spPr>
          <a:xfrm>
            <a:off x="4195915" y="5594762"/>
            <a:ext cx="2083929" cy="64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 smtClean="0"/>
              <a:t>Service</a:t>
            </a:r>
            <a:endParaRPr lang="sv-SE" sz="3600" dirty="0"/>
          </a:p>
        </p:txBody>
      </p:sp>
      <p:sp>
        <p:nvSpPr>
          <p:cNvPr id="23" name="Rektangel 22"/>
          <p:cNvSpPr/>
          <p:nvPr/>
        </p:nvSpPr>
        <p:spPr>
          <a:xfrm>
            <a:off x="5845177" y="4725518"/>
            <a:ext cx="2083929" cy="64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 smtClean="0"/>
              <a:t>Service</a:t>
            </a:r>
            <a:endParaRPr lang="sv-SE" sz="3600" dirty="0"/>
          </a:p>
        </p:txBody>
      </p:sp>
      <p:sp>
        <p:nvSpPr>
          <p:cNvPr id="24" name="Rektangel 23"/>
          <p:cNvSpPr/>
          <p:nvPr/>
        </p:nvSpPr>
        <p:spPr>
          <a:xfrm>
            <a:off x="7213024" y="5567847"/>
            <a:ext cx="2083929" cy="64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 smtClean="0"/>
              <a:t>Service</a:t>
            </a:r>
            <a:endParaRPr lang="sv-SE" sz="3600" dirty="0"/>
          </a:p>
        </p:txBody>
      </p:sp>
      <p:sp>
        <p:nvSpPr>
          <p:cNvPr id="27" name="Ned 26"/>
          <p:cNvSpPr/>
          <p:nvPr/>
        </p:nvSpPr>
        <p:spPr>
          <a:xfrm rot="20342792">
            <a:off x="3268138" y="2649090"/>
            <a:ext cx="367862" cy="2284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Ned 27"/>
          <p:cNvSpPr/>
          <p:nvPr/>
        </p:nvSpPr>
        <p:spPr>
          <a:xfrm rot="1508704">
            <a:off x="4557594" y="2594426"/>
            <a:ext cx="367862" cy="2362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Ned 32"/>
          <p:cNvSpPr/>
          <p:nvPr/>
        </p:nvSpPr>
        <p:spPr>
          <a:xfrm rot="1508704">
            <a:off x="7203750" y="2578664"/>
            <a:ext cx="367862" cy="2244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Ned 33"/>
          <p:cNvSpPr/>
          <p:nvPr/>
        </p:nvSpPr>
        <p:spPr>
          <a:xfrm rot="20342792">
            <a:off x="5858932" y="2610838"/>
            <a:ext cx="367862" cy="2181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Ned 34"/>
          <p:cNvSpPr/>
          <p:nvPr/>
        </p:nvSpPr>
        <p:spPr>
          <a:xfrm rot="20342792">
            <a:off x="4761433" y="5409399"/>
            <a:ext cx="367862" cy="316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Ned 35"/>
          <p:cNvSpPr/>
          <p:nvPr/>
        </p:nvSpPr>
        <p:spPr>
          <a:xfrm rot="20342792">
            <a:off x="7498828" y="5241388"/>
            <a:ext cx="367862" cy="477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Ned 36"/>
          <p:cNvSpPr/>
          <p:nvPr/>
        </p:nvSpPr>
        <p:spPr>
          <a:xfrm rot="2126990">
            <a:off x="6081664" y="5268162"/>
            <a:ext cx="367862" cy="477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0" name="Bildobjekt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035" y="4385822"/>
            <a:ext cx="1679032" cy="1679032"/>
          </a:xfrm>
          <a:prstGeom prst="rect">
            <a:avLst/>
          </a:prstGeom>
        </p:spPr>
      </p:pic>
      <p:sp>
        <p:nvSpPr>
          <p:cNvPr id="41" name="Ned 40"/>
          <p:cNvSpPr/>
          <p:nvPr/>
        </p:nvSpPr>
        <p:spPr>
          <a:xfrm rot="15739578">
            <a:off x="9610180" y="5342025"/>
            <a:ext cx="367862" cy="953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Rektangel 41"/>
          <p:cNvSpPr/>
          <p:nvPr/>
        </p:nvSpPr>
        <p:spPr>
          <a:xfrm>
            <a:off x="1876376" y="1588420"/>
            <a:ext cx="7474062" cy="2690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400" dirty="0" err="1" smtClean="0"/>
              <a:t>Routing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348285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thenorthernecho.co.uk/resources/images/1671418.jpg?type=articlePortrai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758" y="1260265"/>
            <a:ext cx="2722180" cy="441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7" y="6382955"/>
            <a:ext cx="1382487" cy="320627"/>
          </a:xfrm>
          <a:prstGeom prst="rect">
            <a:avLst/>
          </a:prstGeom>
        </p:spPr>
      </p:pic>
      <p:sp>
        <p:nvSpPr>
          <p:cNvPr id="10" name="Rektangel 9"/>
          <p:cNvSpPr/>
          <p:nvPr/>
        </p:nvSpPr>
        <p:spPr>
          <a:xfrm>
            <a:off x="3298514" y="4973608"/>
            <a:ext cx="626416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96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Demotime</a:t>
            </a:r>
            <a:r>
              <a:rPr lang="sv-SE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!!</a:t>
            </a:r>
            <a:endParaRPr lang="sv-SE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3298514" y="0"/>
            <a:ext cx="613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Stop!</a:t>
            </a:r>
            <a:endParaRPr lang="sv-SE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77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94070"/>
            <a:ext cx="10515600" cy="1325563"/>
          </a:xfrm>
        </p:spPr>
        <p:txBody>
          <a:bodyPr/>
          <a:lstStyle/>
          <a:p>
            <a:r>
              <a:rPr lang="sv-SE" dirty="0" smtClean="0"/>
              <a:t>Enhetstester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242286" y="4839084"/>
            <a:ext cx="3051003" cy="539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Chutzpah</a:t>
            </a:r>
            <a:endParaRPr lang="sv-SE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Rak 6"/>
          <p:cNvCxnSpPr/>
          <p:nvPr/>
        </p:nvCxnSpPr>
        <p:spPr>
          <a:xfrm>
            <a:off x="838200" y="462455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ak 7"/>
          <p:cNvCxnSpPr/>
          <p:nvPr/>
        </p:nvCxnSpPr>
        <p:spPr>
          <a:xfrm>
            <a:off x="838200" y="1413641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Bildobjekt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7" y="6382955"/>
            <a:ext cx="1382487" cy="320627"/>
          </a:xfrm>
          <a:prstGeom prst="rect">
            <a:avLst/>
          </a:prstGeom>
        </p:spPr>
      </p:pic>
      <p:pic>
        <p:nvPicPr>
          <p:cNvPr id="12290" name="Picture 2" descr="https://camo.githubusercontent.com/8bb08b3db051659f5cf95887a14ec7c70672386a/687474703a2f2f692e696d6775722e636f6d2f6334484d672e706e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14" y="1896173"/>
            <a:ext cx="4286378" cy="138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dailyvs.com/wp-content/uploads/2013/12/Chutzpah_Test_Adapter_for_the_Test_Explor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67" y="4562544"/>
            <a:ext cx="1092282" cy="109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Phantom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13" y="3559484"/>
            <a:ext cx="4158894" cy="138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61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940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Test - Demo!</a:t>
            </a:r>
            <a:endParaRPr lang="sv-SE" sz="66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cxnSp>
        <p:nvCxnSpPr>
          <p:cNvPr id="7" name="Rak 6"/>
          <p:cNvCxnSpPr/>
          <p:nvPr/>
        </p:nvCxnSpPr>
        <p:spPr>
          <a:xfrm>
            <a:off x="838200" y="462455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ak 7"/>
          <p:cNvCxnSpPr/>
          <p:nvPr/>
        </p:nvCxnSpPr>
        <p:spPr>
          <a:xfrm>
            <a:off x="838200" y="1413641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Bildobjekt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7" y="6382955"/>
            <a:ext cx="1382487" cy="320627"/>
          </a:xfrm>
          <a:prstGeom prst="rect">
            <a:avLst/>
          </a:prstGeom>
        </p:spPr>
      </p:pic>
      <p:pic>
        <p:nvPicPr>
          <p:cNvPr id="14338" name="Picture 2" descr="http://blog.decayingcode.com/posts/files/mycodecantfa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215" y="2182018"/>
            <a:ext cx="428625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5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193" y="536572"/>
            <a:ext cx="4281691" cy="120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ypescriptlang.org/content/images/graphic_large_scale_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22" y="2625436"/>
            <a:ext cx="20654912" cy="42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46966"/>
              </p:ext>
            </p:extLst>
          </p:nvPr>
        </p:nvGraphicFramePr>
        <p:xfrm>
          <a:off x="8216993" y="2041236"/>
          <a:ext cx="3175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6" imgW="3174480" imgH="1168200" progId="">
                  <p:embed/>
                </p:oleObj>
              </mc:Choice>
              <mc:Fallback>
                <p:oleObj r:id="rId6" imgW="3174480" imgH="1168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16993" y="2041236"/>
                        <a:ext cx="31750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ruta 1"/>
          <p:cNvSpPr txBox="1"/>
          <p:nvPr/>
        </p:nvSpPr>
        <p:spPr>
          <a:xfrm>
            <a:off x="594190" y="1140257"/>
            <a:ext cx="88401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 smtClean="0"/>
              <a:t>Länkar</a:t>
            </a:r>
          </a:p>
          <a:p>
            <a:r>
              <a:rPr lang="sv-SE" sz="3200" dirty="0" smtClean="0">
                <a:hlinkClick r:id="rId8"/>
              </a:rPr>
              <a:t>https://angularjs.org</a:t>
            </a:r>
            <a:endParaRPr lang="sv-SE" sz="3200" dirty="0" smtClean="0"/>
          </a:p>
          <a:p>
            <a:r>
              <a:rPr lang="sv-SE" sz="3200" dirty="0" smtClean="0">
                <a:hlinkClick r:id="rId9"/>
              </a:rPr>
              <a:t>http://www.typescriptlang.org</a:t>
            </a:r>
            <a:endParaRPr lang="sv-SE" sz="3200" dirty="0" smtClean="0"/>
          </a:p>
          <a:p>
            <a:r>
              <a:rPr lang="sv-SE" sz="3200" dirty="0" smtClean="0">
                <a:hlinkClick r:id="rId10"/>
              </a:rPr>
              <a:t>http://www.johnpapa.net</a:t>
            </a:r>
            <a:endParaRPr lang="sv-SE" sz="3200" dirty="0" smtClean="0"/>
          </a:p>
          <a:p>
            <a:r>
              <a:rPr lang="sv-SE" sz="3200" dirty="0">
                <a:hlinkClick r:id="rId11"/>
              </a:rPr>
              <a:t>http</a:t>
            </a:r>
            <a:r>
              <a:rPr lang="sv-SE" sz="3200" dirty="0" smtClean="0">
                <a:hlinkClick r:id="rId11"/>
              </a:rPr>
              <a:t>://AngularTs.blogspot.se</a:t>
            </a:r>
            <a:endParaRPr lang="sv-SE" sz="3200" dirty="0" smtClean="0"/>
          </a:p>
          <a:p>
            <a:r>
              <a:rPr lang="sv-SE" sz="3200" dirty="0">
                <a:hlinkClick r:id="rId12"/>
              </a:rPr>
              <a:t>http://</a:t>
            </a:r>
            <a:r>
              <a:rPr lang="sv-SE" sz="3200" dirty="0" smtClean="0">
                <a:hlinkClick r:id="rId12"/>
              </a:rPr>
              <a:t>angularstart.azurewebsites.net/default.html</a:t>
            </a:r>
            <a:endParaRPr lang="sv-SE" sz="3200" dirty="0" smtClean="0"/>
          </a:p>
          <a:p>
            <a:r>
              <a:rPr lang="sv-SE" sz="3200" dirty="0">
                <a:hlinkClick r:id="rId13"/>
              </a:rPr>
              <a:t>https://</a:t>
            </a:r>
            <a:r>
              <a:rPr lang="sv-SE" sz="3200" dirty="0" smtClean="0">
                <a:hlinkClick r:id="rId13"/>
              </a:rPr>
              <a:t>github.com/almarna/AngularStart</a:t>
            </a:r>
            <a:endParaRPr lang="sv-SE" sz="3200" dirty="0" smtClean="0"/>
          </a:p>
          <a:p>
            <a:r>
              <a:rPr lang="sv-SE" sz="3200" dirty="0" smtClean="0">
                <a:hlinkClick r:id="rId14"/>
              </a:rPr>
              <a:t>http</a:t>
            </a:r>
            <a:r>
              <a:rPr lang="sv-SE" sz="3200" dirty="0">
                <a:hlinkClick r:id="rId14"/>
              </a:rPr>
              <a:t>://</a:t>
            </a:r>
            <a:r>
              <a:rPr lang="sv-SE" sz="3200" dirty="0" smtClean="0">
                <a:hlinkClick r:id="rId14"/>
              </a:rPr>
              <a:t>www.knowit.se/Konsultintervjuer/Patrik-Alm</a:t>
            </a:r>
            <a:endParaRPr lang="sv-SE" sz="3200" dirty="0"/>
          </a:p>
          <a:p>
            <a:endParaRPr lang="sv-SE" sz="3200" dirty="0" smtClean="0"/>
          </a:p>
        </p:txBody>
      </p:sp>
    </p:spTree>
    <p:extLst>
      <p:ext uri="{BB962C8B-B14F-4D97-AF65-F5344CB8AC3E}">
        <p14:creationId xmlns:p14="http://schemas.microsoft.com/office/powerpoint/2010/main" val="242825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09" y="2674594"/>
            <a:ext cx="1511684" cy="1468217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37" y="1766890"/>
            <a:ext cx="1414967" cy="707484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94070"/>
            <a:ext cx="10515600" cy="1325563"/>
          </a:xfrm>
        </p:spPr>
        <p:txBody>
          <a:bodyPr/>
          <a:lstStyle/>
          <a:p>
            <a:r>
              <a:rPr lang="sv-SE" dirty="0" smtClean="0"/>
              <a:t>Vem är Patrik?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sv-SE" dirty="0" smtClean="0"/>
              <a:t>Konsult inom Microsoftområdet i 25 år…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Jobbar på </a:t>
            </a:r>
            <a:r>
              <a:rPr lang="sv-SE" dirty="0" err="1" smtClean="0"/>
              <a:t>Knowit</a:t>
            </a:r>
            <a:r>
              <a:rPr lang="sv-SE" dirty="0" smtClean="0"/>
              <a:t> Örebro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Teknikfreak</a:t>
            </a:r>
          </a:p>
          <a:p>
            <a:pPr>
              <a:lnSpc>
                <a:spcPct val="150000"/>
              </a:lnSpc>
            </a:pPr>
            <a:r>
              <a:rPr lang="sv-SE" dirty="0" err="1" smtClean="0"/>
              <a:t>Scrummaster</a:t>
            </a:r>
            <a:r>
              <a:rPr lang="sv-SE" dirty="0" smtClean="0"/>
              <a:t> på Transportstyrelsen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Föredragshållare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Clean </a:t>
            </a:r>
            <a:r>
              <a:rPr lang="sv-SE" dirty="0" err="1" smtClean="0"/>
              <a:t>Code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7" y="6382955"/>
            <a:ext cx="1382487" cy="320627"/>
          </a:xfrm>
          <a:prstGeom prst="rect">
            <a:avLst/>
          </a:prstGeom>
        </p:spPr>
      </p:pic>
      <p:cxnSp>
        <p:nvCxnSpPr>
          <p:cNvPr id="7" name="Rak 6"/>
          <p:cNvCxnSpPr/>
          <p:nvPr/>
        </p:nvCxnSpPr>
        <p:spPr>
          <a:xfrm>
            <a:off x="838200" y="462455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ak 7"/>
          <p:cNvCxnSpPr/>
          <p:nvPr/>
        </p:nvCxnSpPr>
        <p:spPr>
          <a:xfrm>
            <a:off x="838200" y="1413641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https://www.data-hive.com/academy/images/cloud_swiss_army_knife_nob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499" y="4291506"/>
            <a:ext cx="2784704" cy="209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94070"/>
            <a:ext cx="10515600" cy="1325563"/>
          </a:xfrm>
        </p:spPr>
        <p:txBody>
          <a:bodyPr/>
          <a:lstStyle/>
          <a:p>
            <a:r>
              <a:rPr lang="sv-SE" dirty="0" smtClean="0"/>
              <a:t>Presentationen i grova drag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Presentation av Spa, </a:t>
            </a:r>
            <a:r>
              <a:rPr lang="sv-SE" dirty="0" err="1" smtClean="0"/>
              <a:t>AngularJs</a:t>
            </a:r>
            <a:r>
              <a:rPr lang="sv-SE" dirty="0" smtClean="0"/>
              <a:t> &amp; </a:t>
            </a:r>
            <a:r>
              <a:rPr lang="sv-SE" dirty="0" err="1" smtClean="0"/>
              <a:t>Typescript</a:t>
            </a:r>
            <a:endParaRPr lang="sv-SE" dirty="0" smtClean="0"/>
          </a:p>
          <a:p>
            <a:r>
              <a:rPr lang="sv-SE" dirty="0" smtClean="0"/>
              <a:t>Enkla exempel, demo</a:t>
            </a:r>
          </a:p>
          <a:p>
            <a:r>
              <a:rPr lang="sv-SE" dirty="0"/>
              <a:t>Vad tillför </a:t>
            </a:r>
            <a:r>
              <a:rPr lang="sv-SE" dirty="0" err="1"/>
              <a:t>TypeScript</a:t>
            </a:r>
            <a:r>
              <a:rPr lang="sv-SE" dirty="0"/>
              <a:t>?</a:t>
            </a:r>
          </a:p>
          <a:p>
            <a:r>
              <a:rPr lang="sv-SE" dirty="0" smtClean="0"/>
              <a:t>Vad innehåller </a:t>
            </a:r>
            <a:r>
              <a:rPr lang="sv-SE" dirty="0" err="1" smtClean="0"/>
              <a:t>AngularJs</a:t>
            </a:r>
            <a:r>
              <a:rPr lang="sv-SE" dirty="0" smtClean="0"/>
              <a:t>?</a:t>
            </a:r>
          </a:p>
          <a:p>
            <a:r>
              <a:rPr lang="sv-SE" dirty="0" smtClean="0"/>
              <a:t>MVC-Modell </a:t>
            </a:r>
          </a:p>
          <a:p>
            <a:r>
              <a:rPr lang="sv-SE" dirty="0" smtClean="0"/>
              <a:t>Demo</a:t>
            </a:r>
          </a:p>
          <a:p>
            <a:endParaRPr lang="sv-SE" dirty="0"/>
          </a:p>
        </p:txBody>
      </p:sp>
      <p:cxnSp>
        <p:nvCxnSpPr>
          <p:cNvPr id="7" name="Rak 6"/>
          <p:cNvCxnSpPr/>
          <p:nvPr/>
        </p:nvCxnSpPr>
        <p:spPr>
          <a:xfrm>
            <a:off x="838200" y="462455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ak 7"/>
          <p:cNvCxnSpPr/>
          <p:nvPr/>
        </p:nvCxnSpPr>
        <p:spPr>
          <a:xfrm>
            <a:off x="838200" y="1413641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Bildobjekt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7" y="6382955"/>
            <a:ext cx="1382487" cy="32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94070"/>
            <a:ext cx="10515600" cy="1325563"/>
          </a:xfrm>
        </p:spPr>
        <p:txBody>
          <a:bodyPr/>
          <a:lstStyle/>
          <a:p>
            <a:r>
              <a:rPr lang="sv-SE" dirty="0" smtClean="0"/>
              <a:t>SPA – </a:t>
            </a:r>
            <a:r>
              <a:rPr lang="sv-SE" dirty="0" err="1" smtClean="0"/>
              <a:t>AngularJs</a:t>
            </a:r>
            <a:r>
              <a:rPr lang="sv-SE" dirty="0"/>
              <a:t> </a:t>
            </a:r>
            <a:r>
              <a:rPr lang="sv-SE" dirty="0" smtClean="0"/>
              <a:t>- </a:t>
            </a:r>
            <a:r>
              <a:rPr lang="sv-SE" dirty="0" err="1" smtClean="0"/>
              <a:t>TypeScript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619633"/>
            <a:ext cx="10515600" cy="467606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sv-SE" b="1" dirty="0" err="1" smtClean="0"/>
              <a:t>Single</a:t>
            </a:r>
            <a:r>
              <a:rPr lang="sv-SE" b="1" dirty="0" smtClean="0"/>
              <a:t> page </a:t>
            </a:r>
            <a:r>
              <a:rPr lang="sv-SE" b="1" dirty="0" err="1" smtClean="0"/>
              <a:t>application</a:t>
            </a:r>
            <a:endParaRPr lang="sv-SE" b="1" dirty="0" smtClean="0"/>
          </a:p>
          <a:p>
            <a:r>
              <a:rPr lang="sv-SE" dirty="0" smtClean="0"/>
              <a:t>En applikation i en webbsida</a:t>
            </a:r>
          </a:p>
          <a:p>
            <a:r>
              <a:rPr lang="sv-SE" dirty="0" smtClean="0"/>
              <a:t>Hämtar </a:t>
            </a:r>
            <a:r>
              <a:rPr lang="sv-SE" dirty="0" err="1" smtClean="0"/>
              <a:t>json</a:t>
            </a:r>
            <a:r>
              <a:rPr lang="sv-SE" dirty="0" smtClean="0"/>
              <a:t>-data via serveranrop</a:t>
            </a:r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AngularJs</a:t>
            </a:r>
            <a:endParaRPr lang="sv-SE" b="1" dirty="0" smtClean="0"/>
          </a:p>
          <a:p>
            <a:r>
              <a:rPr lang="sv-SE" dirty="0" smtClean="0"/>
              <a:t>Omfattande ramverk. ”All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”</a:t>
            </a:r>
          </a:p>
          <a:p>
            <a:r>
              <a:rPr lang="sv-SE" dirty="0" smtClean="0"/>
              <a:t>Förenkling/abstraktion av DOM</a:t>
            </a:r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Typescript</a:t>
            </a:r>
            <a:endParaRPr lang="sv-SE" b="1" dirty="0" smtClean="0"/>
          </a:p>
          <a:p>
            <a:r>
              <a:rPr lang="sv-SE" dirty="0" smtClean="0"/>
              <a:t>Strukturerad kod</a:t>
            </a:r>
            <a:endParaRPr lang="sv-SE" dirty="0"/>
          </a:p>
        </p:txBody>
      </p:sp>
      <p:cxnSp>
        <p:nvCxnSpPr>
          <p:cNvPr id="7" name="Rak 6"/>
          <p:cNvCxnSpPr/>
          <p:nvPr/>
        </p:nvCxnSpPr>
        <p:spPr>
          <a:xfrm>
            <a:off x="838200" y="462455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ak 7"/>
          <p:cNvCxnSpPr/>
          <p:nvPr/>
        </p:nvCxnSpPr>
        <p:spPr>
          <a:xfrm>
            <a:off x="838200" y="1413641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Bildobjekt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7" y="6382955"/>
            <a:ext cx="1382487" cy="32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94070"/>
            <a:ext cx="10515600" cy="1325563"/>
          </a:xfrm>
        </p:spPr>
        <p:txBody>
          <a:bodyPr/>
          <a:lstStyle/>
          <a:p>
            <a:pPr algn="ctr"/>
            <a:r>
              <a:rPr lang="sv-SE" dirty="0" err="1">
                <a:latin typeface="SketchFlow Print" panose="02000000000000000000" pitchFamily="2" charset="0"/>
              </a:rPr>
              <a:t>It’s</a:t>
            </a:r>
            <a:r>
              <a:rPr lang="sv-SE" dirty="0">
                <a:latin typeface="SketchFlow Print" panose="02000000000000000000" pitchFamily="2" charset="0"/>
              </a:rPr>
              <a:t> Demo </a:t>
            </a:r>
            <a:r>
              <a:rPr lang="sv-SE" dirty="0" err="1">
                <a:latin typeface="SketchFlow Print" panose="02000000000000000000" pitchFamily="2" charset="0"/>
              </a:rPr>
              <a:t>time</a:t>
            </a:r>
            <a:r>
              <a:rPr lang="sv-SE" dirty="0">
                <a:latin typeface="SketchFlow Print" panose="02000000000000000000" pitchFamily="2" charset="0"/>
              </a:rPr>
              <a:t>!</a:t>
            </a:r>
            <a:endParaRPr lang="sv-SE" dirty="0"/>
          </a:p>
        </p:txBody>
      </p:sp>
      <p:cxnSp>
        <p:nvCxnSpPr>
          <p:cNvPr id="7" name="Rak 6"/>
          <p:cNvCxnSpPr/>
          <p:nvPr/>
        </p:nvCxnSpPr>
        <p:spPr>
          <a:xfrm>
            <a:off x="838200" y="462455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ak 7"/>
          <p:cNvCxnSpPr/>
          <p:nvPr/>
        </p:nvCxnSpPr>
        <p:spPr>
          <a:xfrm>
            <a:off x="838200" y="1413641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Bildobjekt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7" y="6382955"/>
            <a:ext cx="1382487" cy="320627"/>
          </a:xfrm>
          <a:prstGeom prst="rect">
            <a:avLst/>
          </a:prstGeom>
        </p:spPr>
      </p:pic>
      <p:pic>
        <p:nvPicPr>
          <p:cNvPr id="10" name="Picture 2" descr="https://i1.ytimg.com/vi/f35bQPAYhIE/hqdefaul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49" y="1690688"/>
            <a:ext cx="5829301" cy="437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94070"/>
            <a:ext cx="10515600" cy="1325563"/>
          </a:xfrm>
        </p:spPr>
        <p:txBody>
          <a:bodyPr/>
          <a:lstStyle/>
          <a:p>
            <a:r>
              <a:rPr lang="sv-SE" dirty="0" smtClean="0"/>
              <a:t>                   Behöver vi ett språk till?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619633"/>
            <a:ext cx="10515600" cy="45573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sv-SE" dirty="0" smtClean="0"/>
              <a:t>Kompilerar till </a:t>
            </a:r>
            <a:r>
              <a:rPr lang="sv-SE" dirty="0" err="1" smtClean="0"/>
              <a:t>Javascript</a:t>
            </a:r>
            <a:r>
              <a:rPr lang="sv-SE" dirty="0" smtClean="0"/>
              <a:t> (ES3)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100% kompatibel med </a:t>
            </a:r>
            <a:r>
              <a:rPr lang="sv-SE" dirty="0" err="1" smtClean="0"/>
              <a:t>Javascript</a:t>
            </a:r>
            <a:r>
              <a:rPr lang="sv-SE" dirty="0" smtClean="0"/>
              <a:t> (ES3)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Implementerar ES6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Arv, Interface, </a:t>
            </a:r>
            <a:r>
              <a:rPr lang="sv-SE" dirty="0" err="1" smtClean="0"/>
              <a:t>Konstruktorer</a:t>
            </a:r>
            <a:endParaRPr lang="sv-SE" dirty="0" smtClean="0"/>
          </a:p>
          <a:p>
            <a:pPr>
              <a:lnSpc>
                <a:spcPct val="150000"/>
              </a:lnSpc>
            </a:pPr>
            <a:r>
              <a:rPr lang="sv-SE" dirty="0" smtClean="0"/>
              <a:t>Typning för att hitta fel lättare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Integration i </a:t>
            </a:r>
            <a:r>
              <a:rPr lang="sv-SE" dirty="0" err="1" smtClean="0"/>
              <a:t>VisualStudio</a:t>
            </a:r>
            <a:r>
              <a:rPr lang="sv-SE" dirty="0" smtClean="0"/>
              <a:t>, t.ex. </a:t>
            </a:r>
            <a:r>
              <a:rPr lang="sv-SE" dirty="0" err="1" smtClean="0"/>
              <a:t>Intellisense</a:t>
            </a:r>
            <a:r>
              <a:rPr lang="sv-SE" dirty="0" smtClean="0"/>
              <a:t> ”</a:t>
            </a:r>
            <a:r>
              <a:rPr lang="sv-SE" dirty="0" err="1" smtClean="0"/>
              <a:t>DefinitelyTyped</a:t>
            </a:r>
            <a:r>
              <a:rPr lang="sv-SE" dirty="0" smtClean="0"/>
              <a:t>”</a:t>
            </a:r>
            <a:endParaRPr lang="sv-SE" dirty="0"/>
          </a:p>
        </p:txBody>
      </p:sp>
      <p:cxnSp>
        <p:nvCxnSpPr>
          <p:cNvPr id="7" name="Rak 6"/>
          <p:cNvCxnSpPr/>
          <p:nvPr/>
        </p:nvCxnSpPr>
        <p:spPr>
          <a:xfrm>
            <a:off x="838200" y="462455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ak 7"/>
          <p:cNvCxnSpPr/>
          <p:nvPr/>
        </p:nvCxnSpPr>
        <p:spPr>
          <a:xfrm>
            <a:off x="838200" y="1413641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Bildobjekt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7" y="6382955"/>
            <a:ext cx="1382487" cy="320627"/>
          </a:xfrm>
          <a:prstGeom prst="rect">
            <a:avLst/>
          </a:prstGeom>
        </p:spPr>
      </p:pic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869814"/>
              </p:ext>
            </p:extLst>
          </p:nvPr>
        </p:nvGraphicFramePr>
        <p:xfrm>
          <a:off x="968827" y="539181"/>
          <a:ext cx="2167759" cy="79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5" imgW="3174480" imgH="1168200" progId="">
                  <p:embed/>
                </p:oleObj>
              </mc:Choice>
              <mc:Fallback>
                <p:oleObj r:id="rId5" imgW="3174480" imgH="1168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8827" y="539181"/>
                        <a:ext cx="2167759" cy="797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6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94070"/>
            <a:ext cx="10515600" cy="1325563"/>
          </a:xfrm>
        </p:spPr>
        <p:txBody>
          <a:bodyPr/>
          <a:lstStyle/>
          <a:p>
            <a:r>
              <a:rPr lang="sv-SE" dirty="0" smtClean="0"/>
              <a:t>                   Vad tillför </a:t>
            </a:r>
            <a:r>
              <a:rPr lang="sv-SE" dirty="0" err="1" smtClean="0"/>
              <a:t>TypeScript</a:t>
            </a:r>
            <a:r>
              <a:rPr lang="sv-SE" dirty="0" smtClean="0"/>
              <a:t>?</a:t>
            </a:r>
            <a:endParaRPr lang="sv-SE" dirty="0"/>
          </a:p>
        </p:txBody>
      </p:sp>
      <p:cxnSp>
        <p:nvCxnSpPr>
          <p:cNvPr id="7" name="Rak 6"/>
          <p:cNvCxnSpPr/>
          <p:nvPr/>
        </p:nvCxnSpPr>
        <p:spPr>
          <a:xfrm>
            <a:off x="838200" y="462455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ak 7"/>
          <p:cNvCxnSpPr/>
          <p:nvPr/>
        </p:nvCxnSpPr>
        <p:spPr>
          <a:xfrm>
            <a:off x="838200" y="1413641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Bildobjekt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7" y="6382955"/>
            <a:ext cx="1382487" cy="320627"/>
          </a:xfrm>
          <a:prstGeom prst="rect">
            <a:avLst/>
          </a:prstGeom>
        </p:spPr>
      </p:pic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869814"/>
              </p:ext>
            </p:extLst>
          </p:nvPr>
        </p:nvGraphicFramePr>
        <p:xfrm>
          <a:off x="968827" y="539181"/>
          <a:ext cx="2167759" cy="79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5" imgW="3174480" imgH="1168200" progId="">
                  <p:embed/>
                </p:oleObj>
              </mc:Choice>
              <mc:Fallback>
                <p:oleObj r:id="rId5" imgW="3174480" imgH="1168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8827" y="539181"/>
                        <a:ext cx="2167759" cy="797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el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81675"/>
              </p:ext>
            </p:extLst>
          </p:nvPr>
        </p:nvGraphicFramePr>
        <p:xfrm>
          <a:off x="968827" y="1568121"/>
          <a:ext cx="8579069" cy="46767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7370"/>
                <a:gridCol w="6441699"/>
              </a:tblGrid>
              <a:tr h="519642">
                <a:tc>
                  <a:txBody>
                    <a:bodyPr/>
                    <a:lstStyle/>
                    <a:p>
                      <a:r>
                        <a:rPr lang="sv-SE" dirty="0" smtClean="0"/>
                        <a:t>Koncept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Kommentar</a:t>
                      </a:r>
                      <a:endParaRPr lang="sv-SE" dirty="0"/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Classes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Private/Public</a:t>
                      </a:r>
                      <a:r>
                        <a:rPr lang="sv-SE" sz="2400" baseline="0" dirty="0" smtClean="0"/>
                        <a:t>, Arv</a:t>
                      </a:r>
                      <a:endParaRPr lang="sv-SE" sz="2400" dirty="0"/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Interfaces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Typkontroll, genererar ingen kod</a:t>
                      </a:r>
                      <a:endParaRPr lang="sv-SE" sz="2400" dirty="0"/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r>
                        <a:rPr lang="sv-SE" sz="2400" dirty="0" err="1" smtClean="0"/>
                        <a:t>Typings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Definitionsfiler för </a:t>
                      </a:r>
                      <a:r>
                        <a:rPr lang="sv-SE" sz="2400" baseline="0" dirty="0" err="1" smtClean="0"/>
                        <a:t>AngularJs</a:t>
                      </a:r>
                      <a:r>
                        <a:rPr lang="sv-SE" sz="2400" baseline="0" dirty="0" smtClean="0"/>
                        <a:t>, </a:t>
                      </a:r>
                      <a:r>
                        <a:rPr lang="sv-SE" sz="2400" baseline="0" dirty="0" err="1" smtClean="0"/>
                        <a:t>jQuery</a:t>
                      </a:r>
                      <a:r>
                        <a:rPr lang="sv-SE" sz="2400" baseline="0" dirty="0" smtClean="0"/>
                        <a:t> …</a:t>
                      </a:r>
                      <a:endParaRPr lang="sv-SE" sz="2400" dirty="0"/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r>
                        <a:rPr lang="sv-SE" sz="2400" dirty="0" err="1" smtClean="0"/>
                        <a:t>Modules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Fungerar</a:t>
                      </a:r>
                      <a:r>
                        <a:rPr lang="sv-SE" sz="2400" baseline="0" dirty="0" smtClean="0"/>
                        <a:t> </a:t>
                      </a:r>
                      <a:r>
                        <a:rPr lang="sv-SE" sz="2400" dirty="0" smtClean="0"/>
                        <a:t>ungefär som </a:t>
                      </a:r>
                      <a:r>
                        <a:rPr lang="sv-SE" sz="2400" dirty="0" err="1" smtClean="0"/>
                        <a:t>namespace</a:t>
                      </a:r>
                      <a:r>
                        <a:rPr lang="sv-SE" sz="2400" dirty="0" smtClean="0"/>
                        <a:t>.</a:t>
                      </a:r>
                      <a:r>
                        <a:rPr lang="sv-SE" sz="2400" baseline="0" dirty="0" smtClean="0"/>
                        <a:t> </a:t>
                      </a:r>
                      <a:endParaRPr lang="sv-SE" sz="2400" dirty="0"/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r>
                        <a:rPr lang="sv-SE" sz="2400" dirty="0" err="1" smtClean="0"/>
                        <a:t>Enums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400" dirty="0"/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r>
                        <a:rPr lang="sv-SE" sz="2400" dirty="0" err="1" smtClean="0"/>
                        <a:t>Constructor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400" dirty="0"/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”Lambda”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Pilsyntax</a:t>
                      </a:r>
                      <a:r>
                        <a:rPr lang="sv-SE" sz="2400" baseline="0" dirty="0" smtClean="0"/>
                        <a:t> som C#</a:t>
                      </a:r>
                      <a:endParaRPr lang="sv-SE" sz="2400" dirty="0"/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r>
                        <a:rPr lang="sv-SE" sz="2400" dirty="0" err="1" smtClean="0"/>
                        <a:t>Generics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1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338" y="444061"/>
            <a:ext cx="1025580" cy="1025580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94070"/>
            <a:ext cx="10515600" cy="1325563"/>
          </a:xfrm>
        </p:spPr>
        <p:txBody>
          <a:bodyPr/>
          <a:lstStyle/>
          <a:p>
            <a:r>
              <a:rPr lang="sv-SE" dirty="0" smtClean="0"/>
              <a:t>                 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2113619"/>
            <a:ext cx="10515600" cy="346737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4000" dirty="0" err="1" smtClean="0">
                <a:solidFill>
                  <a:srgbClr val="FF0000"/>
                </a:solidFill>
              </a:rPr>
              <a:t>Typescript</a:t>
            </a:r>
            <a:r>
              <a:rPr lang="sv-SE" sz="4000" dirty="0" smtClean="0">
                <a:solidFill>
                  <a:srgbClr val="FF0000"/>
                </a:solidFill>
              </a:rPr>
              <a:t> är inte som C#</a:t>
            </a:r>
          </a:p>
          <a:p>
            <a:pPr>
              <a:lnSpc>
                <a:spcPct val="150000"/>
              </a:lnSpc>
            </a:pPr>
            <a:r>
              <a:rPr lang="sv-SE" dirty="0" err="1" smtClean="0"/>
              <a:t>Javascript</a:t>
            </a:r>
            <a:r>
              <a:rPr lang="sv-SE" dirty="0" smtClean="0"/>
              <a:t> är prototyp-baserat = </a:t>
            </a:r>
            <a:r>
              <a:rPr lang="sv-SE" dirty="0" err="1" smtClean="0"/>
              <a:t>TypeScript</a:t>
            </a:r>
            <a:r>
              <a:rPr lang="sv-SE" dirty="0" smtClean="0"/>
              <a:t> är prototyp-baserat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Dynamiskt språk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Metoder kan läggas till eller omdefinieras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”</a:t>
            </a:r>
            <a:r>
              <a:rPr lang="sv-SE" dirty="0" err="1" smtClean="0"/>
              <a:t>this</a:t>
            </a:r>
            <a:r>
              <a:rPr lang="sv-SE" dirty="0" smtClean="0"/>
              <a:t>” </a:t>
            </a:r>
            <a:r>
              <a:rPr lang="sv-SE" dirty="0" err="1" smtClean="0"/>
              <a:t>isn’t</a:t>
            </a:r>
            <a:r>
              <a:rPr lang="sv-SE" dirty="0" smtClean="0"/>
              <a:t> </a:t>
            </a:r>
            <a:r>
              <a:rPr lang="sv-SE" dirty="0" err="1" smtClean="0"/>
              <a:t>always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”</a:t>
            </a:r>
            <a:r>
              <a:rPr lang="sv-SE" dirty="0" err="1" smtClean="0"/>
              <a:t>this</a:t>
            </a:r>
            <a:r>
              <a:rPr lang="sv-SE" dirty="0" smtClean="0"/>
              <a:t>”</a:t>
            </a:r>
            <a:endParaRPr lang="sv-SE" dirty="0"/>
          </a:p>
        </p:txBody>
      </p:sp>
      <p:cxnSp>
        <p:nvCxnSpPr>
          <p:cNvPr id="7" name="Rak 6"/>
          <p:cNvCxnSpPr/>
          <p:nvPr/>
        </p:nvCxnSpPr>
        <p:spPr>
          <a:xfrm>
            <a:off x="838200" y="462455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ak 7"/>
          <p:cNvCxnSpPr/>
          <p:nvPr/>
        </p:nvCxnSpPr>
        <p:spPr>
          <a:xfrm>
            <a:off x="838200" y="1413641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Bildobjekt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7" y="6382955"/>
            <a:ext cx="1382487" cy="320627"/>
          </a:xfrm>
          <a:prstGeom prst="rect">
            <a:avLst/>
          </a:prstGeom>
        </p:spPr>
      </p:pic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869814"/>
              </p:ext>
            </p:extLst>
          </p:nvPr>
        </p:nvGraphicFramePr>
        <p:xfrm>
          <a:off x="968827" y="539181"/>
          <a:ext cx="2167759" cy="79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6" imgW="3174480" imgH="1168200" progId="">
                  <p:embed/>
                </p:oleObj>
              </mc:Choice>
              <mc:Fallback>
                <p:oleObj r:id="rId6" imgW="3174480" imgH="1168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8827" y="539181"/>
                        <a:ext cx="2167759" cy="797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ktangel 5"/>
          <p:cNvSpPr/>
          <p:nvPr/>
        </p:nvSpPr>
        <p:spPr>
          <a:xfrm>
            <a:off x="3739669" y="384050"/>
            <a:ext cx="45004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6600" b="1" dirty="0">
                <a:solidFill>
                  <a:srgbClr val="FF0000"/>
                </a:solidFill>
              </a:rPr>
              <a:t>Varning!</a:t>
            </a:r>
          </a:p>
        </p:txBody>
      </p:sp>
    </p:spTree>
    <p:extLst>
      <p:ext uri="{BB962C8B-B14F-4D97-AF65-F5344CB8AC3E}">
        <p14:creationId xmlns:p14="http://schemas.microsoft.com/office/powerpoint/2010/main" val="14961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07778" y="294070"/>
            <a:ext cx="9546021" cy="1325563"/>
          </a:xfrm>
        </p:spPr>
        <p:txBody>
          <a:bodyPr/>
          <a:lstStyle/>
          <a:p>
            <a:r>
              <a:rPr lang="sv-SE" dirty="0" smtClean="0"/>
              <a:t>Övergripande Koncept</a:t>
            </a:r>
            <a:endParaRPr lang="sv-SE" dirty="0"/>
          </a:p>
        </p:txBody>
      </p:sp>
      <p:cxnSp>
        <p:nvCxnSpPr>
          <p:cNvPr id="7" name="Rak 6"/>
          <p:cNvCxnSpPr/>
          <p:nvPr/>
        </p:nvCxnSpPr>
        <p:spPr>
          <a:xfrm>
            <a:off x="838200" y="462455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ak 7"/>
          <p:cNvCxnSpPr/>
          <p:nvPr/>
        </p:nvCxnSpPr>
        <p:spPr>
          <a:xfrm>
            <a:off x="838200" y="1413641"/>
            <a:ext cx="10515600" cy="0"/>
          </a:xfrm>
          <a:prstGeom prst="line">
            <a:avLst/>
          </a:prstGeom>
          <a:ln w="190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Bildobjekt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7" y="6382955"/>
            <a:ext cx="1382487" cy="320627"/>
          </a:xfrm>
          <a:prstGeom prst="rect">
            <a:avLst/>
          </a:prstGeom>
        </p:spPr>
      </p:pic>
      <p:graphicFrame>
        <p:nvGraphicFramePr>
          <p:cNvPr id="11" name="Tabel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27334"/>
              </p:ext>
            </p:extLst>
          </p:nvPr>
        </p:nvGraphicFramePr>
        <p:xfrm>
          <a:off x="838200" y="1749678"/>
          <a:ext cx="8579069" cy="36374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7370"/>
                <a:gridCol w="6441699"/>
              </a:tblGrid>
              <a:tr h="519642">
                <a:tc>
                  <a:txBody>
                    <a:bodyPr/>
                    <a:lstStyle/>
                    <a:p>
                      <a:r>
                        <a:rPr lang="sv-SE" dirty="0" smtClean="0"/>
                        <a:t>Koncept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Förklaring</a:t>
                      </a:r>
                      <a:endParaRPr lang="sv-SE" dirty="0"/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2400" dirty="0" err="1" smtClean="0"/>
                        <a:t>IoC</a:t>
                      </a:r>
                      <a:r>
                        <a:rPr lang="sv-SE" sz="2400" dirty="0" smtClean="0"/>
                        <a:t>–container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Specifikation av klasser</a:t>
                      </a:r>
                      <a:endParaRPr lang="sv-SE" sz="2400" dirty="0"/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Routes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2400" dirty="0" smtClean="0"/>
                        <a:t>Kopplar ihop HTML &amp; Controller</a:t>
                      </a:r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r>
                        <a:rPr lang="sv-SE" sz="2400" dirty="0" err="1" smtClean="0"/>
                        <a:t>Views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Html med databundna</a:t>
                      </a:r>
                      <a:r>
                        <a:rPr lang="sv-SE" sz="2400" baseline="0" dirty="0" smtClean="0"/>
                        <a:t> kontroller</a:t>
                      </a:r>
                      <a:endParaRPr lang="sv-SE" sz="2400" dirty="0"/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$</a:t>
                      </a:r>
                      <a:r>
                        <a:rPr lang="sv-SE" sz="2400" dirty="0" err="1" smtClean="0"/>
                        <a:t>scope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Förenkling av</a:t>
                      </a:r>
                      <a:r>
                        <a:rPr lang="sv-SE" sz="2400" baseline="0" dirty="0" smtClean="0"/>
                        <a:t> DOM, Implementeras som Interface</a:t>
                      </a:r>
                      <a:endParaRPr lang="sv-SE" sz="2400" dirty="0"/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Controller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Kontrollerar vyn</a:t>
                      </a:r>
                      <a:endParaRPr lang="sv-SE" sz="2400" dirty="0"/>
                    </a:p>
                  </a:txBody>
                  <a:tcPr/>
                </a:tc>
              </a:tr>
              <a:tr h="519642"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Service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 smtClean="0"/>
                        <a:t>Kod som utför jobb åt Controller</a:t>
                      </a:r>
                      <a:endParaRPr lang="sv-SE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 descr="http://www.w3schools.com/angular/pic_angula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9167"/>
            <a:ext cx="837762" cy="83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5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95585D99A22B549843691D152F46EF2" ma:contentTypeVersion="1" ma:contentTypeDescription="Skapa ett nytt dokument." ma:contentTypeScope="" ma:versionID="3081ee2ed8da29ee4e92392c30b61a9a">
  <xsd:schema xmlns:xsd="http://www.w3.org/2001/XMLSchema" xmlns:xs="http://www.w3.org/2001/XMLSchema" xmlns:p="http://schemas.microsoft.com/office/2006/metadata/properties" xmlns:ns3="ad4bb0b9-3137-430f-ac56-eb3de8b4b55b" targetNamespace="http://schemas.microsoft.com/office/2006/metadata/properties" ma:root="true" ma:fieldsID="8da0a907df821b8f85cab0af7ebc3e8e" ns3:_="">
    <xsd:import namespace="ad4bb0b9-3137-430f-ac56-eb3de8b4b5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bb0b9-3137-430f-ac56-eb3de8b4b5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02CB5E-8D71-4614-8BCA-601955D2E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4bb0b9-3137-430f-ac56-eb3de8b4b5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A213C-809A-48D7-8F2C-859C05283A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FEAC2B-F2D8-444D-8466-67DACFEF6AFC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ad4bb0b9-3137-430f-ac56-eb3de8b4b55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7839</TotalTime>
  <Words>363</Words>
  <Application>Microsoft Office PowerPoint</Application>
  <PresentationFormat>Bredbild</PresentationFormat>
  <Paragraphs>132</Paragraphs>
  <Slides>15</Slides>
  <Notes>15</Notes>
  <HiddenSlides>2</HiddenSlides>
  <MMClips>0</MMClips>
  <ScaleCrop>false</ScaleCrop>
  <HeadingPairs>
    <vt:vector size="8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0</vt:i4>
      </vt:variant>
      <vt:variant>
        <vt:lpstr>Bildrubriker</vt:lpstr>
      </vt:variant>
      <vt:variant>
        <vt:i4>15</vt:i4>
      </vt:variant>
    </vt:vector>
  </HeadingPairs>
  <TitlesOfParts>
    <vt:vector size="22" baseType="lpstr">
      <vt:lpstr>Arial</vt:lpstr>
      <vt:lpstr>Arial Rounded MT Bold</vt:lpstr>
      <vt:lpstr>Berlin Sans FB Demi</vt:lpstr>
      <vt:lpstr>Calibri</vt:lpstr>
      <vt:lpstr>Calibri Light</vt:lpstr>
      <vt:lpstr>SketchFlow Print</vt:lpstr>
      <vt:lpstr>Office-tema</vt:lpstr>
      <vt:lpstr>PowerPoint-presentation</vt:lpstr>
      <vt:lpstr>Vem är Patrik?</vt:lpstr>
      <vt:lpstr>Presentationen i grova drag</vt:lpstr>
      <vt:lpstr>SPA – AngularJs - TypeScript</vt:lpstr>
      <vt:lpstr>It’s Demo time!</vt:lpstr>
      <vt:lpstr>                   Behöver vi ett språk till?</vt:lpstr>
      <vt:lpstr>                   Vad tillför TypeScript?</vt:lpstr>
      <vt:lpstr>                  </vt:lpstr>
      <vt:lpstr>Övergripande Koncept</vt:lpstr>
      <vt:lpstr>Extra allt!</vt:lpstr>
      <vt:lpstr>MVC-modell</vt:lpstr>
      <vt:lpstr>PowerPoint-presentation</vt:lpstr>
      <vt:lpstr>Enhetstester</vt:lpstr>
      <vt:lpstr>Test - Demo!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Patrik Alm</dc:creator>
  <cp:lastModifiedBy>Patrik Alm</cp:lastModifiedBy>
  <cp:revision>75</cp:revision>
  <dcterms:created xsi:type="dcterms:W3CDTF">2014-06-08T15:41:03Z</dcterms:created>
  <dcterms:modified xsi:type="dcterms:W3CDTF">2014-09-04T04:53:15Z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0x010100395585D99A22B549843691D152F46EF2</vt:lpwstr>
  </property>
</Properties>
</file>