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5B45-1BC4-4E80-8FCC-6C0B0CD2A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7CAD1-E997-4D0F-9417-5B26E77E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6C8-D904-4590-A1C9-020F37FE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C932F-7E14-4D95-B165-863BE553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7CD30-5DD3-4A97-A2E2-CED975E6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3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2B5C4-F918-4EFF-9AE7-2B23298C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96955E-D763-4D33-B0A7-2EAF5AD2E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3C8AA-7D1F-4B74-86DE-B03470A5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73C1E-8C66-475D-A09B-EFF719D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93D1A-5F8C-4CDE-9487-F169D5CB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79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4CEFB6-6AAF-496C-B257-C8430780B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B0AF75-7E58-49F0-B5AB-F0CB04FD1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9983E-210C-489C-980B-BA2920BB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0A724-A975-4E6B-9793-BFCE2A6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7532D-F58E-4B9A-B9A9-B729684D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0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6D5F4-23D4-4D11-B8B8-DAEE0B1E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854B15-7C36-4935-83D5-91120D32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3834E-9EFE-49FE-B6DD-FC81ECFC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84D2D-ECD9-4472-B392-F7A3DE04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72F5E-1271-44DB-A119-664EECFC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4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9BB4-7A86-4953-A260-35642B3E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8D732A-6B5F-4EC5-AAD6-BBF5ED67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B5403-751B-417A-A8B0-371F2BC0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50C68-7EF3-4230-AC5D-83586F9F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D3FD2-26D4-4B51-8D89-F03529B8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5E2BF-81F0-4A42-B588-AB8FE557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3AF7D-80C6-4E59-A648-89622FF1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215387-F916-404F-AE00-A9788972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A059AF-2A05-4224-AB38-C90B5548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E892B8-E544-411B-9257-CD2CED34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A8D4B-780F-46AC-B7D1-729556E9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98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1FF4B-2842-4913-B3ED-5BA1E1EB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95A5C-54ED-497D-BA13-2FD6A6A6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0C7B9D-605E-4932-AD07-B60790F3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E0F454-F7A5-477A-AD01-A07BC651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F7EABE-0813-4F02-ABC3-762EED55A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5AB15C-8F54-4372-BD70-BC5AED0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717111-0A12-4020-8A4F-9EB82827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5F5533-9171-457A-9178-0455A685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4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6A303-3941-41FE-A5E2-1E0BA0BB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D21CC3-AB02-43CC-95A3-F653CBE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1120AC-6DB8-4688-ADF0-037E9A41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B9AC91-9CF5-4964-8026-D14A8D9E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1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F071EA-F85D-4D3A-86B8-78A002DE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D89A6-938B-4AE7-BEC2-CC4E64E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5B18BF-DFCF-41F9-9A89-09D61381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5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E125-9E45-41A0-95C7-4B01821F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D70A7-B149-48A8-ADEC-E6BC5EB5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F5E842-605A-464E-A354-1D5B3AD4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BE186-7046-4F0A-AD34-A48E1099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C06C14-0079-4969-8165-21664026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0AAB7-E39D-4E71-9397-65239AA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67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9F58-3358-4CFA-9454-062D80CE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9065E-5FE6-441E-B6C9-AC9BD42FF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2A7DFD-7A6C-47D5-A6C9-4A8029A5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91253A-BF06-4F04-A1E6-A842D0D8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05B7C8-3BC1-4894-9215-8EE2093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92ACB5-3B84-4223-9843-7A1E1C62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01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032197-195F-45E0-962E-5694BE27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15331C-01FD-46B7-841C-F8E372C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34B7E-527A-43E3-81F1-0EFF806F5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7B94-A72A-4503-B4EE-CEAA467FEB95}" type="datetimeFigureOut">
              <a:rPr lang="es-ES" smtClean="0"/>
              <a:t>06/12/2018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C2F79-207C-4B8E-8DB0-C18A91C1D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10B64-DFD4-4908-9BEF-8FE3A0EF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6B7A-8911-4597-8DE3-5C3AC4D1EB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38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A-Short-History-of-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C8550DB-60F3-4942-8A53-CF80359D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CO">
                <a:solidFill>
                  <a:schemeClr val="bg1"/>
                </a:solidFill>
              </a:rPr>
              <a:t>PRÁCTICA APLICADA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CB79A-63B9-4208-96E5-4A9129450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CO" sz="2000" dirty="0">
                <a:solidFill>
                  <a:schemeClr val="bg1"/>
                </a:solidFill>
              </a:rPr>
              <a:t>Camilo Castro</a:t>
            </a:r>
          </a:p>
          <a:p>
            <a:pPr algn="l"/>
            <a:r>
              <a:rPr lang="es-CO" sz="2000" dirty="0">
                <a:solidFill>
                  <a:schemeClr val="bg1"/>
                </a:solidFill>
              </a:rPr>
              <a:t>Daniel Forero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EA8D31-2DE9-438A-98B0-AE3D07A61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682356"/>
            <a:ext cx="4047843" cy="21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7" y="2644518"/>
            <a:ext cx="11157456" cy="35967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F1CC27-4177-4F78-9F85-A3DD10C1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61" y="358139"/>
            <a:ext cx="9886969" cy="307086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789D52-707D-49A7-9343-D3030140CA9C}"/>
              </a:ext>
            </a:extLst>
          </p:cNvPr>
          <p:cNvSpPr txBox="1"/>
          <p:nvPr/>
        </p:nvSpPr>
        <p:spPr>
          <a:xfrm>
            <a:off x="882501" y="3853386"/>
            <a:ext cx="6818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El diagrama muestra:</a:t>
            </a:r>
          </a:p>
          <a:p>
            <a:pPr marL="342900" indent="-342900">
              <a:buAutoNum type="arabicPeriod"/>
            </a:pPr>
            <a:r>
              <a:rPr lang="es-CO" dirty="0"/>
              <a:t>El Master Branch.</a:t>
            </a:r>
          </a:p>
          <a:p>
            <a:pPr marL="342900" indent="-342900">
              <a:buAutoNum type="arabicPeriod"/>
            </a:pPr>
            <a:r>
              <a:rPr lang="es-CO" dirty="0"/>
              <a:t>Un nuevo Branch llamado </a:t>
            </a:r>
            <a:r>
              <a:rPr lang="es-CO" dirty="0" err="1"/>
              <a:t>feature</a:t>
            </a:r>
            <a:r>
              <a:rPr lang="es-CO" dirty="0"/>
              <a:t>.</a:t>
            </a:r>
          </a:p>
          <a:p>
            <a:pPr marL="342900" indent="-342900">
              <a:buAutoNum type="arabicPeriod"/>
            </a:pPr>
            <a:r>
              <a:rPr lang="es-CO" dirty="0"/>
              <a:t>El recorrido que </a:t>
            </a:r>
            <a:r>
              <a:rPr lang="es-CO" dirty="0" err="1"/>
              <a:t>feature</a:t>
            </a:r>
            <a:r>
              <a:rPr lang="es-CO" dirty="0"/>
              <a:t> toma antes de ser combinado en el master.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0BFCE4-735A-433D-BA29-43FC708329EE}"/>
              </a:ext>
            </a:extLst>
          </p:cNvPr>
          <p:cNvSpPr txBox="1"/>
          <p:nvPr/>
        </p:nvSpPr>
        <p:spPr>
          <a:xfrm>
            <a:off x="4744200" y="3456527"/>
            <a:ext cx="591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Tomado de: https://guides.github.com/activities/hello-world/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86AF4E-079F-401E-883F-7640E4718463}"/>
              </a:ext>
            </a:extLst>
          </p:cNvPr>
          <p:cNvSpPr txBox="1"/>
          <p:nvPr/>
        </p:nvSpPr>
        <p:spPr>
          <a:xfrm>
            <a:off x="882501" y="5221525"/>
            <a:ext cx="1033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NOTA: Los </a:t>
            </a:r>
            <a:r>
              <a:rPr lang="es-CO" dirty="0" err="1"/>
              <a:t>branches</a:t>
            </a:r>
            <a:r>
              <a:rPr lang="es-CO" dirty="0"/>
              <a:t> se utilizan fundamentalmente para almacenar corrección de errores y el trabajo de funciones, por separado del master. Cuando un cambio está listo, se fusiona su rama al master.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111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35" y="53164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¿Cómo crear un Branch?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4BFCAEBF-6909-48F5-89BC-05EB0528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61" y="1307805"/>
            <a:ext cx="10321002" cy="5445338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7A63426-03BC-4770-B8E0-88402DA8EFC5}"/>
              </a:ext>
            </a:extLst>
          </p:cNvPr>
          <p:cNvSpPr/>
          <p:nvPr/>
        </p:nvSpPr>
        <p:spPr>
          <a:xfrm>
            <a:off x="763661" y="1202948"/>
            <a:ext cx="2447372" cy="4252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641CFE-CA12-4409-8536-4DAC44555FBE}"/>
              </a:ext>
            </a:extLst>
          </p:cNvPr>
          <p:cNvSpPr txBox="1"/>
          <p:nvPr/>
        </p:nvSpPr>
        <p:spPr>
          <a:xfrm>
            <a:off x="3492664" y="1307805"/>
            <a:ext cx="268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1. Diríjase a su repositorio.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339E2EC-12DF-428D-8F5E-19B63D23803E}"/>
              </a:ext>
            </a:extLst>
          </p:cNvPr>
          <p:cNvSpPr/>
          <p:nvPr/>
        </p:nvSpPr>
        <p:spPr>
          <a:xfrm>
            <a:off x="763661" y="3112512"/>
            <a:ext cx="1299055" cy="4252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084919-635F-45BA-A543-943CCAC4EBEC}"/>
              </a:ext>
            </a:extLst>
          </p:cNvPr>
          <p:cNvSpPr txBox="1"/>
          <p:nvPr/>
        </p:nvSpPr>
        <p:spPr>
          <a:xfrm>
            <a:off x="882045" y="2501146"/>
            <a:ext cx="491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2. </a:t>
            </a:r>
            <a:r>
              <a:rPr lang="es-CO" dirty="0" err="1">
                <a:solidFill>
                  <a:srgbClr val="FF0000"/>
                </a:solidFill>
              </a:rPr>
              <a:t>Despliege</a:t>
            </a:r>
            <a:r>
              <a:rPr lang="es-CO" dirty="0">
                <a:solidFill>
                  <a:srgbClr val="FF0000"/>
                </a:solidFill>
              </a:rPr>
              <a:t> el recuadro llamado “Branch: master”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D75CEA-F6F5-46B1-8DAF-DC64BE05258B}"/>
              </a:ext>
            </a:extLst>
          </p:cNvPr>
          <p:cNvSpPr txBox="1"/>
          <p:nvPr/>
        </p:nvSpPr>
        <p:spPr>
          <a:xfrm>
            <a:off x="2533636" y="3710802"/>
            <a:ext cx="482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3. Ingrese el nombre a asignar a su nuevo Branch.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D8A0059-F62E-43C1-8342-D6012613663B}"/>
              </a:ext>
            </a:extLst>
          </p:cNvPr>
          <p:cNvSpPr/>
          <p:nvPr/>
        </p:nvSpPr>
        <p:spPr>
          <a:xfrm>
            <a:off x="763661" y="4378124"/>
            <a:ext cx="3170386" cy="4674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282FD3-91E0-4082-A68F-009DF3C5948C}"/>
              </a:ext>
            </a:extLst>
          </p:cNvPr>
          <p:cNvSpPr txBox="1"/>
          <p:nvPr/>
        </p:nvSpPr>
        <p:spPr>
          <a:xfrm>
            <a:off x="4052431" y="4420319"/>
            <a:ext cx="45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4.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el recuadro azul “</a:t>
            </a:r>
            <a:r>
              <a:rPr lang="es-CO" dirty="0" err="1">
                <a:solidFill>
                  <a:srgbClr val="FF0000"/>
                </a:solidFill>
              </a:rPr>
              <a:t>Create</a:t>
            </a:r>
            <a:r>
              <a:rPr lang="es-CO" dirty="0">
                <a:solidFill>
                  <a:srgbClr val="FF0000"/>
                </a:solidFill>
              </a:rPr>
              <a:t> Branch:”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37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 err="1"/>
              <a:t>Commits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7" y="2644518"/>
            <a:ext cx="11157456" cy="35967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Los cambios guardados reciben el nombre de </a:t>
            </a:r>
            <a:r>
              <a:rPr lang="es-CO" sz="2000" u="sng" dirty="0" err="1"/>
              <a:t>commits</a:t>
            </a:r>
            <a:r>
              <a:rPr lang="es-CO" sz="2000" u="sng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sz="2000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Cada </a:t>
            </a:r>
            <a:r>
              <a:rPr lang="es-CO" sz="2000" dirty="0" err="1"/>
              <a:t>commit</a:t>
            </a:r>
            <a:r>
              <a:rPr lang="es-CO" sz="2000" dirty="0"/>
              <a:t> tiene asociado un mensaje (</a:t>
            </a:r>
            <a:r>
              <a:rPr lang="es-CO" sz="2000" dirty="0" err="1"/>
              <a:t>commit</a:t>
            </a:r>
            <a:r>
              <a:rPr lang="es-CO" sz="2000" dirty="0"/>
              <a:t> </a:t>
            </a:r>
            <a:r>
              <a:rPr lang="es-CO" sz="2000" dirty="0" err="1"/>
              <a:t>message</a:t>
            </a:r>
            <a:r>
              <a:rPr lang="es-CO" sz="2000" dirty="0"/>
              <a:t>) el cual tiene una descripción explicando por qué se realizó dicho cambio.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O" sz="2000" dirty="0"/>
              <a:t>Cada </a:t>
            </a:r>
            <a:r>
              <a:rPr lang="es-CO" sz="2000" dirty="0" err="1"/>
              <a:t>commit</a:t>
            </a:r>
            <a:r>
              <a:rPr lang="es-CO" sz="2000" dirty="0"/>
              <a:t> </a:t>
            </a:r>
            <a:r>
              <a:rPr lang="es-CO" sz="2000" dirty="0" err="1"/>
              <a:t>message</a:t>
            </a:r>
            <a:r>
              <a:rPr lang="es-CO" sz="2000" dirty="0"/>
              <a:t> tiene su historial de cambio, entonces otros colaboradores pueden entender lo que usted hizo y por qué.</a:t>
            </a:r>
          </a:p>
          <a:p>
            <a:pPr marL="0" indent="0">
              <a:buNone/>
            </a:pPr>
            <a:endParaRPr lang="es-CO" sz="2000" u="sng" dirty="0"/>
          </a:p>
          <a:p>
            <a:pPr marL="0" indent="0">
              <a:buNone/>
            </a:pPr>
            <a:endParaRPr lang="es-CO" sz="2000" u="sng" dirty="0"/>
          </a:p>
        </p:txBody>
      </p:sp>
    </p:spTree>
    <p:extLst>
      <p:ext uri="{BB962C8B-B14F-4D97-AF65-F5344CB8AC3E}">
        <p14:creationId xmlns:p14="http://schemas.microsoft.com/office/powerpoint/2010/main" val="214744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-394262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¿Cómo realizar </a:t>
            </a:r>
            <a:r>
              <a:rPr lang="es-CO" sz="4000" dirty="0" err="1"/>
              <a:t>commits</a:t>
            </a:r>
            <a:r>
              <a:rPr lang="es-CO" sz="4000" dirty="0"/>
              <a:t>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C326D9F-0DA9-426C-B7AF-1AF735FC9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65"/>
          <a:stretch/>
        </p:blipFill>
        <p:spPr>
          <a:xfrm>
            <a:off x="181528" y="664213"/>
            <a:ext cx="4975263" cy="3304534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4D9BF59-6252-49B6-AFFF-E85900CE1FD1}"/>
              </a:ext>
            </a:extLst>
          </p:cNvPr>
          <p:cNvSpPr/>
          <p:nvPr/>
        </p:nvSpPr>
        <p:spPr>
          <a:xfrm>
            <a:off x="149564" y="3201530"/>
            <a:ext cx="935665" cy="2764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5DDDAF-F1AA-46E3-834B-2678B4D4193A}"/>
              </a:ext>
            </a:extLst>
          </p:cNvPr>
          <p:cNvSpPr txBox="1"/>
          <p:nvPr/>
        </p:nvSpPr>
        <p:spPr>
          <a:xfrm>
            <a:off x="1202188" y="3105834"/>
            <a:ext cx="387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1. Desde su repositorio,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README.md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EA53A0-8727-43C0-9CCD-24C3CF92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95" y="664213"/>
            <a:ext cx="6613451" cy="3304534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58BA3DD7-28F4-427B-8B59-64BCAB5C147E}"/>
              </a:ext>
            </a:extLst>
          </p:cNvPr>
          <p:cNvSpPr/>
          <p:nvPr/>
        </p:nvSpPr>
        <p:spPr>
          <a:xfrm>
            <a:off x="11374888" y="2400158"/>
            <a:ext cx="446568" cy="2764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770210-5A5F-4559-B86E-234465F46514}"/>
              </a:ext>
            </a:extLst>
          </p:cNvPr>
          <p:cNvSpPr txBox="1"/>
          <p:nvPr/>
        </p:nvSpPr>
        <p:spPr>
          <a:xfrm>
            <a:off x="8078795" y="2018093"/>
            <a:ext cx="387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2.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sobre el lápiz (Símbolo de edición)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BFB1CA-4CE9-42D5-AEE1-6D5F56A8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54" y="4146425"/>
            <a:ext cx="4975263" cy="261457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0F63959-CCCC-42A0-B7A8-01E1E787D1F1}"/>
              </a:ext>
            </a:extLst>
          </p:cNvPr>
          <p:cNvSpPr txBox="1"/>
          <p:nvPr/>
        </p:nvSpPr>
        <p:spPr>
          <a:xfrm>
            <a:off x="734033" y="4203528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3. Escriba acerca de usted.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2B40F79-1AE5-4410-9A08-4985111A7722}"/>
              </a:ext>
            </a:extLst>
          </p:cNvPr>
          <p:cNvSpPr/>
          <p:nvPr/>
        </p:nvSpPr>
        <p:spPr>
          <a:xfrm>
            <a:off x="293810" y="5433237"/>
            <a:ext cx="4862981" cy="1327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24AEB59-FED0-4215-B40A-3244F5159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175" y="4146424"/>
            <a:ext cx="6613451" cy="261570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8736778-93A2-4800-ADC6-D64526214BFA}"/>
              </a:ext>
            </a:extLst>
          </p:cNvPr>
          <p:cNvSpPr txBox="1"/>
          <p:nvPr/>
        </p:nvSpPr>
        <p:spPr>
          <a:xfrm>
            <a:off x="6517758" y="4178341"/>
            <a:ext cx="47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4. Ingrese el mensaje que describe sus cambios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B1C87E0-5ADA-4ECA-A20C-0E97432CA9C0}"/>
              </a:ext>
            </a:extLst>
          </p:cNvPr>
          <p:cNvSpPr/>
          <p:nvPr/>
        </p:nvSpPr>
        <p:spPr>
          <a:xfrm>
            <a:off x="5828769" y="4572860"/>
            <a:ext cx="6069421" cy="1115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9AD603B-6992-4FB7-A3D6-C3E4B29B3362}"/>
              </a:ext>
            </a:extLst>
          </p:cNvPr>
          <p:cNvSpPr/>
          <p:nvPr/>
        </p:nvSpPr>
        <p:spPr>
          <a:xfrm>
            <a:off x="5734317" y="6384227"/>
            <a:ext cx="935665" cy="2764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AD0782B-84C0-41D1-B6D2-DDD6CB3B901E}"/>
              </a:ext>
            </a:extLst>
          </p:cNvPr>
          <p:cNvSpPr txBox="1"/>
          <p:nvPr/>
        </p:nvSpPr>
        <p:spPr>
          <a:xfrm>
            <a:off x="6786941" y="6288531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5.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“</a:t>
            </a:r>
            <a:r>
              <a:rPr lang="es-CO" dirty="0" err="1">
                <a:solidFill>
                  <a:srgbClr val="FF0000"/>
                </a:solidFill>
              </a:rPr>
              <a:t>Commit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changes</a:t>
            </a:r>
            <a:r>
              <a:rPr lang="es-CO" dirty="0">
                <a:solidFill>
                  <a:srgbClr val="FF0000"/>
                </a:solidFill>
              </a:rPr>
              <a:t>”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¿Qué es un </a:t>
            </a:r>
            <a:r>
              <a:rPr lang="es-CO" sz="4000" dirty="0" err="1"/>
              <a:t>Pull</a:t>
            </a:r>
            <a:r>
              <a:rPr lang="es-CO" sz="4000" dirty="0"/>
              <a:t> </a:t>
            </a:r>
            <a:r>
              <a:rPr lang="es-CO" sz="4000" dirty="0" err="1"/>
              <a:t>Request</a:t>
            </a:r>
            <a:r>
              <a:rPr lang="es-CO" sz="4000" dirty="0"/>
              <a:t>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7" y="2644518"/>
            <a:ext cx="11157456" cy="3596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2000" dirty="0"/>
              <a:t>Cuando se genera un </a:t>
            </a:r>
            <a:r>
              <a:rPr lang="es-CO" sz="2000" dirty="0" err="1"/>
              <a:t>Pull</a:t>
            </a:r>
            <a:r>
              <a:rPr lang="es-CO" sz="2000" dirty="0"/>
              <a:t> </a:t>
            </a:r>
            <a:r>
              <a:rPr lang="es-CO" sz="2000" dirty="0" err="1"/>
              <a:t>Request</a:t>
            </a:r>
            <a:r>
              <a:rPr lang="es-CO" sz="2000" dirty="0"/>
              <a:t>, usted propone sus cambios y solicita a alguien revisar y obtener su contribución, para mezclarla al Branch de dicho usuario.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Los </a:t>
            </a:r>
            <a:r>
              <a:rPr lang="es-CO" sz="2000" dirty="0" err="1"/>
              <a:t>Pull</a:t>
            </a:r>
            <a:r>
              <a:rPr lang="es-CO" sz="2000" dirty="0"/>
              <a:t> </a:t>
            </a:r>
            <a:r>
              <a:rPr lang="es-CO" sz="2000" dirty="0" err="1"/>
              <a:t>Requests</a:t>
            </a:r>
            <a:r>
              <a:rPr lang="es-CO" sz="2000" dirty="0"/>
              <a:t> muestran las diferencias de contenido entre ambas ramas (</a:t>
            </a:r>
            <a:r>
              <a:rPr lang="es-CO" sz="2000" dirty="0" err="1"/>
              <a:t>Branches</a:t>
            </a:r>
            <a:r>
              <a:rPr lang="es-CO" sz="2000" dirty="0"/>
              <a:t>).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Los cambios, adiciones y sustracciones, son mostrados en color verde y rojo.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Tan pronto como usted hace un </a:t>
            </a:r>
            <a:r>
              <a:rPr lang="es-CO" sz="2000" dirty="0" err="1"/>
              <a:t>commit</a:t>
            </a:r>
            <a:r>
              <a:rPr lang="es-CO" sz="2000" dirty="0"/>
              <a:t>, puede abrir un </a:t>
            </a:r>
            <a:r>
              <a:rPr lang="es-CO" sz="2000" dirty="0" err="1"/>
              <a:t>pull</a:t>
            </a:r>
            <a:r>
              <a:rPr lang="es-CO" sz="2000" dirty="0"/>
              <a:t> </a:t>
            </a:r>
            <a:r>
              <a:rPr lang="es-CO" sz="2000" dirty="0" err="1"/>
              <a:t>request</a:t>
            </a:r>
            <a:r>
              <a:rPr lang="es-CO" sz="2000" dirty="0"/>
              <a:t> y empezar una discusión, aún antes que el código este finalizado.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Utilizando </a:t>
            </a:r>
            <a:r>
              <a:rPr lang="es-CO" sz="2000" u="sng" dirty="0" err="1"/>
              <a:t>GitHub’s</a:t>
            </a:r>
            <a:r>
              <a:rPr lang="es-CO" sz="2000" u="sng" dirty="0"/>
              <a:t> @</a:t>
            </a:r>
            <a:r>
              <a:rPr lang="es-CO" sz="2000" u="sng" dirty="0" err="1"/>
              <a:t>mention</a:t>
            </a:r>
            <a:r>
              <a:rPr lang="es-CO" sz="2000" u="sng" dirty="0"/>
              <a:t> </a:t>
            </a:r>
            <a:r>
              <a:rPr lang="es-CO" sz="2000" u="sng" dirty="0" err="1"/>
              <a:t>system</a:t>
            </a:r>
            <a:r>
              <a:rPr lang="es-CO" sz="2000" dirty="0"/>
              <a:t> en su </a:t>
            </a:r>
            <a:r>
              <a:rPr lang="es-CO" sz="2000" dirty="0" err="1"/>
              <a:t>pull</a:t>
            </a:r>
            <a:r>
              <a:rPr lang="es-CO" sz="2000" dirty="0"/>
              <a:t> </a:t>
            </a:r>
            <a:r>
              <a:rPr lang="es-CO" sz="2000" dirty="0" err="1"/>
              <a:t>request</a:t>
            </a:r>
            <a:r>
              <a:rPr lang="es-CO" sz="2000" dirty="0"/>
              <a:t>, puede preguntar por retroalimentación de un grupo específico de personas o equipo.</a:t>
            </a:r>
          </a:p>
        </p:txBody>
      </p:sp>
    </p:spTree>
    <p:extLst>
      <p:ext uri="{BB962C8B-B14F-4D97-AF65-F5344CB8AC3E}">
        <p14:creationId xmlns:p14="http://schemas.microsoft.com/office/powerpoint/2010/main" val="3384102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-74429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¿Cómo crear un </a:t>
            </a:r>
            <a:r>
              <a:rPr lang="es-CO" sz="4000" dirty="0" err="1"/>
              <a:t>Pull</a:t>
            </a:r>
            <a:r>
              <a:rPr lang="es-CO" sz="4000" dirty="0"/>
              <a:t> </a:t>
            </a:r>
            <a:r>
              <a:rPr lang="es-CO" sz="4000" dirty="0" err="1"/>
              <a:t>Request</a:t>
            </a:r>
            <a:r>
              <a:rPr lang="es-CO" sz="4000" dirty="0"/>
              <a:t>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75950552-07B1-4BBC-AE8F-2DF4970D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1" y="903913"/>
            <a:ext cx="5323645" cy="525233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4925BAC-2C28-41C3-8F52-89DE5ABF2265}"/>
              </a:ext>
            </a:extLst>
          </p:cNvPr>
          <p:cNvSpPr/>
          <p:nvPr/>
        </p:nvSpPr>
        <p:spPr>
          <a:xfrm>
            <a:off x="1350334" y="1509823"/>
            <a:ext cx="988827" cy="2339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486018-C4E9-4A98-9F22-BB5284B94481}"/>
              </a:ext>
            </a:extLst>
          </p:cNvPr>
          <p:cNvSpPr txBox="1"/>
          <p:nvPr/>
        </p:nvSpPr>
        <p:spPr>
          <a:xfrm>
            <a:off x="2519915" y="1516368"/>
            <a:ext cx="390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1. Seleccione la opción de </a:t>
            </a:r>
            <a:r>
              <a:rPr lang="es-CO" dirty="0" err="1">
                <a:solidFill>
                  <a:srgbClr val="FF0000"/>
                </a:solidFill>
              </a:rPr>
              <a:t>Pull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Requests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5AF062-ACB2-4DDB-9BF6-D8A61F4F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65" y="903912"/>
            <a:ext cx="6059094" cy="525233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900B500-422B-4EF3-9EAB-6A21B148DBFB}"/>
              </a:ext>
            </a:extLst>
          </p:cNvPr>
          <p:cNvSpPr/>
          <p:nvPr/>
        </p:nvSpPr>
        <p:spPr>
          <a:xfrm>
            <a:off x="10849032" y="5234761"/>
            <a:ext cx="988827" cy="389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30E190-E4EA-4B3F-B0DC-73E211A7ADAC}"/>
              </a:ext>
            </a:extLst>
          </p:cNvPr>
          <p:cNvSpPr txBox="1"/>
          <p:nvPr/>
        </p:nvSpPr>
        <p:spPr>
          <a:xfrm>
            <a:off x="7737026" y="5195773"/>
            <a:ext cx="311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2.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New </a:t>
            </a:r>
            <a:r>
              <a:rPr lang="es-CO" dirty="0" err="1">
                <a:solidFill>
                  <a:srgbClr val="FF0000"/>
                </a:solidFill>
              </a:rPr>
              <a:t>Pull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Request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1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-74429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¿Cómo crear un </a:t>
            </a:r>
            <a:r>
              <a:rPr lang="es-CO" sz="4000" dirty="0" err="1"/>
              <a:t>Pull</a:t>
            </a:r>
            <a:r>
              <a:rPr lang="es-CO" sz="4000" dirty="0"/>
              <a:t> </a:t>
            </a:r>
            <a:r>
              <a:rPr lang="es-CO" sz="4000" dirty="0" err="1"/>
              <a:t>Request</a:t>
            </a:r>
            <a:r>
              <a:rPr lang="es-CO" sz="4000" dirty="0"/>
              <a:t>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0ED6E55-0BD6-4B37-B0AA-0272ACD1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0" y="978342"/>
            <a:ext cx="5265170" cy="3583026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5B7FD663-72C2-4595-AEE6-0A8329712F7E}"/>
              </a:ext>
            </a:extLst>
          </p:cNvPr>
          <p:cNvSpPr/>
          <p:nvPr/>
        </p:nvSpPr>
        <p:spPr>
          <a:xfrm>
            <a:off x="1894134" y="3912619"/>
            <a:ext cx="988827" cy="389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B28177-E153-4791-AF18-F6639010784F}"/>
              </a:ext>
            </a:extLst>
          </p:cNvPr>
          <p:cNvSpPr txBox="1"/>
          <p:nvPr/>
        </p:nvSpPr>
        <p:spPr>
          <a:xfrm>
            <a:off x="1355135" y="2435167"/>
            <a:ext cx="349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3. En Compare </a:t>
            </a:r>
            <a:r>
              <a:rPr lang="es-CO" dirty="0" err="1">
                <a:solidFill>
                  <a:srgbClr val="FF0000"/>
                </a:solidFill>
              </a:rPr>
              <a:t>Changes</a:t>
            </a:r>
            <a:r>
              <a:rPr lang="es-CO" dirty="0">
                <a:solidFill>
                  <a:srgbClr val="FF0000"/>
                </a:solidFill>
              </a:rPr>
              <a:t>,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el Branch que usted creó para compararlo con el master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C51255-D176-494B-9C2F-4868D709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95" y="4793321"/>
            <a:ext cx="5264385" cy="186093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D14AA65-C69E-41CC-949B-49B511CF816E}"/>
              </a:ext>
            </a:extLst>
          </p:cNvPr>
          <p:cNvSpPr txBox="1"/>
          <p:nvPr/>
        </p:nvSpPr>
        <p:spPr>
          <a:xfrm>
            <a:off x="1655762" y="4894652"/>
            <a:ext cx="349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4. Verifique sus cambios y esté seguro es lo que desea enviar.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62055BA-0141-4770-865F-3A8F4C4AD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54" y="932819"/>
            <a:ext cx="6278878" cy="83863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5CB6789-5959-4D81-AD52-56D3CFD979EE}"/>
              </a:ext>
            </a:extLst>
          </p:cNvPr>
          <p:cNvSpPr txBox="1"/>
          <p:nvPr/>
        </p:nvSpPr>
        <p:spPr>
          <a:xfrm>
            <a:off x="8120495" y="990829"/>
            <a:ext cx="349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5. Cuando esté satisfecho con los cambios,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“</a:t>
            </a:r>
            <a:r>
              <a:rPr lang="es-CO" dirty="0" err="1">
                <a:solidFill>
                  <a:srgbClr val="FF0000"/>
                </a:solidFill>
              </a:rPr>
              <a:t>Create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Pull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Request</a:t>
            </a:r>
            <a:r>
              <a:rPr lang="es-CO" dirty="0">
                <a:solidFill>
                  <a:srgbClr val="FF0000"/>
                </a:solidFill>
              </a:rPr>
              <a:t>”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3A5191C-B8F7-4726-A8EA-D8CA3840227D}"/>
              </a:ext>
            </a:extLst>
          </p:cNvPr>
          <p:cNvSpPr/>
          <p:nvPr/>
        </p:nvSpPr>
        <p:spPr>
          <a:xfrm>
            <a:off x="6006389" y="1151234"/>
            <a:ext cx="988827" cy="389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0EE5042-C924-4A06-A598-E536377DB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254" y="1935849"/>
            <a:ext cx="6242080" cy="43434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6358A88-030D-47FF-8B1A-F92BF22C3325}"/>
              </a:ext>
            </a:extLst>
          </p:cNvPr>
          <p:cNvSpPr txBox="1"/>
          <p:nvPr/>
        </p:nvSpPr>
        <p:spPr>
          <a:xfrm>
            <a:off x="7983944" y="2697112"/>
            <a:ext cx="349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6. Asigne un título a su </a:t>
            </a:r>
            <a:r>
              <a:rPr lang="es-CO" dirty="0" err="1">
                <a:solidFill>
                  <a:srgbClr val="FF0000"/>
                </a:solidFill>
              </a:rPr>
              <a:t>Pull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Request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C7A8619-FB79-4CA6-8638-396A9C687683}"/>
              </a:ext>
            </a:extLst>
          </p:cNvPr>
          <p:cNvSpPr/>
          <p:nvPr/>
        </p:nvSpPr>
        <p:spPr>
          <a:xfrm>
            <a:off x="6462587" y="3628552"/>
            <a:ext cx="5642545" cy="1830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156884B-D9A6-4A05-A235-E9E7E6039329}"/>
              </a:ext>
            </a:extLst>
          </p:cNvPr>
          <p:cNvSpPr/>
          <p:nvPr/>
        </p:nvSpPr>
        <p:spPr>
          <a:xfrm>
            <a:off x="6367795" y="2758540"/>
            <a:ext cx="1616149" cy="238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C3226D1-0426-439A-B6E7-2CF555C808E8}"/>
              </a:ext>
            </a:extLst>
          </p:cNvPr>
          <p:cNvSpPr txBox="1"/>
          <p:nvPr/>
        </p:nvSpPr>
        <p:spPr>
          <a:xfrm>
            <a:off x="9567108" y="3869991"/>
            <a:ext cx="175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7. Ingrese una breve descripción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8531DAE-4064-42A4-90CF-17AF00957CC4}"/>
              </a:ext>
            </a:extLst>
          </p:cNvPr>
          <p:cNvSpPr/>
          <p:nvPr/>
        </p:nvSpPr>
        <p:spPr>
          <a:xfrm>
            <a:off x="10727159" y="5826131"/>
            <a:ext cx="1266367" cy="389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E08F5D7-7975-4F08-BAB6-D0087E661938}"/>
              </a:ext>
            </a:extLst>
          </p:cNvPr>
          <p:cNvSpPr txBox="1"/>
          <p:nvPr/>
        </p:nvSpPr>
        <p:spPr>
          <a:xfrm>
            <a:off x="6372164" y="5684435"/>
            <a:ext cx="349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8.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</a:t>
            </a:r>
            <a:r>
              <a:rPr lang="es-CO" dirty="0" err="1">
                <a:solidFill>
                  <a:srgbClr val="FF0000"/>
                </a:solidFill>
              </a:rPr>
              <a:t>Create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Pull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Request</a:t>
            </a:r>
            <a:r>
              <a:rPr lang="es-CO" dirty="0">
                <a:solidFill>
                  <a:srgbClr val="FF0000"/>
                </a:solidFill>
              </a:rPr>
              <a:t>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8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Combinar un </a:t>
            </a:r>
            <a:r>
              <a:rPr lang="es-CO" sz="4000" dirty="0" err="1"/>
              <a:t>Pull</a:t>
            </a:r>
            <a:r>
              <a:rPr lang="es-CO" sz="4000" dirty="0"/>
              <a:t> </a:t>
            </a:r>
            <a:r>
              <a:rPr lang="es-CO" sz="4000" dirty="0" err="1"/>
              <a:t>Request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7" y="2644518"/>
            <a:ext cx="4299456" cy="3596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Consiste en tomar los cambios realizados y combinarlos, mezclando el </a:t>
            </a:r>
            <a:r>
              <a:rPr lang="es-CO" sz="2000" dirty="0" err="1"/>
              <a:t>readme-edits</a:t>
            </a:r>
            <a:r>
              <a:rPr lang="es-CO" sz="2000" dirty="0"/>
              <a:t> Branch junto al master Branch.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9F00F7-36DE-489C-A0C7-581E5BF4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74" y="1988436"/>
            <a:ext cx="6518116" cy="4651706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C57291A1-7292-4467-B5D1-9637CACBA6C8}"/>
              </a:ext>
            </a:extLst>
          </p:cNvPr>
          <p:cNvSpPr/>
          <p:nvPr/>
        </p:nvSpPr>
        <p:spPr>
          <a:xfrm>
            <a:off x="5919073" y="6088362"/>
            <a:ext cx="1725736" cy="389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C2C57E-8BCE-4998-B091-0D472795129D}"/>
              </a:ext>
            </a:extLst>
          </p:cNvPr>
          <p:cNvSpPr txBox="1"/>
          <p:nvPr/>
        </p:nvSpPr>
        <p:spPr>
          <a:xfrm>
            <a:off x="1954299" y="6108891"/>
            <a:ext cx="349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1.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</a:t>
            </a:r>
            <a:r>
              <a:rPr lang="es-CO" dirty="0" err="1">
                <a:solidFill>
                  <a:srgbClr val="FF0000"/>
                </a:solidFill>
              </a:rPr>
              <a:t>Merge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Pull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Request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7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-202024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Combinar un </a:t>
            </a:r>
            <a:r>
              <a:rPr lang="es-CO" sz="4000" dirty="0" err="1"/>
              <a:t>Pull</a:t>
            </a:r>
            <a:r>
              <a:rPr lang="es-CO" sz="4000" dirty="0"/>
              <a:t> </a:t>
            </a:r>
            <a:r>
              <a:rPr lang="es-CO" sz="4000" dirty="0" err="1"/>
              <a:t>Request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E2B1643-055B-4900-B973-6F17D6E0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0" y="800181"/>
            <a:ext cx="5511567" cy="5493376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6BF867F7-D539-4C4E-9DE9-C3C22F5D4581}"/>
              </a:ext>
            </a:extLst>
          </p:cNvPr>
          <p:cNvSpPr/>
          <p:nvPr/>
        </p:nvSpPr>
        <p:spPr>
          <a:xfrm>
            <a:off x="815091" y="3856642"/>
            <a:ext cx="1088137" cy="389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28319AA-7680-4FB7-B532-3777777F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510" y="800181"/>
            <a:ext cx="6158099" cy="3609975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A467320C-371A-45BC-8D06-1D75660FA677}"/>
              </a:ext>
            </a:extLst>
          </p:cNvPr>
          <p:cNvSpPr/>
          <p:nvPr/>
        </p:nvSpPr>
        <p:spPr>
          <a:xfrm>
            <a:off x="6434402" y="3836113"/>
            <a:ext cx="4432072" cy="3898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74D14-3226-4D3C-A5A4-C7776FBB9F89}"/>
              </a:ext>
            </a:extLst>
          </p:cNvPr>
          <p:cNvSpPr txBox="1"/>
          <p:nvPr/>
        </p:nvSpPr>
        <p:spPr>
          <a:xfrm>
            <a:off x="2797815" y="3856642"/>
            <a:ext cx="349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2. Dé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</a:t>
            </a:r>
            <a:r>
              <a:rPr lang="es-CO" dirty="0" err="1">
                <a:solidFill>
                  <a:srgbClr val="FF0000"/>
                </a:solidFill>
              </a:rPr>
              <a:t>Confirm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Merge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280FEF-5826-47C3-A86B-4AEFD2C46734}"/>
              </a:ext>
            </a:extLst>
          </p:cNvPr>
          <p:cNvSpPr txBox="1"/>
          <p:nvPr/>
        </p:nvSpPr>
        <p:spPr>
          <a:xfrm>
            <a:off x="8043211" y="2716987"/>
            <a:ext cx="349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3. Confirme que su </a:t>
            </a:r>
            <a:r>
              <a:rPr lang="es-CO" dirty="0" err="1">
                <a:solidFill>
                  <a:srgbClr val="FF0000"/>
                </a:solidFill>
              </a:rPr>
              <a:t>Pull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Request</a:t>
            </a:r>
            <a:r>
              <a:rPr lang="es-CO" dirty="0">
                <a:solidFill>
                  <a:srgbClr val="FF0000"/>
                </a:solidFill>
              </a:rPr>
              <a:t> haya sido combinado.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6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s-CO" sz="4000" dirty="0"/>
              <a:t>Bibliografía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s-CO" sz="2000" u="sng" dirty="0"/>
              <a:t>https://github.com/mroutis/GitHub-Simple#qu%C3%A9-es-github</a:t>
            </a:r>
          </a:p>
          <a:p>
            <a:endParaRPr lang="es-CO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CO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https://github.com/mroutis/GitHub-Simple#qu%C3%A9-es-github</a:t>
            </a:r>
          </a:p>
          <a:p>
            <a:endParaRPr lang="es-CO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CO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https://git-scm.com/book/en/v2/Getting-Started-A-Short-History-of-Git</a:t>
            </a:r>
            <a:endParaRPr lang="es-CO" sz="2000" dirty="0"/>
          </a:p>
          <a:p>
            <a:endParaRPr lang="es-CO" sz="2000" dirty="0"/>
          </a:p>
          <a:p>
            <a:r>
              <a:rPr lang="es-CO" sz="2000" u="sng" dirty="0"/>
              <a:t>https://conociendogithub.readthedocs.io/en/latest/data/introduccion/#que-es-github</a:t>
            </a:r>
          </a:p>
          <a:p>
            <a:endParaRPr lang="es-CO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798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58132"/>
            <a:ext cx="9013052" cy="510511"/>
          </a:xfrm>
        </p:spPr>
        <p:txBody>
          <a:bodyPr anchor="b">
            <a:normAutofit fontScale="90000"/>
          </a:bodyPr>
          <a:lstStyle/>
          <a:p>
            <a:r>
              <a:rPr lang="es-CO" sz="4000" dirty="0"/>
              <a:t>¿Qué es Git?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3285606"/>
            <a:ext cx="9013052" cy="3327251"/>
          </a:xfrm>
        </p:spPr>
        <p:txBody>
          <a:bodyPr>
            <a:normAutofit/>
          </a:bodyPr>
          <a:lstStyle/>
          <a:p>
            <a:r>
              <a:rPr lang="es-CO" sz="2000" dirty="0"/>
              <a:t>Es una herramienta que facilita la colaboración: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Clone/</a:t>
            </a:r>
            <a:r>
              <a:rPr lang="es-CO" sz="2000" dirty="0" err="1"/>
              <a:t>pull</a:t>
            </a:r>
            <a:r>
              <a:rPr lang="es-CO" sz="2000" dirty="0"/>
              <a:t>: Realizar una copia de un repositorio.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err="1"/>
              <a:t>Commit</a:t>
            </a:r>
            <a:r>
              <a:rPr lang="es-CO" sz="2000" dirty="0"/>
              <a:t>: Añadir cosas al código y poner notas explicando lo que se hizo.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err="1"/>
              <a:t>Merge</a:t>
            </a:r>
            <a:r>
              <a:rPr lang="es-CO" sz="2000" dirty="0"/>
              <a:t>: Realizar una combinación de códigos.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err="1"/>
              <a:t>Merge</a:t>
            </a:r>
            <a:r>
              <a:rPr lang="es-CO" sz="2000" dirty="0"/>
              <a:t> </a:t>
            </a:r>
            <a:r>
              <a:rPr lang="es-CO" sz="2000" dirty="0" err="1"/>
              <a:t>conflict</a:t>
            </a:r>
            <a:r>
              <a:rPr lang="es-CO" sz="2000" dirty="0"/>
              <a:t>: Se realizan cambios  a la misma línea o archivo, o una persona edita un archivo y otra persona lo borra.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Log: Visualizar el usuario que accedió y los cambios que se realizan y el por qué de ello.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 err="1"/>
              <a:t>Diff</a:t>
            </a:r>
            <a:r>
              <a:rPr lang="es-CO" sz="2000" dirty="0"/>
              <a:t>: Realizar la comparación de las versiones.</a:t>
            </a:r>
          </a:p>
          <a:p>
            <a:endParaRPr lang="es-ES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FB08FB4-FF1F-4A61-84CC-986342F62019}"/>
              </a:ext>
            </a:extLst>
          </p:cNvPr>
          <p:cNvSpPr txBox="1">
            <a:spLocks/>
          </p:cNvSpPr>
          <p:nvPr/>
        </p:nvSpPr>
        <p:spPr>
          <a:xfrm>
            <a:off x="655320" y="776169"/>
            <a:ext cx="9013052" cy="1010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¿Qué es Hub?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D308449-9357-4D70-975A-F5F0CB810670}"/>
              </a:ext>
            </a:extLst>
          </p:cNvPr>
          <p:cNvSpPr txBox="1">
            <a:spLocks/>
          </p:cNvSpPr>
          <p:nvPr/>
        </p:nvSpPr>
        <p:spPr>
          <a:xfrm>
            <a:off x="655320" y="1932129"/>
            <a:ext cx="9013052" cy="332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/>
              <a:t>Es un espacio en línea donde tener un respaldo de los proyectos.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3641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s-CO" sz="4000" dirty="0"/>
              <a:t>¿Qué es </a:t>
            </a:r>
            <a:r>
              <a:rPr lang="es-CO" sz="4000" dirty="0" err="1"/>
              <a:t>Github</a:t>
            </a:r>
            <a:r>
              <a:rPr lang="es-CO" sz="4000" dirty="0"/>
              <a:t>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s-CO" sz="2000" dirty="0"/>
              <a:t>Es un espacio en línea para tener un respaldo de tus proyectos que utilicen GIT, enfocado a proyectos de programación con código abierto (Ver código fuente).</a:t>
            </a:r>
          </a:p>
          <a:p>
            <a:endParaRPr lang="es-CO" sz="2000" dirty="0"/>
          </a:p>
          <a:p>
            <a:r>
              <a:rPr lang="es-CO" sz="2000" dirty="0"/>
              <a:t>Se utiliza el sistema de control de versiones GIT (Diseñado por Linus Torvalds), pensado en la eficiencia y confiabilidad del mantenimiento de versiones de aplicaciones.</a:t>
            </a:r>
          </a:p>
          <a:p>
            <a:endParaRPr lang="es-CO" sz="2000" dirty="0"/>
          </a:p>
          <a:p>
            <a:r>
              <a:rPr lang="es-CO" sz="2000" dirty="0"/>
              <a:t>Los proyectos están organizados en repositorios (Lugar donde se almacenan los archivos del proyecto).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500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¿Qué ventajas tiene?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5967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Permite alojar repositorio de código.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Permite ejercer control sobre versiones y colaboraciones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Se pueden almacenar los códigos de forma púbica y privada.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Permite el acceso a uno o múltiples usuarios desde diferentes lugares, para trabajar en conjunto.</a:t>
            </a:r>
          </a:p>
        </p:txBody>
      </p:sp>
    </p:spTree>
    <p:extLst>
      <p:ext uri="{BB962C8B-B14F-4D97-AF65-F5344CB8AC3E}">
        <p14:creationId xmlns:p14="http://schemas.microsoft.com/office/powerpoint/2010/main" val="773920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¿Qué ventajas tiene?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5967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Es posible contribuir a mejorar el código de los demás. 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Permite realizar un </a:t>
            </a:r>
            <a:r>
              <a:rPr lang="es-CO" sz="2000" i="1" dirty="0" err="1"/>
              <a:t>fork</a:t>
            </a:r>
            <a:r>
              <a:rPr lang="es-CO" sz="2000" i="1" dirty="0"/>
              <a:t>,</a:t>
            </a:r>
            <a:r>
              <a:rPr lang="es-CO" sz="2000" dirty="0"/>
              <a:t> (clonar un repositorio ajeno).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Es posible generar un </a:t>
            </a:r>
            <a:r>
              <a:rPr lang="es-CO" sz="2000" dirty="0" err="1"/>
              <a:t>pull</a:t>
            </a:r>
            <a:r>
              <a:rPr lang="es-CO" sz="2000" dirty="0"/>
              <a:t> </a:t>
            </a:r>
            <a:r>
              <a:rPr lang="es-CO" sz="2000" dirty="0" err="1"/>
              <a:t>request</a:t>
            </a:r>
            <a:r>
              <a:rPr lang="es-CO" sz="2000" dirty="0"/>
              <a:t>, que es una petición realizada al dueño del repositorio original para que este incorpore a su proyecto, los </a:t>
            </a:r>
            <a:r>
              <a:rPr lang="es-CO" sz="2000" dirty="0" err="1"/>
              <a:t>commits</a:t>
            </a:r>
            <a:r>
              <a:rPr lang="es-CO" sz="2000" dirty="0"/>
              <a:t> (cambios realizados) que están en el </a:t>
            </a:r>
            <a:r>
              <a:rPr lang="es-CO" sz="2000" dirty="0" err="1"/>
              <a:t>fork</a:t>
            </a:r>
            <a:r>
              <a:rPr lang="es-CO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Analizar los cambios realizados y adjuntarlo al repositorio original.</a:t>
            </a:r>
            <a:endParaRPr lang="es-ES" sz="2000" dirty="0"/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8401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¿Qué herramientas ofrece?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5967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Una </a:t>
            </a:r>
            <a:r>
              <a:rPr lang="es-CO" sz="2000" u="sng" dirty="0"/>
              <a:t>wiki</a:t>
            </a:r>
            <a:r>
              <a:rPr lang="es-CO" sz="2000" dirty="0"/>
              <a:t> para el mantenimiento de las distintas versiones de la página.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Un </a:t>
            </a:r>
            <a:r>
              <a:rPr lang="es-CO" sz="2000" u="sng" dirty="0"/>
              <a:t>sistema de seguimiento de problemas </a:t>
            </a:r>
            <a:r>
              <a:rPr lang="es-CO" sz="2000" dirty="0"/>
              <a:t>(Permite al equipo detallar un problema con el software o una sugerencia que se desee hacer).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Una </a:t>
            </a:r>
            <a:r>
              <a:rPr lang="es-CO" sz="2000" u="sng" dirty="0"/>
              <a:t>herramienta de revisión de código</a:t>
            </a:r>
            <a:r>
              <a:rPr lang="es-CO" sz="2000" dirty="0"/>
              <a:t>, donde se puede añadir anotaciones en cualquier punto de un fichero y debatir los  cambios realizados en un </a:t>
            </a:r>
            <a:r>
              <a:rPr lang="es-CO" sz="2000" dirty="0" err="1"/>
              <a:t>commit</a:t>
            </a:r>
            <a:r>
              <a:rPr lang="es-CO" sz="2000" dirty="0"/>
              <a:t> específico.</a:t>
            </a:r>
          </a:p>
          <a:p>
            <a:pPr>
              <a:buFont typeface="Wingdings" panose="05000000000000000000" pitchFamily="2" charset="2"/>
              <a:buChar char="ü"/>
            </a:pPr>
            <a:endParaRPr lang="es-CO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CO" sz="2000" dirty="0"/>
              <a:t>Un </a:t>
            </a:r>
            <a:r>
              <a:rPr lang="es-CO" sz="2000" u="sng" dirty="0"/>
              <a:t>visor de ramas</a:t>
            </a:r>
            <a:r>
              <a:rPr lang="es-CO" sz="2000" dirty="0"/>
              <a:t>, donde es posible comparar los progresos realizados en las distintas ramas del repositorio.</a:t>
            </a:r>
          </a:p>
        </p:txBody>
      </p:sp>
    </p:spTree>
    <p:extLst>
      <p:ext uri="{BB962C8B-B14F-4D97-AF65-F5344CB8AC3E}">
        <p14:creationId xmlns:p14="http://schemas.microsoft.com/office/powerpoint/2010/main" val="1224379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¿Qué es un repositorio?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7" y="2644518"/>
            <a:ext cx="5642703" cy="35967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000" dirty="0"/>
              <a:t>Es el espacio donde se organiza y ubica cada proyecto, junto con su documentación.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Pueden contener carpetas (folders) y archivos (files), imágenes, videos, hojas de cálculo (</a:t>
            </a:r>
            <a:r>
              <a:rPr lang="es-CO" sz="2000" dirty="0" err="1"/>
              <a:t>spreadsheets</a:t>
            </a:r>
            <a:r>
              <a:rPr lang="es-CO" sz="2000" dirty="0"/>
              <a:t>) y conjuntos de datos (data sets), o cualquier cosa que su proyecto necesite.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Pueden tener múltiples colaboradores.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Pueden ser de acceso público o privado.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F15BD9-C41A-4EDB-B958-3F1C2109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9" y="2328690"/>
            <a:ext cx="572538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6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7">
            <a:extLst>
              <a:ext uri="{FF2B5EF4-FFF2-40B4-BE49-F238E27FC236}">
                <a16:creationId xmlns:a16="http://schemas.microsoft.com/office/drawing/2014/main" id="{69FB5CDD-D193-479B-B4C5-01483A67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264"/>
            <a:ext cx="10515600" cy="1325563"/>
          </a:xfrm>
        </p:spPr>
        <p:txBody>
          <a:bodyPr/>
          <a:lstStyle/>
          <a:p>
            <a:r>
              <a:rPr lang="es-CO" dirty="0"/>
              <a:t>¿Cómo crear un Repositorio?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BD84A9-B21D-4FB5-B568-1C8EB657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7" y="946298"/>
            <a:ext cx="5303297" cy="5658735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FF37E660-093C-4628-95F0-B1CF8CA14D65}"/>
              </a:ext>
            </a:extLst>
          </p:cNvPr>
          <p:cNvSpPr/>
          <p:nvPr/>
        </p:nvSpPr>
        <p:spPr>
          <a:xfrm>
            <a:off x="4348162" y="1308959"/>
            <a:ext cx="797442" cy="407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40FC5E-2595-43D9-AC6E-B8CAC7D43AF6}"/>
              </a:ext>
            </a:extLst>
          </p:cNvPr>
          <p:cNvSpPr txBox="1"/>
          <p:nvPr/>
        </p:nvSpPr>
        <p:spPr>
          <a:xfrm>
            <a:off x="2127984" y="1369481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1. Crear un repositorio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67528B8-B26B-4AF4-85FD-45B2508E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61" y="928133"/>
            <a:ext cx="6518752" cy="56769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27C8E37-1590-461D-B56C-B14C2281A8A0}"/>
              </a:ext>
            </a:extLst>
          </p:cNvPr>
          <p:cNvSpPr txBox="1"/>
          <p:nvPr/>
        </p:nvSpPr>
        <p:spPr>
          <a:xfrm>
            <a:off x="8180064" y="2041356"/>
            <a:ext cx="225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2. Asignar un nombre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5D8FE15-DAD9-43FD-B59A-8A8F02941412}"/>
              </a:ext>
            </a:extLst>
          </p:cNvPr>
          <p:cNvSpPr txBox="1"/>
          <p:nvPr/>
        </p:nvSpPr>
        <p:spPr>
          <a:xfrm>
            <a:off x="5806369" y="4713672"/>
            <a:ext cx="54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5. Seleccionar “</a:t>
            </a:r>
            <a:r>
              <a:rPr lang="es-CO" dirty="0" err="1">
                <a:solidFill>
                  <a:srgbClr val="FF0000"/>
                </a:solidFill>
              </a:rPr>
              <a:t>Initialize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this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repository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with</a:t>
            </a:r>
            <a:r>
              <a:rPr lang="es-CO" dirty="0">
                <a:solidFill>
                  <a:srgbClr val="FF0000"/>
                </a:solidFill>
              </a:rPr>
              <a:t> a README”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745B262-3442-482D-B112-C0F1CBDA1A0F}"/>
              </a:ext>
            </a:extLst>
          </p:cNvPr>
          <p:cNvSpPr txBox="1"/>
          <p:nvPr/>
        </p:nvSpPr>
        <p:spPr>
          <a:xfrm>
            <a:off x="6971497" y="3059668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3. Agregar una descripción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BB65D6E-FB3B-44FE-96A4-6D570844EEC5}"/>
              </a:ext>
            </a:extLst>
          </p:cNvPr>
          <p:cNvSpPr txBox="1"/>
          <p:nvPr/>
        </p:nvSpPr>
        <p:spPr>
          <a:xfrm>
            <a:off x="6971497" y="6143730"/>
            <a:ext cx="30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7. </a:t>
            </a:r>
            <a:r>
              <a:rPr lang="es-CO" dirty="0" err="1">
                <a:solidFill>
                  <a:srgbClr val="FF0000"/>
                </a:solidFill>
              </a:rPr>
              <a:t>Click</a:t>
            </a:r>
            <a:r>
              <a:rPr lang="es-CO" dirty="0">
                <a:solidFill>
                  <a:srgbClr val="FF0000"/>
                </a:solidFill>
              </a:rPr>
              <a:t> en “</a:t>
            </a:r>
            <a:r>
              <a:rPr lang="es-CO" dirty="0" err="1">
                <a:solidFill>
                  <a:srgbClr val="FF0000"/>
                </a:solidFill>
              </a:rPr>
              <a:t>Create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Repository</a:t>
            </a:r>
            <a:r>
              <a:rPr lang="es-CO" dirty="0">
                <a:solidFill>
                  <a:srgbClr val="FF0000"/>
                </a:solidFill>
              </a:rPr>
              <a:t>”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DEB05B9-63D0-499C-849D-2C199E011924}"/>
              </a:ext>
            </a:extLst>
          </p:cNvPr>
          <p:cNvSpPr/>
          <p:nvPr/>
        </p:nvSpPr>
        <p:spPr>
          <a:xfrm>
            <a:off x="5715591" y="6143030"/>
            <a:ext cx="1150490" cy="407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86DCEBF-7A85-4A4F-9DB3-018F86352D0C}"/>
              </a:ext>
            </a:extLst>
          </p:cNvPr>
          <p:cNvSpPr txBox="1"/>
          <p:nvPr/>
        </p:nvSpPr>
        <p:spPr>
          <a:xfrm>
            <a:off x="6730493" y="3813977"/>
            <a:ext cx="331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4. Definir el acceso al repositorio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E7106F9-CFF4-4453-8A61-1220F070AC32}"/>
              </a:ext>
            </a:extLst>
          </p:cNvPr>
          <p:cNvSpPr txBox="1"/>
          <p:nvPr/>
        </p:nvSpPr>
        <p:spPr>
          <a:xfrm>
            <a:off x="6097345" y="5797176"/>
            <a:ext cx="520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6. Definir .</a:t>
            </a:r>
            <a:r>
              <a:rPr lang="es-CO" dirty="0" err="1">
                <a:solidFill>
                  <a:srgbClr val="FF0000"/>
                </a:solidFill>
              </a:rPr>
              <a:t>gitignore</a:t>
            </a:r>
            <a:r>
              <a:rPr lang="es-CO" dirty="0">
                <a:solidFill>
                  <a:srgbClr val="FF0000"/>
                </a:solidFill>
              </a:rPr>
              <a:t> y </a:t>
            </a:r>
            <a:r>
              <a:rPr lang="es-CO" dirty="0" err="1">
                <a:solidFill>
                  <a:srgbClr val="FF0000"/>
                </a:solidFill>
              </a:rPr>
              <a:t>license</a:t>
            </a:r>
            <a:r>
              <a:rPr lang="es-CO" dirty="0">
                <a:solidFill>
                  <a:srgbClr val="FF0000"/>
                </a:solidFill>
              </a:rPr>
              <a:t> en caso de ser necesario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1F756D1-CA48-4A52-AF7B-DFBFA5EFB311}"/>
              </a:ext>
            </a:extLst>
          </p:cNvPr>
          <p:cNvSpPr/>
          <p:nvPr/>
        </p:nvSpPr>
        <p:spPr>
          <a:xfrm>
            <a:off x="5623489" y="5586598"/>
            <a:ext cx="3047693" cy="288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3F9E6E2-A162-41EF-9AC5-FC3D0E843E66}"/>
              </a:ext>
            </a:extLst>
          </p:cNvPr>
          <p:cNvSpPr/>
          <p:nvPr/>
        </p:nvSpPr>
        <p:spPr>
          <a:xfrm>
            <a:off x="1449018" y="4898338"/>
            <a:ext cx="678966" cy="407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098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1A30DA-36E2-4DAF-8285-55375BB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0" y="1010093"/>
            <a:ext cx="9013052" cy="978343"/>
          </a:xfrm>
        </p:spPr>
        <p:txBody>
          <a:bodyPr anchor="b">
            <a:normAutofit/>
          </a:bodyPr>
          <a:lstStyle/>
          <a:p>
            <a:r>
              <a:rPr lang="es-CO" sz="4000" dirty="0"/>
              <a:t>¿Qué es una rama (Branch)?</a:t>
            </a:r>
            <a:endParaRPr lang="es-ES" sz="4000" dirty="0"/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36EF7-FCD9-42F2-A563-43CF246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7" y="2644518"/>
            <a:ext cx="11157456" cy="3596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Es la forma de trabajar en diferentes versiones de un repositorio al mismo tiempo.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Cada repositorio tiene por defecto un Branch llamado </a:t>
            </a:r>
            <a:r>
              <a:rPr lang="es-CO" sz="2000" b="1" u="sng" dirty="0"/>
              <a:t>master,</a:t>
            </a:r>
            <a:r>
              <a:rPr lang="es-CO" sz="2000" dirty="0"/>
              <a:t> considerado a ser el Branch definitivo.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Los </a:t>
            </a:r>
            <a:r>
              <a:rPr lang="es-CO" sz="2000" dirty="0" err="1"/>
              <a:t>branches</a:t>
            </a:r>
            <a:r>
              <a:rPr lang="es-CO" sz="2000" dirty="0"/>
              <a:t> se utilizan para experimentar y hacer ediciones antes de guardar cambios en el master.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Cuando se crea un Branch de la Master Branch, se crea una copia del Master como está en determinado momento.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92746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1188</Words>
  <Application>Microsoft Office PowerPoint</Application>
  <PresentationFormat>Panorámica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PRÁCTICA APLICADA</vt:lpstr>
      <vt:lpstr>¿Qué es Git?</vt:lpstr>
      <vt:lpstr>¿Qué es Github?</vt:lpstr>
      <vt:lpstr>¿Qué ventajas tiene?</vt:lpstr>
      <vt:lpstr>¿Qué ventajas tiene?</vt:lpstr>
      <vt:lpstr>¿Qué herramientas ofrece?</vt:lpstr>
      <vt:lpstr>¿Qué es un repositorio?</vt:lpstr>
      <vt:lpstr>¿Cómo crear un Repositorio?</vt:lpstr>
      <vt:lpstr>¿Qué es una rama (Branch)?</vt:lpstr>
      <vt:lpstr>Presentación de PowerPoint</vt:lpstr>
      <vt:lpstr>¿Cómo crear un Branch?</vt:lpstr>
      <vt:lpstr>Commits</vt:lpstr>
      <vt:lpstr>¿Cómo realizar commits?</vt:lpstr>
      <vt:lpstr>¿Qué es un Pull Request?</vt:lpstr>
      <vt:lpstr>¿Cómo crear un Pull Request?</vt:lpstr>
      <vt:lpstr>¿Cómo crear un Pull Request?</vt:lpstr>
      <vt:lpstr>Combinar un Pull Request</vt:lpstr>
      <vt:lpstr>Combinar un Pull Request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FORERO FLOREZ DANIEL ENRIQUE</dc:creator>
  <cp:lastModifiedBy>FORERO FLOREZ DANIEL ENRIQUE</cp:lastModifiedBy>
  <cp:revision>29</cp:revision>
  <dcterms:created xsi:type="dcterms:W3CDTF">2018-12-06T15:39:32Z</dcterms:created>
  <dcterms:modified xsi:type="dcterms:W3CDTF">2018-12-06T21:51:33Z</dcterms:modified>
</cp:coreProperties>
</file>