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5" r:id="rId4"/>
    <p:sldId id="322" r:id="rId5"/>
    <p:sldId id="323" r:id="rId6"/>
    <p:sldId id="268" r:id="rId7"/>
    <p:sldId id="305" r:id="rId8"/>
    <p:sldId id="308" r:id="rId9"/>
    <p:sldId id="321" r:id="rId10"/>
    <p:sldId id="272" r:id="rId11"/>
    <p:sldId id="269" r:id="rId12"/>
    <p:sldId id="296" r:id="rId13"/>
    <p:sldId id="297" r:id="rId14"/>
    <p:sldId id="311" r:id="rId15"/>
    <p:sldId id="309" r:id="rId16"/>
    <p:sldId id="298" r:id="rId17"/>
    <p:sldId id="310" r:id="rId18"/>
    <p:sldId id="299" r:id="rId19"/>
    <p:sldId id="312" r:id="rId20"/>
    <p:sldId id="313" r:id="rId21"/>
    <p:sldId id="314" r:id="rId22"/>
    <p:sldId id="315" r:id="rId23"/>
    <p:sldId id="316" r:id="rId24"/>
    <p:sldId id="317" r:id="rId25"/>
    <p:sldId id="262" r:id="rId26"/>
    <p:sldId id="320" r:id="rId27"/>
    <p:sldId id="324" r:id="rId28"/>
    <p:sldId id="270" r:id="rId29"/>
    <p:sldId id="271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61" r:id="rId3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1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545" autoAdjust="0"/>
  </p:normalViewPr>
  <p:slideViewPr>
    <p:cSldViewPr snapToGrid="0">
      <p:cViewPr varScale="1">
        <p:scale>
          <a:sx n="69" d="100"/>
          <a:sy n="69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5B022-2506-4017-833A-94FBD4335EE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15F71-CF97-4058-AC3F-0B4FAC08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7+6+3+7+5+2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15F71-CF97-4058-AC3F-0B4FAC0868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15F71-CF97-4058-AC3F-0B4FAC0868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76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999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6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4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4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2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24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5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26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01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19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DEA8-7B19-4A37-9E84-070642C8D29B}" type="datetimeFigureOut">
              <a:rPr lang="id-ID" smtClean="0"/>
              <a:t>19/04/2020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75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tyotriw@ugm.ac.i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2751992"/>
            <a:ext cx="9144000" cy="1115106"/>
          </a:xfrm>
        </p:spPr>
        <p:txBody>
          <a:bodyPr>
            <a:noAutofit/>
          </a:bodyPr>
          <a:lstStyle/>
          <a:p>
            <a:pPr algn="r"/>
            <a:r>
              <a:rPr lang="en-US" sz="5400" b="1" dirty="0" smtClean="0"/>
              <a:t>Developing a Simple </a:t>
            </a:r>
            <a:br>
              <a:rPr lang="en-US" sz="5400" b="1" dirty="0" smtClean="0"/>
            </a:br>
            <a:r>
              <a:rPr lang="en-US" sz="5400" b="1" dirty="0" smtClean="0"/>
              <a:t>Model-driven DSS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2630" y="4483690"/>
            <a:ext cx="9144000" cy="1203876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By: 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Setyo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Tri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Windras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Mara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7479" y="4992556"/>
            <a:ext cx="3219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setyotriw@ugm.ac.id</a:t>
            </a:r>
            <a:r>
              <a:rPr lang="en-US" sz="1400" b="1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+6282242605270</a:t>
            </a:r>
            <a:endParaRPr lang="en-US" sz="1400" b="1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1912376" y="1736298"/>
            <a:ext cx="7975554" cy="31722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consider a </a:t>
            </a: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</a:t>
            </a:r>
            <a: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TSP..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17827" y="5177527"/>
            <a:ext cx="984513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customers have to be visited once, and then returns to the source</a:t>
            </a:r>
          </a:p>
          <a:p>
            <a:r>
              <a:rPr lang="en-US" sz="2800" b="1" dirty="0" smtClean="0"/>
              <a:t>The question: “Which route will generate the shortest distance?”</a:t>
            </a:r>
            <a:endParaRPr lang="en-US" sz="2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40" y="2236693"/>
            <a:ext cx="501688" cy="5016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34" y="2184332"/>
            <a:ext cx="501688" cy="501688"/>
          </a:xfrm>
          <a:prstGeom prst="rect">
            <a:avLst/>
          </a:prstGeom>
        </p:spPr>
      </p:pic>
      <p:sp>
        <p:nvSpPr>
          <p:cNvPr id="34" name="Google Shape;384;p38"/>
          <p:cNvSpPr/>
          <p:nvPr/>
        </p:nvSpPr>
        <p:spPr>
          <a:xfrm>
            <a:off x="3539102" y="3406670"/>
            <a:ext cx="911575" cy="79555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02" y="3856267"/>
            <a:ext cx="618715" cy="61871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09" y="3457626"/>
            <a:ext cx="501688" cy="50168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26" y="2827420"/>
            <a:ext cx="501688" cy="5016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48" y="2210389"/>
            <a:ext cx="501688" cy="50168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719539" y="27435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04733" y="26793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42113" y="39526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93437" y="33224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843365" y="27053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6 -3.7037E-6 L -0.06953 -0.21157 L 0.15222 -0.22106 L 0.17358 -0.02106 L 0.26902 -0.12963 L 0.42761 -0.22662 L 0.00652 0.0057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options we have?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model (Mixed-integer linear programming)</a:t>
            </a:r>
          </a:p>
          <a:p>
            <a:r>
              <a:rPr lang="en-US" dirty="0" smtClean="0"/>
              <a:t>Simulation (DES, Agent-based)</a:t>
            </a:r>
          </a:p>
          <a:p>
            <a:r>
              <a:rPr lang="en-US" dirty="0" smtClean="0"/>
              <a:t>Exact Algorithm (Branch-and-bound)</a:t>
            </a:r>
            <a:endParaRPr lang="en-US" dirty="0"/>
          </a:p>
          <a:p>
            <a:r>
              <a:rPr lang="en-US" dirty="0" smtClean="0"/>
              <a:t>Heuristic Algorithm</a:t>
            </a:r>
            <a:br>
              <a:rPr lang="en-US" dirty="0" smtClean="0"/>
            </a:br>
            <a:r>
              <a:rPr lang="en-US" dirty="0" smtClean="0"/>
              <a:t>- Genetic </a:t>
            </a:r>
            <a:r>
              <a:rPr lang="en-US" dirty="0"/>
              <a:t>Algorithms (Holland, </a:t>
            </a:r>
            <a:r>
              <a:rPr lang="en-US" dirty="0" smtClean="0"/>
              <a:t>1975)</a:t>
            </a:r>
            <a:br>
              <a:rPr lang="en-US" dirty="0" smtClean="0"/>
            </a:br>
            <a:r>
              <a:rPr lang="en-US" dirty="0" smtClean="0"/>
              <a:t>- Simulated </a:t>
            </a:r>
            <a:r>
              <a:rPr lang="en-US" dirty="0"/>
              <a:t>Annealing (Kirkpatrick </a:t>
            </a:r>
            <a:r>
              <a:rPr lang="en-US" i="1" dirty="0"/>
              <a:t>et al., </a:t>
            </a:r>
            <a:r>
              <a:rPr lang="en-US" dirty="0" smtClean="0"/>
              <a:t>1983)</a:t>
            </a:r>
            <a:br>
              <a:rPr lang="en-US" dirty="0" smtClean="0"/>
            </a:br>
            <a:r>
              <a:rPr lang="en-US" dirty="0" smtClean="0"/>
              <a:t>- Particle </a:t>
            </a:r>
            <a:r>
              <a:rPr lang="en-US" dirty="0"/>
              <a:t>Swarm Optimization (Kennedy and </a:t>
            </a:r>
            <a:r>
              <a:rPr lang="en-US" dirty="0" err="1"/>
              <a:t>Eberhart</a:t>
            </a:r>
            <a:r>
              <a:rPr lang="en-US" dirty="0"/>
              <a:t>, </a:t>
            </a:r>
            <a:r>
              <a:rPr lang="en-US" dirty="0" smtClean="0"/>
              <a:t>1995)</a:t>
            </a:r>
            <a:br>
              <a:rPr lang="en-US" dirty="0" smtClean="0"/>
            </a:br>
            <a:r>
              <a:rPr lang="en-US" dirty="0" smtClean="0"/>
              <a:t>- Ant </a:t>
            </a:r>
            <a:r>
              <a:rPr lang="en-US" dirty="0"/>
              <a:t>Colony Optimization (</a:t>
            </a:r>
            <a:r>
              <a:rPr lang="en-US" dirty="0" err="1"/>
              <a:t>Dorigo</a:t>
            </a:r>
            <a:r>
              <a:rPr lang="en-US" dirty="0"/>
              <a:t> and Di Caro, </a:t>
            </a:r>
            <a:r>
              <a:rPr lang="en-US" dirty="0" smtClean="0"/>
              <a:t>1999)</a:t>
            </a:r>
            <a:br>
              <a:rPr lang="en-US" dirty="0" smtClean="0"/>
            </a:b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Simulated Annealing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Mimics the annealing process. </a:t>
            </a:r>
          </a:p>
          <a:p>
            <a:r>
              <a:rPr lang="en-US" dirty="0" smtClean="0"/>
              <a:t>Why simulated annealing?</a:t>
            </a:r>
            <a:br>
              <a:rPr lang="en-US" dirty="0" smtClean="0"/>
            </a:br>
            <a:r>
              <a:rPr lang="en-US" dirty="0" smtClean="0"/>
              <a:t>Because this is the </a:t>
            </a:r>
            <a:r>
              <a:rPr lang="en-US" i="1" dirty="0" smtClean="0"/>
              <a:t>easiest </a:t>
            </a:r>
            <a:r>
              <a:rPr lang="en-US" dirty="0" smtClean="0"/>
              <a:t>algorithm of them 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Simulated Annealing framework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606"/>
                <a:ext cx="10515600" cy="459635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Basic concept or </a:t>
                </a:r>
                <a:r>
                  <a:rPr lang="en-US" b="1" i="1" dirty="0" err="1" smtClean="0"/>
                  <a:t>pseudocode</a:t>
                </a:r>
                <a:r>
                  <a:rPr lang="en-US" b="1" dirty="0" smtClean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US" sz="2400" dirty="0" smtClean="0"/>
                  <a:t>Define parameters</a:t>
                </a:r>
              </a:p>
              <a:p>
                <a:pPr marL="514350" indent="-514350">
                  <a:buAutoNum type="arabicPeriod"/>
                </a:pPr>
                <a:r>
                  <a:rPr lang="en-US" sz="2400" dirty="0" smtClean="0"/>
                  <a:t>Create an initial solution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(randomly, or use a simple method)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400" dirty="0" smtClean="0"/>
                  <a:t>Determine the fitness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514350" indent="-514350">
                  <a:buAutoNum type="arabicPeriod"/>
                </a:pPr>
                <a:r>
                  <a:rPr lang="en-US" sz="2400" dirty="0" smtClean="0"/>
                  <a:t>While current temperature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𝑇𝑛𝑜𝑤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𝑇𝑚𝑖𝑛</m:t>
                    </m:r>
                  </m:oMath>
                </a14:m>
                <a:r>
                  <a:rPr lang="en-US" sz="2400" dirty="0" smtClean="0"/>
                  <a:t>, do: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a) r = U(0,1)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	b)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𝑋𝑛𝑒𝑤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𝑠𝑤𝑎𝑝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),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≥0.33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𝑖𝑛𝑠𝑒𝑟𝑡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),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0.66≥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&gt;0.33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), 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&gt;0.66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	c) Determine the fitness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𝑋𝑛𝑒𝑤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d)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𝑋𝑛𝑒𝑤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𝑋𝑛𝑒𝑤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e 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+ 1</a:t>
                </a:r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f)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𝑀𝑎𝑥𝐼𝑡𝑒𝑟𝑎𝑡𝑖𝑜𝑛</m:t>
                    </m:r>
                  </m:oMath>
                </a14:m>
                <a:r>
                  <a:rPr lang="en-US" sz="2400" dirty="0" smtClean="0"/>
                  <a:t> then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𝑇𝑛𝑜𝑤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𝑇𝑛𝑜𝑤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𝐶𝑜𝑜𝑙𝑖𝑛𝑔𝑅𝑎𝑡𝑒</m:t>
                    </m:r>
                  </m:oMath>
                </a14:m>
                <a:r>
                  <a:rPr lang="en-US" sz="2400" dirty="0" smtClean="0"/>
                  <a:t>);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= 1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5.       Return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606"/>
                <a:ext cx="10515600" cy="4596357"/>
              </a:xfrm>
              <a:blipFill rotWithShape="0">
                <a:blip r:embed="rId3"/>
                <a:stretch>
                  <a:fillRect l="-522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7197634" y="3135087"/>
            <a:ext cx="143692" cy="1162594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42471" y="3509452"/>
                <a:ext cx="1477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Create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𝑋𝑛𝑒𝑤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1" y="3509452"/>
                <a:ext cx="147739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9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485380" y="4570241"/>
                <a:ext cx="2279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“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Wanna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keep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𝑋𝑛𝑒𝑤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?”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80" y="4570241"/>
                <a:ext cx="227940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2" t="-10000" r="-21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5473700" y="4754907"/>
            <a:ext cx="2011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06048" y="5215284"/>
            <a:ext cx="232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“Update Temperature”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535886" y="5395544"/>
            <a:ext cx="228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58640" y="332802"/>
                <a:ext cx="2102031" cy="3191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Initial Solution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332802"/>
                <a:ext cx="2102031" cy="319197"/>
              </a:xfrm>
              <a:prstGeom prst="rect">
                <a:avLst/>
              </a:prstGeom>
              <a:blipFill rotWithShape="0">
                <a:blip r:embed="rId3"/>
                <a:stretch>
                  <a:fillRect t="-3448" b="-1896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58636" y="894031"/>
                <a:ext cx="2102031" cy="308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36" y="894031"/>
                <a:ext cx="2102031" cy="308331"/>
              </a:xfrm>
              <a:prstGeom prst="rect">
                <a:avLst/>
              </a:prstGeom>
              <a:blipFill rotWithShape="0">
                <a:blip r:embed="rId4"/>
                <a:stretch>
                  <a:fillRect t="-5357" b="-214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Decision 3"/>
              <p:cNvSpPr/>
              <p:nvPr/>
            </p:nvSpPr>
            <p:spPr>
              <a:xfrm>
                <a:off x="4139831" y="1491634"/>
                <a:ext cx="2539639" cy="679268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𝑇𝑛𝑜𝑤</m:t>
                      </m:r>
                      <m:r>
                        <a:rPr lang="en-US" sz="1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sz="1200" i="1" dirty="0" err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𝑇𝑚𝑖𝑛</m:t>
                      </m:r>
                      <m:r>
                        <a:rPr lang="en-US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Flowchart: Decisi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31" y="1491634"/>
                <a:ext cx="2539639" cy="679268"/>
              </a:xfrm>
              <a:prstGeom prst="flowChartDecision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58636" y="2457123"/>
                <a:ext cx="2102031" cy="3362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Create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𝑋𝑛𝑒𝑤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36" y="2457123"/>
                <a:ext cx="2102031" cy="336225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58636" y="3042431"/>
                <a:ext cx="2102031" cy="373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𝑋𝑛𝑒𝑤</m:t>
                    </m:r>
                    <m:r>
                      <a:rPr lang="en-US" sz="16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 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36" y="3042431"/>
                <a:ext cx="2102031" cy="373364"/>
              </a:xfrm>
              <a:prstGeom prst="rect">
                <a:avLst/>
              </a:prstGeom>
              <a:blipFill rotWithShape="0">
                <a:blip r:embed="rId7"/>
                <a:stretch>
                  <a:fillRect b="-10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58634" y="3689128"/>
                <a:ext cx="2102031" cy="3022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“</a:t>
                </a:r>
                <a:r>
                  <a:rPr lang="en-US" sz="1600" dirty="0" err="1" smtClean="0">
                    <a:solidFill>
                      <a:sysClr val="windowText" lastClr="000000"/>
                    </a:solidFill>
                  </a:rPr>
                  <a:t>Wanna</a:t>
                </a:r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 keep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𝑋𝑛𝑒𝑤</m:t>
                    </m:r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?”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34" y="3689128"/>
                <a:ext cx="2102031" cy="302284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358632" y="4267520"/>
            <a:ext cx="2102031" cy="3658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Iteration = Iteration+1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3479800" y="1831268"/>
            <a:ext cx="6600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73355" y="1831268"/>
            <a:ext cx="6445" cy="3365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 flipH="1">
            <a:off x="5409652" y="651999"/>
            <a:ext cx="4" cy="242032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4" idx="0"/>
          </p:cNvCxnSpPr>
          <p:nvPr/>
        </p:nvCxnSpPr>
        <p:spPr>
          <a:xfrm flipH="1">
            <a:off x="5409651" y="1202362"/>
            <a:ext cx="1" cy="289272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0" idx="0"/>
          </p:cNvCxnSpPr>
          <p:nvPr/>
        </p:nvCxnSpPr>
        <p:spPr>
          <a:xfrm>
            <a:off x="5409651" y="2170902"/>
            <a:ext cx="1" cy="286221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>
            <a:off x="5409652" y="2793348"/>
            <a:ext cx="0" cy="249083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5409650" y="3415795"/>
            <a:ext cx="2" cy="273333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>
          <a:xfrm flipH="1">
            <a:off x="5409648" y="3991412"/>
            <a:ext cx="2" cy="276108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56484" y="1375901"/>
            <a:ext cx="2102031" cy="910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Get the results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632" y="5838316"/>
            <a:ext cx="2102031" cy="390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Update Temperature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Decision 49"/>
              <p:cNvSpPr/>
              <p:nvPr/>
            </p:nvSpPr>
            <p:spPr>
              <a:xfrm>
                <a:off x="4139831" y="4856678"/>
                <a:ext cx="2539639" cy="679268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𝑡𝑒𝑟𝑎𝑡𝑖𝑜𝑛</m:t>
                      </m:r>
                      <m:r>
                        <a:rPr lang="en-US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𝑀𝑎𝑥𝐼𝑡𝑒𝑟𝑎𝑡𝑖𝑜𝑛</m:t>
                      </m:r>
                      <m:r>
                        <a:rPr lang="en-US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Flowchart: Decision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31" y="4856678"/>
                <a:ext cx="2539639" cy="679268"/>
              </a:xfrm>
              <a:prstGeom prst="flowChartDecision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>
            <a:stCxn id="50" idx="1"/>
          </p:cNvCxnSpPr>
          <p:nvPr/>
        </p:nvCxnSpPr>
        <p:spPr>
          <a:xfrm flipH="1">
            <a:off x="3479800" y="5196312"/>
            <a:ext cx="660031" cy="0"/>
          </a:xfrm>
          <a:prstGeom prst="line">
            <a:avLst/>
          </a:prstGeom>
          <a:ln w="127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5" idx="2"/>
            <a:endCxn id="50" idx="0"/>
          </p:cNvCxnSpPr>
          <p:nvPr/>
        </p:nvCxnSpPr>
        <p:spPr>
          <a:xfrm>
            <a:off x="5409648" y="4633416"/>
            <a:ext cx="3" cy="223262"/>
          </a:xfrm>
          <a:prstGeom prst="straightConnector1">
            <a:avLst/>
          </a:prstGeom>
          <a:ln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0" idx="2"/>
            <a:endCxn id="38" idx="0"/>
          </p:cNvCxnSpPr>
          <p:nvPr/>
        </p:nvCxnSpPr>
        <p:spPr>
          <a:xfrm flipH="1">
            <a:off x="5409648" y="5535946"/>
            <a:ext cx="3" cy="302370"/>
          </a:xfrm>
          <a:prstGeom prst="straightConnector1">
            <a:avLst/>
          </a:prstGeom>
          <a:ln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8" idx="1"/>
          </p:cNvCxnSpPr>
          <p:nvPr/>
        </p:nvCxnSpPr>
        <p:spPr>
          <a:xfrm flipH="1">
            <a:off x="3479800" y="6033676"/>
            <a:ext cx="878832" cy="0"/>
          </a:xfrm>
          <a:prstGeom prst="line">
            <a:avLst/>
          </a:prstGeom>
          <a:ln w="127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479800" y="5196312"/>
            <a:ext cx="0" cy="837364"/>
          </a:xfrm>
          <a:prstGeom prst="line">
            <a:avLst/>
          </a:prstGeom>
          <a:ln w="127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3"/>
            <a:endCxn id="36" idx="1"/>
          </p:cNvCxnSpPr>
          <p:nvPr/>
        </p:nvCxnSpPr>
        <p:spPr>
          <a:xfrm>
            <a:off x="6679470" y="1831268"/>
            <a:ext cx="1477014" cy="0"/>
          </a:xfrm>
          <a:prstGeom prst="straightConnector1">
            <a:avLst/>
          </a:prstGeom>
          <a:ln w="127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459433" y="2126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6676543" y="152349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2856475" y="21884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9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Put it on the DSS framework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2554" y="3225126"/>
            <a:ext cx="2886892" cy="975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Your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fckn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DSS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7797" y="1690688"/>
            <a:ext cx="2102031" cy="390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Set of customers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9200" y="3407059"/>
            <a:ext cx="2370908" cy="5012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Simulated Annealing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1157" y="1690688"/>
            <a:ext cx="2102031" cy="390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Geographical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0769" y="3361603"/>
            <a:ext cx="2102031" cy="70269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Geographical Database (GIS)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3358" y="5348084"/>
            <a:ext cx="2370908" cy="390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Routing solution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946718" y="5346247"/>
                <a:ext cx="2370908" cy="3908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Objective Value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</a:rPr>
                  <a:t>)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18" y="5346247"/>
                <a:ext cx="2370908" cy="390808"/>
              </a:xfrm>
              <a:prstGeom prst="rect">
                <a:avLst/>
              </a:prstGeom>
              <a:blipFill rotWithShape="0">
                <a:blip r:embed="rId3"/>
                <a:stretch>
                  <a:fillRect b="-1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" idx="2"/>
            <a:endCxn id="3" idx="0"/>
          </p:cNvCxnSpPr>
          <p:nvPr/>
        </p:nvCxnSpPr>
        <p:spPr>
          <a:xfrm>
            <a:off x="4108813" y="2081496"/>
            <a:ext cx="1987187" cy="1143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3" idx="0"/>
          </p:cNvCxnSpPr>
          <p:nvPr/>
        </p:nvCxnSpPr>
        <p:spPr>
          <a:xfrm flipH="1">
            <a:off x="6096000" y="2081496"/>
            <a:ext cx="2036173" cy="1143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52800" y="3517549"/>
            <a:ext cx="12997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52800" y="3908357"/>
            <a:ext cx="12997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39446" y="3517549"/>
            <a:ext cx="12997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39446" y="3788229"/>
            <a:ext cx="1299754" cy="13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1" idx="0"/>
          </p:cNvCxnSpPr>
          <p:nvPr/>
        </p:nvCxnSpPr>
        <p:spPr>
          <a:xfrm flipH="1">
            <a:off x="4108812" y="4200781"/>
            <a:ext cx="1987188" cy="1147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3" idx="0"/>
          </p:cNvCxnSpPr>
          <p:nvPr/>
        </p:nvCxnSpPr>
        <p:spPr>
          <a:xfrm>
            <a:off x="6096000" y="4200781"/>
            <a:ext cx="2036172" cy="1145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 – Define parameters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Parameters :	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𝐶𝑜𝑜𝑙𝑖𝑛𝑔𝑅𝑎𝑡𝑒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𝑀𝑎𝑥𝐼𝑡𝑒𝑟𝑎𝑡𝑖𝑜𝑛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Initialization 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𝑇𝑛𝑜𝑤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𝑇𝑚𝑎𝑥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8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 – Create Initial Solution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Creating an initial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randomly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 rot="5400000" flipH="1">
            <a:off x="3936556" y="1277933"/>
            <a:ext cx="371836" cy="581855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163110" y="4470947"/>
                <a:ext cx="2225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Solution size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) = 7</a:t>
                </a:r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10" y="4470947"/>
                <a:ext cx="22254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3014" t="-7576" r="-164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114324" y="3263205"/>
            <a:ext cx="4019411" cy="603151"/>
            <a:chOff x="1297172" y="1601456"/>
            <a:chExt cx="3402420" cy="510363"/>
          </a:xfrm>
        </p:grpSpPr>
        <p:sp>
          <p:nvSpPr>
            <p:cNvPr id="34" name="Rectangle 33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ysClr val="windowText" lastClr="000000"/>
                  </a:solidFill>
                </a:rPr>
                <a:t>1</a:t>
              </a:r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ysClr val="windowText" lastClr="000000"/>
                  </a:solidFill>
                </a:rPr>
                <a:t>2</a:t>
              </a:r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ysClr val="windowText" lastClr="000000"/>
                  </a:solidFill>
                </a:rPr>
                <a:t>4</a:t>
              </a:r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ysClr val="windowText" lastClr="000000"/>
                  </a:solidFill>
                </a:rPr>
                <a:t>5</a:t>
              </a:r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ysClr val="windowText" lastClr="000000"/>
                  </a:solidFill>
                </a:rPr>
                <a:t>3</a:t>
              </a:r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083622" y="3263205"/>
            <a:ext cx="32999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Other options?</a:t>
            </a:r>
          </a:p>
          <a:p>
            <a:pPr marL="342900" indent="-342900">
              <a:buAutoNum type="arabicPeriod"/>
            </a:pPr>
            <a:r>
              <a:rPr lang="en-US" sz="2000" i="1" dirty="0" smtClean="0"/>
              <a:t>Greedy heuristic</a:t>
            </a:r>
          </a:p>
          <a:p>
            <a:pPr marL="342900" indent="-342900">
              <a:buAutoNum type="arabicPeriod"/>
            </a:pPr>
            <a:r>
              <a:rPr lang="en-US" sz="2000" i="1" dirty="0" smtClean="0"/>
              <a:t>Nearest Neighbor heuristic</a:t>
            </a:r>
            <a:endParaRPr lang="en-US" sz="20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97633" y="4001291"/>
            <a:ext cx="1931852" cy="1441566"/>
          </a:xfrm>
          <a:prstGeom prst="straightConnector1">
            <a:avLst/>
          </a:prstGeom>
          <a:ln w="1905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14664" y="5547145"/>
                <a:ext cx="2571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= This 1x7 matrix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64" y="5547145"/>
                <a:ext cx="25713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74" t="-10526" r="-30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13195" y="3263204"/>
            <a:ext cx="803882" cy="603151"/>
          </a:xfrm>
          <a:prstGeom prst="rect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0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7871" y="3263203"/>
            <a:ext cx="803882" cy="603151"/>
          </a:xfrm>
          <a:prstGeom prst="rect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0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 </a:t>
                </a:r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 </a:t>
                </a:r>
                <a:r>
                  <a:rPr lang="en-US" dirty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</a:t>
                </a:r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id-ID" dirty="0">
                  <a:solidFill>
                    <a:srgbClr val="014A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fitness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74902" y="4161349"/>
            <a:ext cx="3867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What is </a:t>
            </a:r>
            <a:r>
              <a:rPr lang="en-US" sz="2000" b="1" dirty="0" smtClean="0"/>
              <a:t>the fitness</a:t>
            </a:r>
            <a:r>
              <a:rPr lang="en-US" sz="2000" dirty="0" smtClean="0"/>
              <a:t> in this context?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70080" y="4757072"/>
                <a:ext cx="2426455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80" y="4757072"/>
                <a:ext cx="2426455" cy="6640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3338564" y="5652004"/>
            <a:ext cx="5027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The shorter its distance, the bigger its fitness!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88754" y="2432184"/>
                <a:ext cx="5072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54" y="2432184"/>
                <a:ext cx="5072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194517" y="2432184"/>
                <a:ext cx="52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517" y="2432184"/>
                <a:ext cx="5203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959077" y="2868982"/>
            <a:ext cx="6400437" cy="618797"/>
            <a:chOff x="616654" y="1601456"/>
            <a:chExt cx="4768154" cy="510363"/>
          </a:xfrm>
        </p:grpSpPr>
        <p:sp>
          <p:nvSpPr>
            <p:cNvPr id="95" name="Rectangle 94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7980153" y="2868985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071183" y="2868985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0.056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5353" y="1974782"/>
            <a:ext cx="4178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3599" y="1278822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0      1      2      3     4      5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599" y="1974952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0      7      3      2     7      </a:t>
            </a:r>
            <a:r>
              <a:rPr lang="en-US" sz="2800" dirty="0"/>
              <a:t>5</a:t>
            </a:r>
            <a:endParaRPr lang="en-US" sz="2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193599" y="3265490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3      3      0      5     3      7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3599" y="3895379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2      2      5      0     5      4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3599" y="4541418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7      6      3      5     0      3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3599" y="5185296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5      6      7      4     3      0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3599" y="2617646"/>
            <a:ext cx="5603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7      0      3      2     6      6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10297" y="1486240"/>
            <a:ext cx="0" cy="4437720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26526" y="2008272"/>
            <a:ext cx="4650377" cy="0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2899954" y="2286000"/>
            <a:ext cx="182880" cy="3461657"/>
          </a:xfrm>
          <a:prstGeom prst="leftBrac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5400000">
            <a:off x="5832988" y="-447476"/>
            <a:ext cx="182880" cy="3461657"/>
          </a:xfrm>
          <a:prstGeom prst="leftBrac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279016" y="3474778"/>
                <a:ext cx="2059544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 matrix</a:t>
                </a:r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16" y="3474778"/>
                <a:ext cx="2059544" cy="532005"/>
              </a:xfrm>
              <a:prstGeom prst="rect">
                <a:avLst/>
              </a:prstGeom>
              <a:blipFill rotWithShape="0">
                <a:blip r:embed="rId4"/>
                <a:stretch>
                  <a:fillRect t="-21839" b="-40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44388" y="3819488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88" y="3819488"/>
                <a:ext cx="3186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765121" y="720321"/>
                <a:ext cx="324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1" y="720321"/>
                <a:ext cx="3248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4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</a:t>
            </a:r>
            <a:endParaRPr lang="id-ID" b="1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When will you need the model-driven DSS?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Illustration:</a:t>
            </a:r>
            <a:br>
              <a:rPr lang="en-US" sz="2400" dirty="0" smtClean="0">
                <a:latin typeface="Calibri (Body)"/>
                <a:cs typeface="Segoe UI Light" panose="020B0502040204020203" pitchFamily="34" charset="0"/>
              </a:rPr>
            </a:b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a. Traveling Salesman Problem</a:t>
            </a:r>
            <a:br>
              <a:rPr lang="en-US" sz="2400" dirty="0" smtClean="0">
                <a:latin typeface="Calibri (Body)"/>
                <a:cs typeface="Segoe UI Light" panose="020B0502040204020203" pitchFamily="34" charset="0"/>
              </a:rPr>
            </a:b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b. Machine Learning: Classification</a:t>
            </a:r>
            <a:br>
              <a:rPr lang="en-US" sz="2400" dirty="0" smtClean="0">
                <a:latin typeface="Calibri (Body)"/>
                <a:cs typeface="Segoe UI Light" panose="020B0502040204020203" pitchFamily="34" charset="0"/>
              </a:rPr>
            </a:b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c. Multi-criteria Decision Making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Form of solver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Implementation: Simulated Annealing for TSP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Calibri (Body)"/>
                <a:cs typeface="Segoe UI Light" panose="020B0502040204020203" pitchFamily="34" charset="0"/>
              </a:rPr>
              <a:t>Your task</a:t>
            </a:r>
            <a:endParaRPr lang="en-US" sz="2000" dirty="0" smtClean="0">
              <a:latin typeface="Calibri (Body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 </a:t>
                </a:r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 </a:t>
                </a:r>
                <a:r>
                  <a:rPr lang="en-US" dirty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</a:t>
                </a:r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Iteration</a:t>
                </a:r>
                <a:b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a. Create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𝑋𝑛𝑒𝑤</m:t>
                    </m:r>
                  </m:oMath>
                </a14:m>
                <a:endParaRPr lang="id-ID" dirty="0">
                  <a:solidFill>
                    <a:srgbClr val="014A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Swap (Flip the locations of two nodes)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(Put one node right behind another node)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2opt (a-b-c-d </a:t>
            </a:r>
            <a:r>
              <a:rPr lang="en-US" dirty="0" smtClean="0">
                <a:sym typeface="Wingdings" panose="05000000000000000000" pitchFamily="2" charset="2"/>
              </a:rPr>
              <a:t> a-c-b-d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838200" y="2516240"/>
            <a:ext cx="4984523" cy="481906"/>
            <a:chOff x="616654" y="1601456"/>
            <a:chExt cx="4768154" cy="510363"/>
          </a:xfrm>
        </p:grpSpPr>
        <p:sp>
          <p:nvSpPr>
            <p:cNvPr id="95" name="Rectangle 94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42554" y="2516240"/>
            <a:ext cx="4984523" cy="481906"/>
            <a:chOff x="616654" y="1601456"/>
            <a:chExt cx="4768154" cy="510363"/>
          </a:xfrm>
        </p:grpSpPr>
        <p:sp>
          <p:nvSpPr>
            <p:cNvPr id="72" name="Rectangle 71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8200" y="3966806"/>
            <a:ext cx="4984523" cy="481906"/>
            <a:chOff x="616654" y="1601456"/>
            <a:chExt cx="4768154" cy="510363"/>
          </a:xfrm>
        </p:grpSpPr>
        <p:sp>
          <p:nvSpPr>
            <p:cNvPr id="81" name="Rectangle 80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42554" y="3966806"/>
            <a:ext cx="4984523" cy="481906"/>
            <a:chOff x="616654" y="1601456"/>
            <a:chExt cx="4768154" cy="510363"/>
          </a:xfrm>
        </p:grpSpPr>
        <p:sp>
          <p:nvSpPr>
            <p:cNvPr id="89" name="Rectangle 88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38200" y="5417372"/>
            <a:ext cx="4984523" cy="481906"/>
            <a:chOff x="616654" y="1601456"/>
            <a:chExt cx="4768154" cy="510363"/>
          </a:xfrm>
        </p:grpSpPr>
        <p:sp>
          <p:nvSpPr>
            <p:cNvPr id="102" name="Rectangle 101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642554" y="5417372"/>
            <a:ext cx="4984523" cy="481906"/>
            <a:chOff x="616654" y="1601456"/>
            <a:chExt cx="4768154" cy="510363"/>
          </a:xfrm>
        </p:grpSpPr>
        <p:sp>
          <p:nvSpPr>
            <p:cNvPr id="111" name="Rectangle 110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6066971" y="2743200"/>
            <a:ext cx="348343" cy="0"/>
          </a:xfrm>
          <a:prstGeom prst="straightConnector1">
            <a:avLst/>
          </a:prstGeom>
          <a:ln w="381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066971" y="4223657"/>
            <a:ext cx="348343" cy="0"/>
          </a:xfrm>
          <a:prstGeom prst="straightConnector1">
            <a:avLst/>
          </a:prstGeom>
          <a:ln w="381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066971" y="5660571"/>
            <a:ext cx="348343" cy="0"/>
          </a:xfrm>
          <a:prstGeom prst="straightConnector1">
            <a:avLst/>
          </a:prstGeom>
          <a:ln w="381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 4 </a:t>
                </a:r>
                <a:r>
                  <a:rPr lang="en-US" dirty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Iteration</a:t>
                </a:r>
                <a:br>
                  <a:rPr lang="en-US" dirty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dirty="0" smtClean="0">
                    <a:solidFill>
                      <a:srgbClr val="014A7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b. Calculate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𝐹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𝑋𝑛𝑒𝑤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id-ID" dirty="0">
                  <a:solidFill>
                    <a:srgbClr val="014A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𝑋𝑛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𝑒𝑤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𝑖𝑛𝑠𝑒𝑟𝑡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014A73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557936" y="2388642"/>
                <a:ext cx="5072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936" y="2388642"/>
                <a:ext cx="5072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563699" y="2388642"/>
                <a:ext cx="52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699" y="2388642"/>
                <a:ext cx="5203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328259" y="2825440"/>
            <a:ext cx="6400437" cy="618797"/>
            <a:chOff x="616654" y="1601456"/>
            <a:chExt cx="4768154" cy="510363"/>
          </a:xfrm>
        </p:grpSpPr>
        <p:sp>
          <p:nvSpPr>
            <p:cNvPr id="95" name="Rectangle 94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9349335" y="2825443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30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440365" y="2825443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0.033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1385" y="2950172"/>
                <a:ext cx="1017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14A7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𝑋𝑛𝑒𝑤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5" y="2950172"/>
                <a:ext cx="101765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4 </a:t>
            </a:r>
            <a: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Iteration</a:t>
            </a:r>
            <a:b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c. </a:t>
            </a:r>
            <a:r>
              <a:rPr lang="en-US" dirty="0" err="1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Wanna</a:t>
            </a: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keep the new solution?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𝑒𝑤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𝑖𝑛𝑠𝑒𝑟𝑡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014A73"/>
                  </a:solidFill>
                  <a:cs typeface="Segoe UI Light" panose="020B0502040204020203" pitchFamily="34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Aw, the new one is shite, lets go back to the old house..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𝑋𝑛𝑒𝑤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557936" y="2388642"/>
                <a:ext cx="5072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936" y="2388642"/>
                <a:ext cx="50729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563699" y="2388642"/>
                <a:ext cx="52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699" y="2388642"/>
                <a:ext cx="5203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328259" y="2825440"/>
            <a:ext cx="6400437" cy="618797"/>
            <a:chOff x="616654" y="1601456"/>
            <a:chExt cx="4768154" cy="510363"/>
          </a:xfrm>
        </p:grpSpPr>
        <p:sp>
          <p:nvSpPr>
            <p:cNvPr id="95" name="Rectangle 94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9349335" y="2825443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30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440365" y="2825443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0.033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1385" y="2950172"/>
                <a:ext cx="1017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14A7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𝑋𝑛𝑒𝑤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5" y="2950172"/>
                <a:ext cx="101765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328259" y="3944769"/>
            <a:ext cx="6400437" cy="618797"/>
            <a:chOff x="616654" y="1601456"/>
            <a:chExt cx="4768154" cy="510363"/>
          </a:xfrm>
        </p:grpSpPr>
        <p:sp>
          <p:nvSpPr>
            <p:cNvPr id="18" name="Rectangle 17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349335" y="3944772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40365" y="3944772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0.056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61385" y="4069501"/>
                <a:ext cx="459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14A7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5" y="4069501"/>
                <a:ext cx="45986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4 – Iteration</a:t>
            </a:r>
            <a:b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 &amp; e. Update iteration &amp; temperature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𝑇𝑛𝑜𝑤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𝑇𝑛𝑜𝑤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𝐶𝑜𝑜𝑙𝑖𝑛𝑔𝑅𝑎𝑡𝑒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4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05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</a:t>
            </a: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the best solution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88754" y="1758614"/>
                <a:ext cx="5072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54" y="1758614"/>
                <a:ext cx="5072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194517" y="1758614"/>
                <a:ext cx="52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517" y="1758614"/>
                <a:ext cx="5203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959077" y="2195412"/>
            <a:ext cx="6400437" cy="618797"/>
            <a:chOff x="616654" y="1601456"/>
            <a:chExt cx="4768154" cy="510363"/>
          </a:xfrm>
        </p:grpSpPr>
        <p:sp>
          <p:nvSpPr>
            <p:cNvPr id="95" name="Rectangle 94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043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7980153" y="2195415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071183" y="2195415"/>
            <a:ext cx="913435" cy="61879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0.056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91" y="3505870"/>
            <a:ext cx="501688" cy="5016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85" y="3453509"/>
            <a:ext cx="501688" cy="501688"/>
          </a:xfrm>
          <a:prstGeom prst="rect">
            <a:avLst/>
          </a:prstGeom>
        </p:spPr>
      </p:pic>
      <p:sp>
        <p:nvSpPr>
          <p:cNvPr id="21" name="Google Shape;384;p38"/>
          <p:cNvSpPr/>
          <p:nvPr/>
        </p:nvSpPr>
        <p:spPr>
          <a:xfrm>
            <a:off x="3699653" y="4675847"/>
            <a:ext cx="911575" cy="79555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53" y="5125444"/>
            <a:ext cx="618715" cy="6187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60" y="4726803"/>
            <a:ext cx="501688" cy="5016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77" y="4096597"/>
            <a:ext cx="501688" cy="5016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99" y="3479566"/>
            <a:ext cx="501688" cy="5016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880090" y="4012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65284" y="39485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02664" y="52218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53988" y="45916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003916" y="39745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7018 -0.20741 L 0.15 -0.23496 L 0.26901 -0.13565 L 0.41901 -0.23704 L 0.17734 -0.04445 L -3.95833E-6 2.59259E-6 Z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5593"/>
            <a:ext cx="10515600" cy="7762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final task..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8515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838200" y="2002899"/>
            <a:ext cx="10515600" cy="412371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ke-2 UAS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2. Develop a simple model-driven DSS for a Traveling Salesman Problem using Genetic Algorithm. (</a:t>
            </a:r>
            <a:r>
              <a:rPr lang="en-US" dirty="0" err="1" smtClean="0"/>
              <a:t>lang</a:t>
            </a:r>
            <a:r>
              <a:rPr lang="en-US" dirty="0" smtClean="0"/>
              <a:t>: Python</a:t>
            </a:r>
            <a:r>
              <a:rPr lang="en-US" dirty="0" smtClean="0"/>
              <a:t>)</a:t>
            </a:r>
          </a:p>
          <a:p>
            <a:pPr marL="514350" indent="-514350">
              <a:buAutoNum type="alphaLcPeriod"/>
            </a:pPr>
            <a:r>
              <a:rPr lang="en-US" dirty="0" smtClean="0"/>
              <a:t>Solve the given two cases: ‘yk11’ and ‘berlin52’</a:t>
            </a:r>
          </a:p>
          <a:p>
            <a:pPr marL="514350" indent="-514350">
              <a:buAutoNum type="alphaLcPeriod"/>
            </a:pPr>
            <a:r>
              <a:rPr lang="en-US" dirty="0" smtClean="0"/>
              <a:t>Provide the code for maps visualization of your results</a:t>
            </a:r>
          </a:p>
          <a:p>
            <a:pPr marL="514350" indent="-514350">
              <a:buAutoNum type="alphaLcPeriod"/>
            </a:pPr>
            <a:r>
              <a:rPr lang="en-US" dirty="0" smtClean="0"/>
              <a:t>Provide the code for the fitness value plots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filename “DSS_Soal2_NIU_NamaAnda” </a:t>
            </a:r>
            <a:r>
              <a:rPr lang="en-US" dirty="0" err="1" smtClean="0"/>
              <a:t>ke</a:t>
            </a:r>
            <a:r>
              <a:rPr lang="en-US" dirty="0" smtClean="0"/>
              <a:t> Classroom Google (code: 6ygqfbe),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private chat </a:t>
            </a:r>
            <a:r>
              <a:rPr lang="en-US" dirty="0" smtClean="0"/>
              <a:t>via WA (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i="1" dirty="0" smtClean="0"/>
              <a:t>error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konsultasi</a:t>
            </a:r>
            <a:r>
              <a:rPr lang="en-US" dirty="0" smtClean="0"/>
              <a:t> via WA,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student WAJIB </a:t>
            </a:r>
            <a:r>
              <a:rPr lang="en-US" dirty="0" smtClean="0"/>
              <a:t>MENGIRIMKAN PROGRESS 50%-</a:t>
            </a:r>
            <a:r>
              <a:rPr lang="en-US" dirty="0" err="1" smtClean="0"/>
              <a:t>nya</a:t>
            </a:r>
            <a:r>
              <a:rPr lang="en-US" dirty="0" smtClean="0"/>
              <a:t> KE setyotriw@ugm.ac.id.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5593"/>
            <a:ext cx="10515600" cy="7762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Mimics the natural selection process. </a:t>
            </a:r>
          </a:p>
          <a:p>
            <a:pPr marL="0" indent="0">
              <a:buNone/>
            </a:pPr>
            <a:r>
              <a:rPr lang="en-US" dirty="0" smtClean="0"/>
              <a:t>The more adaptive individual (has a higher ‘fitness’) will persist, the lesser one will die..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Has two important concept:</a:t>
            </a:r>
          </a:p>
          <a:p>
            <a:pPr marL="514350" indent="-514350">
              <a:buAutoNum type="arabicPeriod"/>
            </a:pPr>
            <a:r>
              <a:rPr lang="en-US" dirty="0" smtClean="0"/>
              <a:t>Crossover / Breeding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Mutation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concept or </a:t>
            </a:r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Create a new population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Determine each individual’s fitness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In every iteration, do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a) Parent selection</a:t>
            </a:r>
            <a:br>
              <a:rPr lang="en-US" sz="2400" dirty="0" smtClean="0"/>
            </a:br>
            <a:r>
              <a:rPr lang="en-US" sz="2400" dirty="0" smtClean="0"/>
              <a:t>	b) Crossover / Breeding</a:t>
            </a:r>
            <a:br>
              <a:rPr lang="en-US" sz="2400" dirty="0" smtClean="0"/>
            </a:br>
            <a:r>
              <a:rPr lang="en-US" sz="2400" dirty="0" smtClean="0"/>
              <a:t>	c) Mutation</a:t>
            </a:r>
            <a:br>
              <a:rPr lang="en-US" sz="2400" dirty="0" smtClean="0"/>
            </a:br>
            <a:r>
              <a:rPr lang="en-US" sz="2400" dirty="0" smtClean="0"/>
              <a:t>	d) Determine the fitness of new population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Stop if the criteria is satisfied</a:t>
            </a:r>
            <a:endParaRPr lang="en-US" dirty="0" smtClean="0"/>
          </a:p>
          <a:p>
            <a:pPr marL="457200" indent="-457200">
              <a:buAutoNum type="arabicPeriod" startAt="4"/>
            </a:pPr>
            <a:r>
              <a:rPr lang="en-US" sz="2400" dirty="0" smtClean="0"/>
              <a:t>Accept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9300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5593"/>
            <a:ext cx="10515600" cy="7762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will you need a model-driven DSS?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new population, randomly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9621" y="3539887"/>
            <a:ext cx="39347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Population size	  : 6 chromosomes</a:t>
            </a:r>
          </a:p>
          <a:p>
            <a:r>
              <a:rPr lang="en-US" sz="2000" dirty="0" smtClean="0"/>
              <a:t>Chromosome size	  : 5 genes</a:t>
            </a:r>
          </a:p>
          <a:p>
            <a:r>
              <a:rPr lang="en-US" sz="2000" dirty="0" smtClean="0"/>
              <a:t>Iteration size	  : 100 (arbitrary)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4867678" y="2507673"/>
            <a:ext cx="210573" cy="2830647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70117" y="3753719"/>
            <a:ext cx="1437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Population size</a:t>
            </a:r>
          </a:p>
        </p:txBody>
      </p:sp>
      <p:sp>
        <p:nvSpPr>
          <p:cNvPr id="32" name="Left Brace 31"/>
          <p:cNvSpPr/>
          <p:nvPr/>
        </p:nvSpPr>
        <p:spPr>
          <a:xfrm rot="5400000" flipH="1">
            <a:off x="2879216" y="3891212"/>
            <a:ext cx="238332" cy="340242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68635" y="5774998"/>
            <a:ext cx="1659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Chromosome size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7172" y="2507673"/>
            <a:ext cx="3402420" cy="2830646"/>
            <a:chOff x="1297172" y="1601456"/>
            <a:chExt cx="3402420" cy="3736863"/>
          </a:xfrm>
        </p:grpSpPr>
        <p:sp>
          <p:nvSpPr>
            <p:cNvPr id="4" name="Rectangle 3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7172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7656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8140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38624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19108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7172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77656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8140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38624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9108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7172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656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58140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38624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19108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1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Determine each individual’s fitness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5308" y="3598032"/>
                <a:ext cx="2426455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08" y="3598032"/>
                <a:ext cx="2426455" cy="664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363792" y="4492964"/>
            <a:ext cx="5027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The shorter its distance, the bigger its fitness!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53831" y="2412297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31" y="2412297"/>
                <a:ext cx="3779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81996" y="2412297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96" y="2412297"/>
                <a:ext cx="37792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827518" y="2849097"/>
            <a:ext cx="3402420" cy="2830646"/>
            <a:chOff x="1297172" y="1601456"/>
            <a:chExt cx="3402420" cy="3736863"/>
          </a:xfrm>
        </p:grpSpPr>
        <p:sp>
          <p:nvSpPr>
            <p:cNvPr id="75" name="Rectangle 74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7172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77656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58140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38624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19108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7172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77656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58140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8624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19108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97172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77656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58140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338624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019108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4380936" y="382671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80936" y="431552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80936" y="480433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9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80936" y="529314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9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80936" y="284909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80936" y="333790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211395" y="382671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0.33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211395" y="431552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0.125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11395" y="480433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0.11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11395" y="529314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0.11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11395" y="284909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0.25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11395" y="333790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0.2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Parent selection by creating a mating pool (ex: </a:t>
            </a:r>
            <a:r>
              <a:rPr lang="en-US" dirty="0" err="1" smtClean="0"/>
              <a:t>Poolsize</a:t>
            </a:r>
            <a:r>
              <a:rPr lang="en-US" dirty="0" smtClean="0"/>
              <a:t> = 3)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32216" y="2428658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16" y="2428658"/>
                <a:ext cx="3779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380936" y="5768814"/>
            <a:ext cx="680484" cy="510363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112.5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143451" y="2341127"/>
                <a:ext cx="7865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𝑐h𝑎𝑛𝑐𝑒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51" y="2341127"/>
                <a:ext cx="786561" cy="523220"/>
              </a:xfrm>
              <a:prstGeom prst="rect">
                <a:avLst/>
              </a:prstGeom>
              <a:blipFill rotWithShape="0"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02918" y="5870106"/>
                <a:ext cx="5644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18" y="5870106"/>
                <a:ext cx="56445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092474" y="2341127"/>
                <a:ext cx="6013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b="0" i="1" dirty="0" smtClean="0"/>
              </a:p>
              <a:p>
                <a:pPr algn="ctr"/>
                <a:r>
                  <a:rPr lang="en-US" sz="1400" b="0" dirty="0" smtClean="0"/>
                  <a:t>(%)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74" y="2341127"/>
                <a:ext cx="601318" cy="523220"/>
              </a:xfrm>
              <a:prstGeom prst="rect">
                <a:avLst/>
              </a:prstGeom>
              <a:blipFill rotWithShape="0"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49854" y="2774028"/>
            <a:ext cx="3815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Now, we do these steps twice: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Generate a random number (0,100)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Choose a chromosome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827518" y="2849097"/>
            <a:ext cx="3402420" cy="2830646"/>
            <a:chOff x="1297172" y="1601456"/>
            <a:chExt cx="3402420" cy="3736863"/>
          </a:xfrm>
        </p:grpSpPr>
        <p:sp>
          <p:nvSpPr>
            <p:cNvPr id="97" name="Rectangle 96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7172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77656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58140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38624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19108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97172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977656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58140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38624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19108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7172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77656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58140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38624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19108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4380936" y="382671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0.33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380936" y="431552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0.125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380936" y="480433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0.11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380936" y="529314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0.11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380936" y="284909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0.25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380936" y="333790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0.2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211395" y="382671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29.3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211395" y="431552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11.1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211395" y="480433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9.8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211395" y="529314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9.8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211395" y="284909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22.2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211395" y="333790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17.8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1854" y="382671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69.3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41854" y="431552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80.4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041854" y="480433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90.2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041854" y="529314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041854" y="284909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22.2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041854" y="3337907"/>
            <a:ext cx="680484" cy="386596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40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7772674" y="4521641"/>
            <a:ext cx="3402420" cy="1364216"/>
            <a:chOff x="1297172" y="1601456"/>
            <a:chExt cx="3402420" cy="1800963"/>
          </a:xfrm>
        </p:grpSpPr>
        <p:sp>
          <p:nvSpPr>
            <p:cNvPr id="146" name="Rectangle 145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492984" y="4101202"/>
            <a:ext cx="412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Suppose, resulting in this pool of parents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Crossover / Breeding (ex: Crossover rate = 0.9)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403135"/>
            <a:ext cx="8532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Since we already have 3 parents in the pool, now, we need to create three </a:t>
            </a:r>
            <a:r>
              <a:rPr lang="en-US" sz="2000" dirty="0" err="1" smtClean="0"/>
              <a:t>childs</a:t>
            </a:r>
            <a:endParaRPr lang="en-US" sz="2000" dirty="0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838200" y="3676294"/>
            <a:ext cx="3402420" cy="1364216"/>
            <a:chOff x="1297172" y="1601456"/>
            <a:chExt cx="3402420" cy="1800963"/>
          </a:xfrm>
        </p:grpSpPr>
        <p:sp>
          <p:nvSpPr>
            <p:cNvPr id="49" name="Rectangle 48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800650" y="5408681"/>
            <a:ext cx="1477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Mating pool</a:t>
            </a:r>
            <a:endParaRPr lang="en-US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8581333" y="5408681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Childrens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104656" y="3192619"/>
            <a:ext cx="1503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Do crossover?</a:t>
            </a:r>
            <a:endParaRPr lang="en-US" i="1" dirty="0"/>
          </a:p>
        </p:txBody>
      </p:sp>
      <p:sp>
        <p:nvSpPr>
          <p:cNvPr id="80" name="Rectangle 79"/>
          <p:cNvSpPr/>
          <p:nvPr/>
        </p:nvSpPr>
        <p:spPr>
          <a:xfrm>
            <a:off x="5614970" y="3690529"/>
            <a:ext cx="48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81" name="Rectangle 80"/>
          <p:cNvSpPr/>
          <p:nvPr/>
        </p:nvSpPr>
        <p:spPr>
          <a:xfrm>
            <a:off x="5614970" y="4183571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82" name="Rectangle 81"/>
          <p:cNvSpPr/>
          <p:nvPr/>
        </p:nvSpPr>
        <p:spPr>
          <a:xfrm>
            <a:off x="5614970" y="4663913"/>
            <a:ext cx="48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cxnSp>
        <p:nvCxnSpPr>
          <p:cNvPr id="14" name="Straight Connector 13"/>
          <p:cNvCxnSpPr>
            <a:endCxn id="80" idx="1"/>
          </p:cNvCxnSpPr>
          <p:nvPr/>
        </p:nvCxnSpPr>
        <p:spPr>
          <a:xfrm>
            <a:off x="4488474" y="3872394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88474" y="4368237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488474" y="4864080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5999" y="3869593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95999" y="4365436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95999" y="4861279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470349" y="3690529"/>
            <a:ext cx="3402420" cy="1364216"/>
            <a:chOff x="1297172" y="1601456"/>
            <a:chExt cx="3402420" cy="1800963"/>
          </a:xfrm>
        </p:grpSpPr>
        <p:sp>
          <p:nvSpPr>
            <p:cNvPr id="89" name="Rectangle 88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 of Crossover Technique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671043" y="2724106"/>
            <a:ext cx="4134012" cy="1349130"/>
            <a:chOff x="1297172" y="1601456"/>
            <a:chExt cx="3402420" cy="1155663"/>
          </a:xfrm>
        </p:grpSpPr>
        <p:sp>
          <p:nvSpPr>
            <p:cNvPr id="69" name="Rectangle 68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6312" y="2821952"/>
            <a:ext cx="107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Parent 1</a:t>
            </a:r>
            <a:endParaRPr lang="en-US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476312" y="3575280"/>
            <a:ext cx="107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Parent 2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639177" y="4348453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Child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1671043" y="426710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97845" y="426710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24648" y="426710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51450" y="426710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78253" y="426710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418811" y="2724106"/>
            <a:ext cx="4134012" cy="1349130"/>
            <a:chOff x="1297172" y="1601456"/>
            <a:chExt cx="3402420" cy="1155663"/>
          </a:xfrm>
        </p:grpSpPr>
        <p:sp>
          <p:nvSpPr>
            <p:cNvPr id="62" name="Rectangle 61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224080" y="2821952"/>
            <a:ext cx="107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Parent 1</a:t>
            </a:r>
            <a:endParaRPr lang="en-US" sz="2000" b="1" dirty="0"/>
          </a:p>
        </p:txBody>
      </p:sp>
      <p:sp>
        <p:nvSpPr>
          <p:cNvPr id="108" name="Rectangle 107"/>
          <p:cNvSpPr/>
          <p:nvPr/>
        </p:nvSpPr>
        <p:spPr>
          <a:xfrm>
            <a:off x="6224080" y="3575280"/>
            <a:ext cx="107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Parent 2</a:t>
            </a:r>
            <a:endParaRPr lang="en-US" sz="2000" b="1" dirty="0"/>
          </a:p>
        </p:txBody>
      </p:sp>
      <p:sp>
        <p:nvSpPr>
          <p:cNvPr id="109" name="Rectangle 108"/>
          <p:cNvSpPr/>
          <p:nvPr/>
        </p:nvSpPr>
        <p:spPr>
          <a:xfrm>
            <a:off x="6386945" y="4348453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Child</a:t>
            </a:r>
            <a:endParaRPr lang="en-US" sz="2000" b="1" dirty="0"/>
          </a:p>
        </p:txBody>
      </p:sp>
      <p:sp>
        <p:nvSpPr>
          <p:cNvPr id="110" name="Rectangle 109"/>
          <p:cNvSpPr/>
          <p:nvPr/>
        </p:nvSpPr>
        <p:spPr>
          <a:xfrm>
            <a:off x="7418811" y="426710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245613" y="426710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072416" y="4267107"/>
            <a:ext cx="826802" cy="595802"/>
          </a:xfrm>
          <a:prstGeom prst="rect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899218" y="426710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726021" y="4267107"/>
            <a:ext cx="826802" cy="595802"/>
          </a:xfrm>
          <a:prstGeom prst="rect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8545" y="5150604"/>
            <a:ext cx="172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Order Crossover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22664" y="5150604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1-Point Crossover</a:t>
            </a:r>
            <a:endParaRPr lang="en-US" b="1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072415" y="2396836"/>
            <a:ext cx="0" cy="18702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Mutation </a:t>
            </a:r>
            <a:r>
              <a:rPr lang="en-US" dirty="0"/>
              <a:t>(ex: </a:t>
            </a:r>
            <a:r>
              <a:rPr lang="en-US" dirty="0" smtClean="0"/>
              <a:t>Mutation </a:t>
            </a:r>
            <a:r>
              <a:rPr lang="en-US" dirty="0"/>
              <a:t>rate = </a:t>
            </a:r>
            <a:r>
              <a:rPr lang="en-US" dirty="0" smtClean="0"/>
              <a:t>0.1)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827518" y="2849097"/>
            <a:ext cx="3402420" cy="2830646"/>
            <a:chOff x="1297172" y="1601456"/>
            <a:chExt cx="3402420" cy="3736863"/>
          </a:xfrm>
        </p:grpSpPr>
        <p:sp>
          <p:nvSpPr>
            <p:cNvPr id="47" name="Rectangle 46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97172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77656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58140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38624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9108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97172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77656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58140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38624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019108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297172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77656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58140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38624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019108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5104656" y="2362145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Do mutation?</a:t>
            </a:r>
            <a:endParaRPr lang="en-US" i="1" dirty="0"/>
          </a:p>
        </p:txBody>
      </p:sp>
      <p:sp>
        <p:nvSpPr>
          <p:cNvPr id="116" name="Rectangle 115"/>
          <p:cNvSpPr/>
          <p:nvPr/>
        </p:nvSpPr>
        <p:spPr>
          <a:xfrm>
            <a:off x="5614970" y="28535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117" name="Rectangle 116"/>
          <p:cNvSpPr/>
          <p:nvPr/>
        </p:nvSpPr>
        <p:spPr>
          <a:xfrm>
            <a:off x="5614970" y="3346594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118" name="Rectangle 117"/>
          <p:cNvSpPr/>
          <p:nvPr/>
        </p:nvSpPr>
        <p:spPr>
          <a:xfrm>
            <a:off x="5614970" y="382693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cxnSp>
        <p:nvCxnSpPr>
          <p:cNvPr id="119" name="Straight Connector 118"/>
          <p:cNvCxnSpPr>
            <a:endCxn id="116" idx="1"/>
          </p:cNvCxnSpPr>
          <p:nvPr/>
        </p:nvCxnSpPr>
        <p:spPr>
          <a:xfrm>
            <a:off x="4488474" y="3035417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488474" y="3531260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488474" y="4027103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95999" y="3032616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095999" y="3528459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095999" y="4024302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628352" y="4316399"/>
            <a:ext cx="48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142" name="Rectangle 141"/>
          <p:cNvSpPr/>
          <p:nvPr/>
        </p:nvSpPr>
        <p:spPr>
          <a:xfrm>
            <a:off x="5628352" y="4809441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143" name="Rectangle 142"/>
          <p:cNvSpPr/>
          <p:nvPr/>
        </p:nvSpPr>
        <p:spPr>
          <a:xfrm>
            <a:off x="5628352" y="528978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cxnSp>
        <p:nvCxnSpPr>
          <p:cNvPr id="144" name="Straight Connector 143"/>
          <p:cNvCxnSpPr>
            <a:endCxn id="141" idx="1"/>
          </p:cNvCxnSpPr>
          <p:nvPr/>
        </p:nvCxnSpPr>
        <p:spPr>
          <a:xfrm>
            <a:off x="4501856" y="4498264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01856" y="4994107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01856" y="5489950"/>
            <a:ext cx="1126496" cy="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109381" y="4495463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109381" y="4991306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109381" y="5487149"/>
            <a:ext cx="1126496" cy="28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7452370" y="2868503"/>
            <a:ext cx="3402420" cy="2830646"/>
            <a:chOff x="1297172" y="1601456"/>
            <a:chExt cx="3402420" cy="3736863"/>
          </a:xfrm>
        </p:grpSpPr>
        <p:sp>
          <p:nvSpPr>
            <p:cNvPr id="182" name="Rectangle 181"/>
            <p:cNvSpPr/>
            <p:nvPr/>
          </p:nvSpPr>
          <p:spPr>
            <a:xfrm>
              <a:off x="1297172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977656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8140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338624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019108" y="28920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297172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977656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58140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38624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019108" y="35373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297172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977656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58140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38624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019108" y="41826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97172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977656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58140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38624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019108" y="48279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297172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977656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58140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338624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019108" y="22467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Genetic Algorithm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 of Mutation Technique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08551" y="2724107"/>
            <a:ext cx="4134012" cy="595802"/>
            <a:chOff x="1297172" y="1601456"/>
            <a:chExt cx="3402420" cy="510363"/>
          </a:xfrm>
        </p:grpSpPr>
        <p:sp>
          <p:nvSpPr>
            <p:cNvPr id="69" name="Rectangle 68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6312" y="2821952"/>
            <a:ext cx="89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Before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639177" y="3703933"/>
            <a:ext cx="72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After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1508551" y="362258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35353" y="362258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62156" y="362258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88958" y="362258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15761" y="362258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6053" y="4506084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Swap Mutation</a:t>
            </a:r>
            <a:endParaRPr lang="en-US" b="1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7117070" y="2724107"/>
            <a:ext cx="4134012" cy="595802"/>
            <a:chOff x="1297172" y="1601456"/>
            <a:chExt cx="3402420" cy="510363"/>
          </a:xfrm>
        </p:grpSpPr>
        <p:sp>
          <p:nvSpPr>
            <p:cNvPr id="46" name="Rectangle 45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38624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19108" y="1601456"/>
              <a:ext cx="680484" cy="510363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084831" y="2821952"/>
            <a:ext cx="89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Before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6247696" y="3703933"/>
            <a:ext cx="72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After</a:t>
            </a:r>
            <a:endParaRPr lang="en-US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7117070" y="3622587"/>
            <a:ext cx="826802" cy="5958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3872" y="362258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770675" y="362258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97477" y="362258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424280" y="3622587"/>
            <a:ext cx="826802" cy="59580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284572" y="4506084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Reverse Mutation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156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4628"/>
            <a:ext cx="10515600" cy="776288"/>
          </a:xfrm>
        </p:spPr>
        <p:txBody>
          <a:bodyPr>
            <a:noAutofit/>
          </a:bodyPr>
          <a:lstStyle/>
          <a:p>
            <a:pPr algn="ctr"/>
            <a:r>
              <a:rPr lang="id-ID" sz="6600" b="1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TERIMA KASIH</a:t>
            </a:r>
            <a:endParaRPr lang="id-ID" sz="6600" b="1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Prolog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industrial engineers (either you work on the industry or research), we will face numerous conditions when your cognitive ability is not able to crunch the problem anymore.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Either due to: 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complexity of the problem, or 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frequency of the problem-solving activity itself.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At that moment, you may (or may not?) need a little help.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6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5593"/>
            <a:ext cx="10515600" cy="7762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 logical illustrations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490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Traveling Salesman Problem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73" y="2314256"/>
            <a:ext cx="1135386" cy="1510167"/>
            <a:chOff x="2406100" y="2739804"/>
            <a:chExt cx="963453" cy="12814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372" y="3719103"/>
              <a:ext cx="302181" cy="30218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100" y="3715712"/>
              <a:ext cx="302181" cy="302181"/>
            </a:xfrm>
            <a:prstGeom prst="rect">
              <a:avLst/>
            </a:prstGeom>
          </p:spPr>
        </p:pic>
        <p:sp>
          <p:nvSpPr>
            <p:cNvPr id="19" name="Google Shape;384;p38"/>
            <p:cNvSpPr/>
            <p:nvPr/>
          </p:nvSpPr>
          <p:spPr>
            <a:xfrm>
              <a:off x="2557191" y="2739804"/>
              <a:ext cx="784959" cy="685050"/>
            </a:xfrm>
            <a:custGeom>
              <a:avLst/>
              <a:gdLst/>
              <a:ahLst/>
              <a:cxnLst/>
              <a:rect l="l" t="t" r="r" b="b"/>
              <a:pathLst>
                <a:path w="18416" h="16072" extrusionOk="0">
                  <a:moveTo>
                    <a:pt x="9208" y="1"/>
                  </a:moveTo>
                  <a:lnTo>
                    <a:pt x="1" y="8866"/>
                  </a:lnTo>
                  <a:lnTo>
                    <a:pt x="2882" y="8866"/>
                  </a:lnTo>
                  <a:lnTo>
                    <a:pt x="2882" y="15290"/>
                  </a:lnTo>
                  <a:lnTo>
                    <a:pt x="2907" y="15461"/>
                  </a:lnTo>
                  <a:lnTo>
                    <a:pt x="2956" y="15607"/>
                  </a:lnTo>
                  <a:lnTo>
                    <a:pt x="3029" y="15729"/>
                  </a:lnTo>
                  <a:lnTo>
                    <a:pt x="3102" y="15851"/>
                  </a:lnTo>
                  <a:lnTo>
                    <a:pt x="3224" y="15949"/>
                  </a:lnTo>
                  <a:lnTo>
                    <a:pt x="3371" y="16022"/>
                  </a:lnTo>
                  <a:lnTo>
                    <a:pt x="3517" y="16071"/>
                  </a:lnTo>
                  <a:lnTo>
                    <a:pt x="7425" y="16071"/>
                  </a:lnTo>
                  <a:lnTo>
                    <a:pt x="7425" y="13458"/>
                  </a:lnTo>
                  <a:lnTo>
                    <a:pt x="7450" y="13165"/>
                  </a:lnTo>
                  <a:lnTo>
                    <a:pt x="7547" y="12896"/>
                  </a:lnTo>
                  <a:lnTo>
                    <a:pt x="7669" y="12652"/>
                  </a:lnTo>
                  <a:lnTo>
                    <a:pt x="7840" y="12457"/>
                  </a:lnTo>
                  <a:lnTo>
                    <a:pt x="8060" y="12286"/>
                  </a:lnTo>
                  <a:lnTo>
                    <a:pt x="8280" y="12164"/>
                  </a:lnTo>
                  <a:lnTo>
                    <a:pt x="8549" y="12066"/>
                  </a:lnTo>
                  <a:lnTo>
                    <a:pt x="8842" y="12041"/>
                  </a:lnTo>
                  <a:lnTo>
                    <a:pt x="9574" y="12041"/>
                  </a:lnTo>
                  <a:lnTo>
                    <a:pt x="9867" y="12066"/>
                  </a:lnTo>
                  <a:lnTo>
                    <a:pt x="10136" y="12164"/>
                  </a:lnTo>
                  <a:lnTo>
                    <a:pt x="10356" y="12286"/>
                  </a:lnTo>
                  <a:lnTo>
                    <a:pt x="10576" y="12457"/>
                  </a:lnTo>
                  <a:lnTo>
                    <a:pt x="10747" y="12652"/>
                  </a:lnTo>
                  <a:lnTo>
                    <a:pt x="10869" y="12896"/>
                  </a:lnTo>
                  <a:lnTo>
                    <a:pt x="10967" y="13165"/>
                  </a:lnTo>
                  <a:lnTo>
                    <a:pt x="10991" y="13458"/>
                  </a:lnTo>
                  <a:lnTo>
                    <a:pt x="10991" y="16071"/>
                  </a:lnTo>
                  <a:lnTo>
                    <a:pt x="14899" y="16071"/>
                  </a:lnTo>
                  <a:lnTo>
                    <a:pt x="15045" y="16022"/>
                  </a:lnTo>
                  <a:lnTo>
                    <a:pt x="15192" y="15949"/>
                  </a:lnTo>
                  <a:lnTo>
                    <a:pt x="15314" y="15851"/>
                  </a:lnTo>
                  <a:lnTo>
                    <a:pt x="15387" y="15729"/>
                  </a:lnTo>
                  <a:lnTo>
                    <a:pt x="15460" y="15607"/>
                  </a:lnTo>
                  <a:lnTo>
                    <a:pt x="15509" y="15461"/>
                  </a:lnTo>
                  <a:lnTo>
                    <a:pt x="15534" y="15290"/>
                  </a:lnTo>
                  <a:lnTo>
                    <a:pt x="15534" y="8866"/>
                  </a:lnTo>
                  <a:lnTo>
                    <a:pt x="18416" y="8866"/>
                  </a:lnTo>
                  <a:lnTo>
                    <a:pt x="9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411" y="3241549"/>
              <a:ext cx="422961" cy="422961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1994647" y="5009781"/>
            <a:ext cx="667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 - B</a:t>
            </a:r>
          </a:p>
          <a:p>
            <a:r>
              <a:rPr lang="en-US" sz="2000" dirty="0" smtClean="0"/>
              <a:t>B -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8260" y="4432701"/>
            <a:ext cx="1899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Two alternatives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92415" y="4442354"/>
            <a:ext cx="1887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Six alternatives..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14253" y="4881827"/>
            <a:ext cx="1511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 – C – A</a:t>
            </a:r>
          </a:p>
          <a:p>
            <a:r>
              <a:rPr lang="en-US" sz="2000" dirty="0" smtClean="0"/>
              <a:t>C – A – B</a:t>
            </a:r>
          </a:p>
          <a:p>
            <a:r>
              <a:rPr lang="en-US" sz="2000" dirty="0" smtClean="0"/>
              <a:t>C – B – A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77073" y="4693029"/>
            <a:ext cx="3124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Now, what about this?!</a:t>
            </a:r>
            <a:r>
              <a:rPr lang="en-US" sz="800" i="1" dirty="0" smtClean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17478" y="4874968"/>
            <a:ext cx="10967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 – B - C</a:t>
            </a:r>
          </a:p>
          <a:p>
            <a:r>
              <a:rPr lang="en-US" sz="2000" dirty="0" smtClean="0"/>
              <a:t>A – C – B</a:t>
            </a:r>
          </a:p>
          <a:p>
            <a:r>
              <a:rPr lang="en-US" sz="2000" dirty="0" smtClean="0"/>
              <a:t>B – A – C</a:t>
            </a:r>
          </a:p>
          <a:p>
            <a:endParaRPr lang="en-US" sz="20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806020" y="386298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80815" y="3855621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41105" y="2318876"/>
            <a:ext cx="1816801" cy="1510167"/>
            <a:chOff x="2406100" y="2739804"/>
            <a:chExt cx="1541681" cy="128148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372" y="3719103"/>
              <a:ext cx="302181" cy="30218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100" y="3715712"/>
              <a:ext cx="302181" cy="302181"/>
            </a:xfrm>
            <a:prstGeom prst="rect">
              <a:avLst/>
            </a:prstGeom>
          </p:spPr>
        </p:pic>
        <p:sp>
          <p:nvSpPr>
            <p:cNvPr id="49" name="Google Shape;384;p38"/>
            <p:cNvSpPr/>
            <p:nvPr/>
          </p:nvSpPr>
          <p:spPr>
            <a:xfrm>
              <a:off x="2557191" y="2739804"/>
              <a:ext cx="784959" cy="685050"/>
            </a:xfrm>
            <a:custGeom>
              <a:avLst/>
              <a:gdLst/>
              <a:ahLst/>
              <a:cxnLst/>
              <a:rect l="l" t="t" r="r" b="b"/>
              <a:pathLst>
                <a:path w="18416" h="16072" extrusionOk="0">
                  <a:moveTo>
                    <a:pt x="9208" y="1"/>
                  </a:moveTo>
                  <a:lnTo>
                    <a:pt x="1" y="8866"/>
                  </a:lnTo>
                  <a:lnTo>
                    <a:pt x="2882" y="8866"/>
                  </a:lnTo>
                  <a:lnTo>
                    <a:pt x="2882" y="15290"/>
                  </a:lnTo>
                  <a:lnTo>
                    <a:pt x="2907" y="15461"/>
                  </a:lnTo>
                  <a:lnTo>
                    <a:pt x="2956" y="15607"/>
                  </a:lnTo>
                  <a:lnTo>
                    <a:pt x="3029" y="15729"/>
                  </a:lnTo>
                  <a:lnTo>
                    <a:pt x="3102" y="15851"/>
                  </a:lnTo>
                  <a:lnTo>
                    <a:pt x="3224" y="15949"/>
                  </a:lnTo>
                  <a:lnTo>
                    <a:pt x="3371" y="16022"/>
                  </a:lnTo>
                  <a:lnTo>
                    <a:pt x="3517" y="16071"/>
                  </a:lnTo>
                  <a:lnTo>
                    <a:pt x="7425" y="16071"/>
                  </a:lnTo>
                  <a:lnTo>
                    <a:pt x="7425" y="13458"/>
                  </a:lnTo>
                  <a:lnTo>
                    <a:pt x="7450" y="13165"/>
                  </a:lnTo>
                  <a:lnTo>
                    <a:pt x="7547" y="12896"/>
                  </a:lnTo>
                  <a:lnTo>
                    <a:pt x="7669" y="12652"/>
                  </a:lnTo>
                  <a:lnTo>
                    <a:pt x="7840" y="12457"/>
                  </a:lnTo>
                  <a:lnTo>
                    <a:pt x="8060" y="12286"/>
                  </a:lnTo>
                  <a:lnTo>
                    <a:pt x="8280" y="12164"/>
                  </a:lnTo>
                  <a:lnTo>
                    <a:pt x="8549" y="12066"/>
                  </a:lnTo>
                  <a:lnTo>
                    <a:pt x="8842" y="12041"/>
                  </a:lnTo>
                  <a:lnTo>
                    <a:pt x="9574" y="12041"/>
                  </a:lnTo>
                  <a:lnTo>
                    <a:pt x="9867" y="12066"/>
                  </a:lnTo>
                  <a:lnTo>
                    <a:pt x="10136" y="12164"/>
                  </a:lnTo>
                  <a:lnTo>
                    <a:pt x="10356" y="12286"/>
                  </a:lnTo>
                  <a:lnTo>
                    <a:pt x="10576" y="12457"/>
                  </a:lnTo>
                  <a:lnTo>
                    <a:pt x="10747" y="12652"/>
                  </a:lnTo>
                  <a:lnTo>
                    <a:pt x="10869" y="12896"/>
                  </a:lnTo>
                  <a:lnTo>
                    <a:pt x="10967" y="13165"/>
                  </a:lnTo>
                  <a:lnTo>
                    <a:pt x="10991" y="13458"/>
                  </a:lnTo>
                  <a:lnTo>
                    <a:pt x="10991" y="16071"/>
                  </a:lnTo>
                  <a:lnTo>
                    <a:pt x="14899" y="16071"/>
                  </a:lnTo>
                  <a:lnTo>
                    <a:pt x="15045" y="16022"/>
                  </a:lnTo>
                  <a:lnTo>
                    <a:pt x="15192" y="15949"/>
                  </a:lnTo>
                  <a:lnTo>
                    <a:pt x="15314" y="15851"/>
                  </a:lnTo>
                  <a:lnTo>
                    <a:pt x="15387" y="15729"/>
                  </a:lnTo>
                  <a:lnTo>
                    <a:pt x="15460" y="15607"/>
                  </a:lnTo>
                  <a:lnTo>
                    <a:pt x="15509" y="15461"/>
                  </a:lnTo>
                  <a:lnTo>
                    <a:pt x="15534" y="15290"/>
                  </a:lnTo>
                  <a:lnTo>
                    <a:pt x="15534" y="8866"/>
                  </a:lnTo>
                  <a:lnTo>
                    <a:pt x="18416" y="8866"/>
                  </a:lnTo>
                  <a:lnTo>
                    <a:pt x="9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411" y="3241549"/>
              <a:ext cx="422961" cy="42296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600" y="3317356"/>
              <a:ext cx="302181" cy="302181"/>
            </a:xfrm>
            <a:prstGeom prst="rect">
              <a:avLst/>
            </a:prstGeom>
          </p:spPr>
        </p:pic>
      </p:grpSp>
      <p:sp>
        <p:nvSpPr>
          <p:cNvPr id="52" name="Rectangle 51"/>
          <p:cNvSpPr/>
          <p:nvPr/>
        </p:nvSpPr>
        <p:spPr>
          <a:xfrm>
            <a:off x="4541105" y="384215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2745" y="3832145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34092" y="3347717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471897" y="2344774"/>
            <a:ext cx="2801223" cy="2099300"/>
            <a:chOff x="1822237" y="2239884"/>
            <a:chExt cx="2377031" cy="178140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372" y="3719103"/>
              <a:ext cx="302181" cy="30218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100" y="3715712"/>
              <a:ext cx="302181" cy="302181"/>
            </a:xfrm>
            <a:prstGeom prst="rect">
              <a:avLst/>
            </a:prstGeom>
          </p:spPr>
        </p:pic>
        <p:sp>
          <p:nvSpPr>
            <p:cNvPr id="58" name="Google Shape;384;p38"/>
            <p:cNvSpPr/>
            <p:nvPr/>
          </p:nvSpPr>
          <p:spPr>
            <a:xfrm>
              <a:off x="2557191" y="2739804"/>
              <a:ext cx="784959" cy="685050"/>
            </a:xfrm>
            <a:custGeom>
              <a:avLst/>
              <a:gdLst/>
              <a:ahLst/>
              <a:cxnLst/>
              <a:rect l="l" t="t" r="r" b="b"/>
              <a:pathLst>
                <a:path w="18416" h="16072" extrusionOk="0">
                  <a:moveTo>
                    <a:pt x="9208" y="1"/>
                  </a:moveTo>
                  <a:lnTo>
                    <a:pt x="1" y="8866"/>
                  </a:lnTo>
                  <a:lnTo>
                    <a:pt x="2882" y="8866"/>
                  </a:lnTo>
                  <a:lnTo>
                    <a:pt x="2882" y="15290"/>
                  </a:lnTo>
                  <a:lnTo>
                    <a:pt x="2907" y="15461"/>
                  </a:lnTo>
                  <a:lnTo>
                    <a:pt x="2956" y="15607"/>
                  </a:lnTo>
                  <a:lnTo>
                    <a:pt x="3029" y="15729"/>
                  </a:lnTo>
                  <a:lnTo>
                    <a:pt x="3102" y="15851"/>
                  </a:lnTo>
                  <a:lnTo>
                    <a:pt x="3224" y="15949"/>
                  </a:lnTo>
                  <a:lnTo>
                    <a:pt x="3371" y="16022"/>
                  </a:lnTo>
                  <a:lnTo>
                    <a:pt x="3517" y="16071"/>
                  </a:lnTo>
                  <a:lnTo>
                    <a:pt x="7425" y="16071"/>
                  </a:lnTo>
                  <a:lnTo>
                    <a:pt x="7425" y="13458"/>
                  </a:lnTo>
                  <a:lnTo>
                    <a:pt x="7450" y="13165"/>
                  </a:lnTo>
                  <a:lnTo>
                    <a:pt x="7547" y="12896"/>
                  </a:lnTo>
                  <a:lnTo>
                    <a:pt x="7669" y="12652"/>
                  </a:lnTo>
                  <a:lnTo>
                    <a:pt x="7840" y="12457"/>
                  </a:lnTo>
                  <a:lnTo>
                    <a:pt x="8060" y="12286"/>
                  </a:lnTo>
                  <a:lnTo>
                    <a:pt x="8280" y="12164"/>
                  </a:lnTo>
                  <a:lnTo>
                    <a:pt x="8549" y="12066"/>
                  </a:lnTo>
                  <a:lnTo>
                    <a:pt x="8842" y="12041"/>
                  </a:lnTo>
                  <a:lnTo>
                    <a:pt x="9574" y="12041"/>
                  </a:lnTo>
                  <a:lnTo>
                    <a:pt x="9867" y="12066"/>
                  </a:lnTo>
                  <a:lnTo>
                    <a:pt x="10136" y="12164"/>
                  </a:lnTo>
                  <a:lnTo>
                    <a:pt x="10356" y="12286"/>
                  </a:lnTo>
                  <a:lnTo>
                    <a:pt x="10576" y="12457"/>
                  </a:lnTo>
                  <a:lnTo>
                    <a:pt x="10747" y="12652"/>
                  </a:lnTo>
                  <a:lnTo>
                    <a:pt x="10869" y="12896"/>
                  </a:lnTo>
                  <a:lnTo>
                    <a:pt x="10967" y="13165"/>
                  </a:lnTo>
                  <a:lnTo>
                    <a:pt x="10991" y="13458"/>
                  </a:lnTo>
                  <a:lnTo>
                    <a:pt x="10991" y="16071"/>
                  </a:lnTo>
                  <a:lnTo>
                    <a:pt x="14899" y="16071"/>
                  </a:lnTo>
                  <a:lnTo>
                    <a:pt x="15045" y="16022"/>
                  </a:lnTo>
                  <a:lnTo>
                    <a:pt x="15192" y="15949"/>
                  </a:lnTo>
                  <a:lnTo>
                    <a:pt x="15314" y="15851"/>
                  </a:lnTo>
                  <a:lnTo>
                    <a:pt x="15387" y="15729"/>
                  </a:lnTo>
                  <a:lnTo>
                    <a:pt x="15460" y="15607"/>
                  </a:lnTo>
                  <a:lnTo>
                    <a:pt x="15509" y="15461"/>
                  </a:lnTo>
                  <a:lnTo>
                    <a:pt x="15534" y="15290"/>
                  </a:lnTo>
                  <a:lnTo>
                    <a:pt x="15534" y="8866"/>
                  </a:lnTo>
                  <a:lnTo>
                    <a:pt x="18416" y="8866"/>
                  </a:lnTo>
                  <a:lnTo>
                    <a:pt x="9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411" y="3241549"/>
              <a:ext cx="422961" cy="42296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600" y="3317356"/>
              <a:ext cx="302181" cy="30218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397" y="2891447"/>
              <a:ext cx="302181" cy="30218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32" y="2339091"/>
              <a:ext cx="302181" cy="30218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92" y="2239884"/>
              <a:ext cx="302181" cy="30218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53" y="2390974"/>
              <a:ext cx="302181" cy="30218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237" y="3664510"/>
              <a:ext cx="302181" cy="30218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560" y="2716197"/>
              <a:ext cx="302181" cy="30218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895" y="3165464"/>
              <a:ext cx="302181" cy="302181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087" y="2405413"/>
              <a:ext cx="302181" cy="302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1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33" grpId="0"/>
      <p:bldP spid="42" grpId="0"/>
      <p:bldP spid="43" grpId="0"/>
      <p:bldP spid="45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737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Selection in a Classification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38200" y="1952937"/>
            <a:ext cx="3653782" cy="618797"/>
            <a:chOff x="616654" y="1601456"/>
            <a:chExt cx="2721970" cy="510363"/>
          </a:xfrm>
        </p:grpSpPr>
        <p:sp>
          <p:nvSpPr>
            <p:cNvPr id="41" name="Rectangle 40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38200" y="2969101"/>
            <a:ext cx="3653782" cy="618797"/>
            <a:chOff x="616654" y="1601456"/>
            <a:chExt cx="2721970" cy="510363"/>
          </a:xfrm>
        </p:grpSpPr>
        <p:sp>
          <p:nvSpPr>
            <p:cNvPr id="74" name="Rectangle 73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036457" y="2728686"/>
            <a:ext cx="2119086" cy="0"/>
          </a:xfrm>
          <a:prstGeom prst="straightConnector1">
            <a:avLst/>
          </a:prstGeom>
          <a:ln w="762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489371" y="2128521"/>
            <a:ext cx="4383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These two different sets of feature(s) may lead to different classification accuracy</a:t>
            </a:r>
            <a:endParaRPr lang="en-US" sz="24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838223" y="4661033"/>
            <a:ext cx="10045376" cy="618797"/>
            <a:chOff x="616654" y="1601456"/>
            <a:chExt cx="7483536" cy="510363"/>
          </a:xfrm>
        </p:grpSpPr>
        <p:sp>
          <p:nvSpPr>
            <p:cNvPr id="79" name="Rectangle 78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58140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38607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19091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V6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97786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V7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78270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V8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8753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739219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419706" y="1601456"/>
              <a:ext cx="680484" cy="510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V50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26117" y="3985265"/>
            <a:ext cx="6123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So, what if now we have some dataset like this..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95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7374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Multicriteria</a:t>
            </a:r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Decision Making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8200" y="1952937"/>
            <a:ext cx="461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Suppose, you </a:t>
            </a:r>
            <a:r>
              <a:rPr lang="en-US" sz="2000" i="1" dirty="0" err="1" smtClean="0"/>
              <a:t>wanna</a:t>
            </a:r>
            <a:r>
              <a:rPr lang="en-US" sz="2000" i="1" dirty="0" smtClean="0"/>
              <a:t> buy a football player..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802903" y="2659703"/>
            <a:ext cx="2740348" cy="618797"/>
            <a:chOff x="616654" y="1601456"/>
            <a:chExt cx="2041486" cy="510363"/>
          </a:xfrm>
          <a:noFill/>
        </p:grpSpPr>
        <p:sp>
          <p:nvSpPr>
            <p:cNvPr id="62" name="Rectangle 61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Skill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Loyalty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Price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802926" y="3278500"/>
            <a:ext cx="2740348" cy="2672357"/>
            <a:chOff x="616654" y="1601456"/>
            <a:chExt cx="2041486" cy="510363"/>
          </a:xfrm>
          <a:noFill/>
        </p:grpSpPr>
        <p:sp>
          <p:nvSpPr>
            <p:cNvPr id="74" name="Rectangle 73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95359" y="3493944"/>
            <a:ext cx="95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Ronaldo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95358" y="408177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Messi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95357" y="4669600"/>
            <a:ext cx="77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Hyuga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95356" y="5257428"/>
            <a:ext cx="92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Tsubasa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7709644" y="2657117"/>
            <a:ext cx="4110476" cy="621385"/>
            <a:chOff x="616654" y="1599322"/>
            <a:chExt cx="3062195" cy="512497"/>
          </a:xfrm>
          <a:noFill/>
        </p:grpSpPr>
        <p:sp>
          <p:nvSpPr>
            <p:cNvPr id="82" name="Rectangle 81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98365" y="1599322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V15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709667" y="3275917"/>
            <a:ext cx="4110453" cy="2674938"/>
            <a:chOff x="616654" y="1600963"/>
            <a:chExt cx="3062178" cy="510856"/>
          </a:xfrm>
          <a:noFill/>
        </p:grpSpPr>
        <p:sp>
          <p:nvSpPr>
            <p:cNvPr id="87" name="Rectangle 86"/>
            <p:cNvSpPr/>
            <p:nvPr/>
          </p:nvSpPr>
          <p:spPr>
            <a:xfrm>
              <a:off x="1297172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77656" y="1601456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6654" y="1601456"/>
              <a:ext cx="680483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98348" y="1600963"/>
              <a:ext cx="680484" cy="510363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559125" y="3493944"/>
            <a:ext cx="9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Player 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559124" y="3852019"/>
            <a:ext cx="9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Player 2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559077" y="4210094"/>
            <a:ext cx="9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Player 3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559122" y="5257428"/>
            <a:ext cx="1046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Player 30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717143" y="4451104"/>
            <a:ext cx="1785257" cy="0"/>
          </a:xfrm>
          <a:prstGeom prst="straightConnector1">
            <a:avLst/>
          </a:prstGeom>
          <a:ln w="76200">
            <a:solidFill>
              <a:srgbClr val="3030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506645" y="296651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…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892085" y="4541278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6892085" y="485426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5593"/>
            <a:ext cx="10515600" cy="7762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Training time!</a:t>
            </a:r>
            <a:endParaRPr lang="id-ID" dirty="0">
              <a:solidFill>
                <a:srgbClr val="014A7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1328</Words>
  <Application>Microsoft Office PowerPoint</Application>
  <PresentationFormat>Widescreen</PresentationFormat>
  <Paragraphs>656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(Body)</vt:lpstr>
      <vt:lpstr>Calibri Light</vt:lpstr>
      <vt:lpstr>Cambria Math</vt:lpstr>
      <vt:lpstr>Segoe UI Light</vt:lpstr>
      <vt:lpstr>Wingdings</vt:lpstr>
      <vt:lpstr>Office Theme</vt:lpstr>
      <vt:lpstr>Developing a Simple  Model-driven DSS</vt:lpstr>
      <vt:lpstr>Content</vt:lpstr>
      <vt:lpstr>When will you need a model-driven DSS?</vt:lpstr>
      <vt:lpstr>Prolog</vt:lpstr>
      <vt:lpstr>Some logical illustrations</vt:lpstr>
      <vt:lpstr>Traveling Salesman Problem</vt:lpstr>
      <vt:lpstr>Feature Selection in a Classification</vt:lpstr>
      <vt:lpstr>Multicriteria Decision Making</vt:lpstr>
      <vt:lpstr>Training time!</vt:lpstr>
      <vt:lpstr>Let’s consider a case of TSP..</vt:lpstr>
      <vt:lpstr>What options we have?</vt:lpstr>
      <vt:lpstr>Simulated Annealing</vt:lpstr>
      <vt:lpstr>Simulated Annealing framework</vt:lpstr>
      <vt:lpstr>PowerPoint Presentation</vt:lpstr>
      <vt:lpstr>Put it on the DSS framework</vt:lpstr>
      <vt:lpstr>Step 1 – Define parameters</vt:lpstr>
      <vt:lpstr>Step 2 – Create Initial Solution</vt:lpstr>
      <vt:lpstr>Step 3 – Calculate F(X)</vt:lpstr>
      <vt:lpstr>PowerPoint Presentation</vt:lpstr>
      <vt:lpstr>Step 4 – Iteration a. Create the Xnew</vt:lpstr>
      <vt:lpstr>Step 4 – Iteration b. Calculate F(Xnew)</vt:lpstr>
      <vt:lpstr>Step 4 – Iteration c. Wanna keep the new solution?</vt:lpstr>
      <vt:lpstr>Step 4 – Iteration d &amp; e. Update iteration &amp; temperature</vt:lpstr>
      <vt:lpstr>Step 5 – Return the best solution</vt:lpstr>
      <vt:lpstr>Your final task..</vt:lpstr>
      <vt:lpstr>PowerPoint Presentation</vt:lpstr>
      <vt:lpstr>Genetic Algorithm</vt:lpstr>
      <vt:lpstr>Genetic Algorithm</vt:lpstr>
      <vt:lpstr>Genetic Algorithm</vt:lpstr>
      <vt:lpstr>Example: Genetic Algorithm</vt:lpstr>
      <vt:lpstr>Example: Genetic Algorithm</vt:lpstr>
      <vt:lpstr>Example: Genetic Algorithm</vt:lpstr>
      <vt:lpstr>Example: Genetic Algorithm</vt:lpstr>
      <vt:lpstr>Example: Genetic Algorithm</vt:lpstr>
      <vt:lpstr>Example: Genetic Algorithm</vt:lpstr>
      <vt:lpstr>Example: Genetic Algorithm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PRESENTASI</dc:title>
  <dc:creator>Abie Zaidannas</dc:creator>
  <cp:lastModifiedBy>HP</cp:lastModifiedBy>
  <cp:revision>86</cp:revision>
  <dcterms:created xsi:type="dcterms:W3CDTF">2017-02-23T16:32:43Z</dcterms:created>
  <dcterms:modified xsi:type="dcterms:W3CDTF">2020-04-19T15:19:54Z</dcterms:modified>
</cp:coreProperties>
</file>