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Play"/>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j1UpT4Qa5Kv8IzOQjdS4o/6tdK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Play-bold.fntdata"/><Relationship Id="rId10" Type="http://schemas.openxmlformats.org/officeDocument/2006/relationships/slide" Target="slides/slide6.xml"/><Relationship Id="rId21" Type="http://schemas.openxmlformats.org/officeDocument/2006/relationships/font" Target="fonts/Play-regular.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bcb6e641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2ebcb6e641a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ebcb6e641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g2ebcb6e641a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ebcb6e641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2ebcb6e641a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d5e12ce4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2ed5e12ce4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1593a26c1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1593a26c1e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2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5183188" y="987425"/>
            <a:ext cx="6172200" cy="4873625"/>
          </a:xfrm>
          <a:prstGeom prst="rect">
            <a:avLst/>
          </a:prstGeom>
          <a:noFill/>
          <a:ln>
            <a:noFill/>
          </a:ln>
        </p:spPr>
      </p:sp>
      <p:sp>
        <p:nvSpPr>
          <p:cNvPr id="64" name="Google Shape;64;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PE"/>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image" Target="../media/image26.png"/><Relationship Id="rId5"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2.png"/><Relationship Id="rId5" Type="http://schemas.openxmlformats.org/officeDocument/2006/relationships/image" Target="../media/image36.png"/><Relationship Id="rId6"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34.png"/><Relationship Id="rId6" Type="http://schemas.openxmlformats.org/officeDocument/2006/relationships/image" Target="../media/image43.png"/><Relationship Id="rId7"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25.png"/><Relationship Id="rId5" Type="http://schemas.openxmlformats.org/officeDocument/2006/relationships/image" Target="../media/image37.png"/><Relationship Id="rId6" Type="http://schemas.openxmlformats.org/officeDocument/2006/relationships/image" Target="../media/image38.png"/><Relationship Id="rId7"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33.png"/><Relationship Id="rId5" Type="http://schemas.openxmlformats.org/officeDocument/2006/relationships/image" Target="../media/image10.png"/><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9.png"/><Relationship Id="rId5" Type="http://schemas.openxmlformats.org/officeDocument/2006/relationships/image" Target="../media/image13.png"/><Relationship Id="rId6"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7.png"/><Relationship Id="rId6"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2"/>
            <a:ext cx="12192000" cy="68579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 name="Google Shape;85;p1"/>
          <p:cNvSpPr txBox="1"/>
          <p:nvPr>
            <p:ph type="ctrTitle"/>
          </p:nvPr>
        </p:nvSpPr>
        <p:spPr>
          <a:xfrm>
            <a:off x="917275" y="4590016"/>
            <a:ext cx="4686000" cy="1466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500"/>
              <a:buFont typeface="Play"/>
              <a:buNone/>
            </a:pPr>
            <a:r>
              <a:rPr b="1" lang="es-PE" sz="2500"/>
              <a:t>STIMA DEGLI EFFETTI D'INTERVENTO AD ALTA DIMENSIONE DAI DATI DI OSSERVAZIONE</a:t>
            </a:r>
            <a:endParaRPr sz="2500"/>
          </a:p>
        </p:txBody>
      </p:sp>
      <p:pic>
        <p:nvPicPr>
          <p:cNvPr descr="3D black and red cube illustration" id="86" name="Google Shape;86;p1"/>
          <p:cNvPicPr preferRelativeResize="0"/>
          <p:nvPr/>
        </p:nvPicPr>
        <p:blipFill rotWithShape="1">
          <a:blip r:embed="rId3">
            <a:alphaModFix/>
          </a:blip>
          <a:srcRect b="41973" l="0" r="0" t="0"/>
          <a:stretch/>
        </p:blipFill>
        <p:spPr>
          <a:xfrm>
            <a:off x="20" y="432"/>
            <a:ext cx="12191980" cy="4244759"/>
          </a:xfrm>
          <a:prstGeom prst="rect">
            <a:avLst/>
          </a:prstGeom>
          <a:noFill/>
          <a:ln>
            <a:noFill/>
          </a:ln>
        </p:spPr>
      </p:pic>
      <p:sp>
        <p:nvSpPr>
          <p:cNvPr id="87" name="Google Shape;87;p1"/>
          <p:cNvSpPr txBox="1"/>
          <p:nvPr>
            <p:ph idx="1" type="subTitle"/>
          </p:nvPr>
        </p:nvSpPr>
        <p:spPr>
          <a:xfrm>
            <a:off x="6096000" y="4437350"/>
            <a:ext cx="5638800" cy="16125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b="1" lang="es-PE" sz="1700"/>
              <a:t>Membri del team</a:t>
            </a:r>
            <a:r>
              <a:rPr b="1" i="0" lang="es-PE" sz="1700" u="none" strike="noStrike"/>
              <a:t>: </a:t>
            </a:r>
            <a:endParaRPr b="1" sz="1700"/>
          </a:p>
          <a:p>
            <a:pPr indent="-328453" lvl="0" marL="457200" rtl="0" algn="l">
              <a:lnSpc>
                <a:spcPct val="90000"/>
              </a:lnSpc>
              <a:spcBef>
                <a:spcPts val="0"/>
              </a:spcBef>
              <a:spcAft>
                <a:spcPts val="0"/>
              </a:spcAft>
              <a:buSzPct val="100000"/>
              <a:buChar char="●"/>
            </a:pPr>
            <a:r>
              <a:rPr b="0" i="0" lang="es-PE" sz="1700" u="none" strike="noStrike"/>
              <a:t>Leslie Zamora </a:t>
            </a:r>
            <a:endParaRPr b="0" i="0" sz="1700" u="none" strike="noStrike"/>
          </a:p>
          <a:p>
            <a:pPr indent="-328453" lvl="0" marL="457200" rtl="0" algn="l">
              <a:lnSpc>
                <a:spcPct val="90000"/>
              </a:lnSpc>
              <a:spcBef>
                <a:spcPts val="0"/>
              </a:spcBef>
              <a:spcAft>
                <a:spcPts val="0"/>
              </a:spcAft>
              <a:buSzPct val="100000"/>
              <a:buChar char="●"/>
            </a:pPr>
            <a:r>
              <a:rPr b="0" i="0" lang="es-PE" sz="1700" u="none" strike="noStrike"/>
              <a:t>Alma Stira</a:t>
            </a:r>
            <a:endParaRPr sz="1700"/>
          </a:p>
          <a:p>
            <a:pPr indent="0" lvl="0" marL="0" rtl="0" algn="l">
              <a:lnSpc>
                <a:spcPct val="90000"/>
              </a:lnSpc>
              <a:spcBef>
                <a:spcPts val="0"/>
              </a:spcBef>
              <a:spcAft>
                <a:spcPts val="0"/>
              </a:spcAft>
              <a:buClr>
                <a:schemeClr val="dk1"/>
              </a:buClr>
              <a:buSzPct val="100000"/>
              <a:buNone/>
            </a:pPr>
            <a:r>
              <a:t/>
            </a:r>
            <a:endParaRPr b="0" i="0" sz="1700" u="none" strike="noStrike"/>
          </a:p>
          <a:p>
            <a:pPr indent="0" lvl="0" marL="0" rtl="0" algn="l">
              <a:lnSpc>
                <a:spcPct val="90000"/>
              </a:lnSpc>
              <a:spcBef>
                <a:spcPts val="0"/>
              </a:spcBef>
              <a:spcAft>
                <a:spcPts val="0"/>
              </a:spcAft>
              <a:buClr>
                <a:schemeClr val="dk1"/>
              </a:buClr>
              <a:buSzPct val="100000"/>
              <a:buNone/>
            </a:pPr>
            <a:r>
              <a:rPr b="1" i="0" lang="es-PE" sz="1700" u="none" strike="noStrike"/>
              <a:t>Master of Data Science and Business Informatics</a:t>
            </a:r>
            <a:endParaRPr b="1"/>
          </a:p>
          <a:p>
            <a:pPr indent="0" lvl="0" marL="0" rtl="0" algn="ctr">
              <a:lnSpc>
                <a:spcPct val="90000"/>
              </a:lnSpc>
              <a:spcBef>
                <a:spcPts val="1000"/>
              </a:spcBef>
              <a:spcAft>
                <a:spcPts val="0"/>
              </a:spcAft>
              <a:buClr>
                <a:schemeClr val="dk1"/>
              </a:buClr>
              <a:buSzPct val="100000"/>
              <a:buNone/>
            </a:pPr>
            <a:br>
              <a:rPr lang="es-PE" sz="1700"/>
            </a:br>
            <a:r>
              <a:rPr lang="es-PE" sz="1700"/>
              <a:t>July 24, 2024</a:t>
            </a:r>
            <a:endParaRPr/>
          </a:p>
        </p:txBody>
      </p:sp>
      <p:sp>
        <p:nvSpPr>
          <p:cNvPr id="88" name="Google Shape;88;p1"/>
          <p:cNvSpPr/>
          <p:nvPr/>
        </p:nvSpPr>
        <p:spPr>
          <a:xfrm flipH="1" rot="10800000">
            <a:off x="0" y="6400799"/>
            <a:ext cx="12192000" cy="456773"/>
          </a:xfrm>
          <a:prstGeom prst="rect">
            <a:avLst/>
          </a:prstGeom>
          <a:gradFill>
            <a:gsLst>
              <a:gs pos="0">
                <a:schemeClr val="accent1"/>
              </a:gs>
              <a:gs pos="78000">
                <a:srgbClr val="000000"/>
              </a:gs>
              <a:gs pos="100000">
                <a:srgbClr val="000000"/>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9" name="Google Shape;89;p1"/>
          <p:cNvSpPr/>
          <p:nvPr/>
        </p:nvSpPr>
        <p:spPr>
          <a:xfrm flipH="1">
            <a:off x="4038600" y="6400799"/>
            <a:ext cx="8153398" cy="456772"/>
          </a:xfrm>
          <a:prstGeom prst="rect">
            <a:avLst/>
          </a:prstGeom>
          <a:gradFill>
            <a:gsLst>
              <a:gs pos="0">
                <a:srgbClr val="000000">
                  <a:alpha val="62745"/>
                </a:srgbClr>
              </a:gs>
              <a:gs pos="100000">
                <a:srgbClr val="0F4861"/>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4" name="Google Shape;204;p7"/>
          <p:cNvSpPr/>
          <p:nvPr/>
        </p:nvSpPr>
        <p:spPr>
          <a:xfrm flipH="1">
            <a:off x="-1" y="-1"/>
            <a:ext cx="12191998" cy="1590742"/>
          </a:xfrm>
          <a:prstGeom prst="rect">
            <a:avLst/>
          </a:prstGeom>
          <a:gradFill>
            <a:gsLst>
              <a:gs pos="0">
                <a:srgbClr val="000000"/>
              </a:gs>
              <a:gs pos="100000">
                <a:srgbClr val="0F4861"/>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5" name="Google Shape;205;p7"/>
          <p:cNvSpPr/>
          <p:nvPr/>
        </p:nvSpPr>
        <p:spPr>
          <a:xfrm flipH="1" rot="10800000">
            <a:off x="-3" y="0"/>
            <a:ext cx="8115306" cy="1590742"/>
          </a:xfrm>
          <a:prstGeom prst="rect">
            <a:avLst/>
          </a:prstGeom>
          <a:gradFill>
            <a:gsLst>
              <a:gs pos="0">
                <a:srgbClr val="156082">
                  <a:alpha val="0"/>
                </a:srgbClr>
              </a:gs>
              <a:gs pos="20000">
                <a:srgbClr val="156082">
                  <a:alpha val="0"/>
                </a:srgbClr>
              </a:gs>
              <a:gs pos="100000">
                <a:srgbClr val="0A3041">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6" name="Google Shape;206;p7"/>
          <p:cNvSpPr/>
          <p:nvPr/>
        </p:nvSpPr>
        <p:spPr>
          <a:xfrm flipH="1">
            <a:off x="8115299" y="-1"/>
            <a:ext cx="4076698" cy="1590742"/>
          </a:xfrm>
          <a:prstGeom prst="rect">
            <a:avLst/>
          </a:prstGeom>
          <a:gradFill>
            <a:gsLst>
              <a:gs pos="0">
                <a:srgbClr val="156082">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7" name="Google Shape;207;p7"/>
          <p:cNvSpPr/>
          <p:nvPr/>
        </p:nvSpPr>
        <p:spPr>
          <a:xfrm>
            <a:off x="459350" y="-1"/>
            <a:ext cx="11732646" cy="1597433"/>
          </a:xfrm>
          <a:prstGeom prst="rect">
            <a:avLst/>
          </a:prstGeom>
          <a:gradFill>
            <a:gsLst>
              <a:gs pos="0">
                <a:srgbClr val="000000">
                  <a:alpha val="0"/>
                </a:srgbClr>
              </a:gs>
              <a:gs pos="50000">
                <a:srgbClr val="000000">
                  <a:alpha val="0"/>
                </a:srgbClr>
              </a:gs>
              <a:gs pos="99000">
                <a:srgbClr val="0A3041">
                  <a:alpha val="51764"/>
                </a:srgbClr>
              </a:gs>
              <a:gs pos="100000">
                <a:srgbClr val="0A3041">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8" name="Google Shape;208;p7"/>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s-PE" sz="4000">
                <a:solidFill>
                  <a:srgbClr val="FFFFFF"/>
                </a:solidFill>
              </a:rPr>
              <a:t>6. </a:t>
            </a:r>
            <a:r>
              <a:rPr lang="es-PE" sz="4000">
                <a:solidFill>
                  <a:srgbClr val="FFFFFF"/>
                </a:solidFill>
              </a:rPr>
              <a:t>Simulazioni e analisi di dati reali</a:t>
            </a:r>
            <a:endParaRPr sz="4000">
              <a:solidFill>
                <a:srgbClr val="FFFFFF"/>
              </a:solidFill>
            </a:endParaRPr>
          </a:p>
        </p:txBody>
      </p:sp>
      <p:sp>
        <p:nvSpPr>
          <p:cNvPr id="209" name="Google Shape;209;p7"/>
          <p:cNvSpPr txBox="1"/>
          <p:nvPr>
            <p:ph idx="1" type="body"/>
          </p:nvPr>
        </p:nvSpPr>
        <p:spPr>
          <a:xfrm>
            <a:off x="275575" y="1728600"/>
            <a:ext cx="5599200" cy="50574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rPr b="1" lang="es-PE" sz="1800"/>
              <a:t>6.1. Studi di simulazione</a:t>
            </a:r>
            <a:endParaRPr b="1" sz="1800"/>
          </a:p>
          <a:p>
            <a:pPr indent="0" lvl="0" marL="0" rtl="0" algn="just">
              <a:spcBef>
                <a:spcPts val="0"/>
              </a:spcBef>
              <a:spcAft>
                <a:spcPts val="0"/>
              </a:spcAft>
              <a:buClr>
                <a:schemeClr val="dk1"/>
              </a:buClr>
              <a:buSzPts val="1100"/>
              <a:buFont typeface="Arial"/>
              <a:buNone/>
            </a:pPr>
            <a:r>
              <a:rPr lang="es-PE" sz="1800"/>
              <a:t>Il comportamento e la velocità del metodo base (Algoritmo 1) e del metodo locale (Algoritmo 3).</a:t>
            </a:r>
            <a:endParaRPr sz="1800"/>
          </a:p>
          <a:p>
            <a:pPr indent="0" lvl="0" marL="0" rtl="0" algn="just">
              <a:spcBef>
                <a:spcPts val="0"/>
              </a:spcBef>
              <a:spcAft>
                <a:spcPts val="0"/>
              </a:spcAft>
              <a:buClr>
                <a:schemeClr val="dk1"/>
              </a:buClr>
              <a:buSzPts val="1100"/>
              <a:buFont typeface="Arial"/>
              <a:buNone/>
            </a:pPr>
            <a:r>
              <a:t/>
            </a:r>
            <a:endParaRPr sz="1800"/>
          </a:p>
          <a:p>
            <a:pPr indent="0" lvl="0" marL="0" rtl="0" algn="just">
              <a:spcBef>
                <a:spcPts val="0"/>
              </a:spcBef>
              <a:spcAft>
                <a:spcPts val="0"/>
              </a:spcAft>
              <a:buClr>
                <a:schemeClr val="dk1"/>
              </a:buClr>
              <a:buSzPts val="1100"/>
              <a:buFont typeface="Arial"/>
              <a:buNone/>
            </a:pPr>
            <a:r>
              <a:rPr lang="es-PE" sz="1800"/>
              <a:t>schema di simulazione</a:t>
            </a:r>
            <a:endParaRPr sz="1800"/>
          </a:p>
          <a:p>
            <a:pPr indent="0" lvl="0" marL="0" rtl="0" algn="just">
              <a:lnSpc>
                <a:spcPct val="90000"/>
              </a:lnSpc>
              <a:spcBef>
                <a:spcPts val="0"/>
              </a:spcBef>
              <a:spcAft>
                <a:spcPts val="0"/>
              </a:spcAft>
              <a:buClr>
                <a:schemeClr val="dk1"/>
              </a:buClr>
              <a:buSzPts val="2000"/>
              <a:buNone/>
            </a:pPr>
            <a:r>
              <a:t/>
            </a:r>
            <a:endParaRPr sz="1800"/>
          </a:p>
          <a:p>
            <a:pPr indent="0" lvl="0" marL="0" rtl="0" algn="just">
              <a:lnSpc>
                <a:spcPct val="90000"/>
              </a:lnSpc>
              <a:spcBef>
                <a:spcPts val="0"/>
              </a:spcBef>
              <a:spcAft>
                <a:spcPts val="0"/>
              </a:spcAft>
              <a:buClr>
                <a:schemeClr val="dk1"/>
              </a:buClr>
              <a:buSzPts val="2000"/>
              <a:buNone/>
            </a:pPr>
            <a:r>
              <a:t/>
            </a:r>
            <a:endParaRPr sz="1800"/>
          </a:p>
          <a:p>
            <a:pPr indent="0" lvl="0" marL="0" rtl="0" algn="just">
              <a:lnSpc>
                <a:spcPct val="90000"/>
              </a:lnSpc>
              <a:spcBef>
                <a:spcPts val="0"/>
              </a:spcBef>
              <a:spcAft>
                <a:spcPts val="0"/>
              </a:spcAft>
              <a:buClr>
                <a:schemeClr val="dk1"/>
              </a:buClr>
              <a:buSzPts val="2000"/>
              <a:buNone/>
            </a:pPr>
            <a:r>
              <a:t/>
            </a:r>
            <a:endParaRPr sz="1800"/>
          </a:p>
          <a:p>
            <a:pPr indent="0" lvl="0" marL="0" rtl="0" algn="just">
              <a:lnSpc>
                <a:spcPct val="90000"/>
              </a:lnSpc>
              <a:spcBef>
                <a:spcPts val="0"/>
              </a:spcBef>
              <a:spcAft>
                <a:spcPts val="0"/>
              </a:spcAft>
              <a:buClr>
                <a:schemeClr val="dk1"/>
              </a:buClr>
              <a:buSzPts val="2000"/>
              <a:buNone/>
            </a:pPr>
            <a:r>
              <a:t/>
            </a:r>
            <a:endParaRPr sz="1800"/>
          </a:p>
          <a:p>
            <a:pPr indent="0" lvl="0" marL="0" rtl="0" algn="just">
              <a:lnSpc>
                <a:spcPct val="90000"/>
              </a:lnSpc>
              <a:spcBef>
                <a:spcPts val="0"/>
              </a:spcBef>
              <a:spcAft>
                <a:spcPts val="0"/>
              </a:spcAft>
              <a:buClr>
                <a:schemeClr val="dk1"/>
              </a:buClr>
              <a:buSzPts val="2000"/>
              <a:buNone/>
            </a:pPr>
            <a:r>
              <a:t/>
            </a:r>
            <a:endParaRPr sz="1800"/>
          </a:p>
          <a:p>
            <a:pPr indent="0" lvl="0" marL="0" rtl="0" algn="just">
              <a:lnSpc>
                <a:spcPct val="90000"/>
              </a:lnSpc>
              <a:spcBef>
                <a:spcPts val="0"/>
              </a:spcBef>
              <a:spcAft>
                <a:spcPts val="0"/>
              </a:spcAft>
              <a:buClr>
                <a:schemeClr val="dk1"/>
              </a:buClr>
              <a:buSzPts val="2000"/>
              <a:buNone/>
            </a:pPr>
            <a:r>
              <a:rPr b="1" i="1" lang="es-PE" sz="1500"/>
              <a:t>p + 1</a:t>
            </a:r>
            <a:r>
              <a:rPr b="1" lang="es-PE" sz="1800"/>
              <a:t>:</a:t>
            </a:r>
            <a:r>
              <a:rPr lang="es-PE" sz="1800"/>
              <a:t> è il numero di vertici del DAG</a:t>
            </a:r>
            <a:endParaRPr sz="1800"/>
          </a:p>
          <a:p>
            <a:pPr indent="0" lvl="0" marL="0" rtl="0" algn="just">
              <a:lnSpc>
                <a:spcPct val="90000"/>
              </a:lnSpc>
              <a:spcBef>
                <a:spcPts val="0"/>
              </a:spcBef>
              <a:spcAft>
                <a:spcPts val="0"/>
              </a:spcAft>
              <a:buClr>
                <a:schemeClr val="dk1"/>
              </a:buClr>
              <a:buSzPts val="2000"/>
              <a:buNone/>
            </a:pPr>
            <a:r>
              <a:rPr b="1" lang="es-PE" sz="1500"/>
              <a:t>en</a:t>
            </a:r>
            <a:r>
              <a:rPr b="1" lang="es-PE" sz="1800"/>
              <a:t>:</a:t>
            </a:r>
            <a:r>
              <a:rPr lang="es-PE" sz="1800"/>
              <a:t> è la dimensione prevista del quartiere del DAG.</a:t>
            </a:r>
            <a:endParaRPr sz="1800"/>
          </a:p>
          <a:p>
            <a:pPr indent="0" lvl="0" marL="0" rtl="0" algn="just">
              <a:lnSpc>
                <a:spcPct val="90000"/>
              </a:lnSpc>
              <a:spcBef>
                <a:spcPts val="0"/>
              </a:spcBef>
              <a:spcAft>
                <a:spcPts val="0"/>
              </a:spcAft>
              <a:buClr>
                <a:schemeClr val="dk1"/>
              </a:buClr>
              <a:buSzPts val="2000"/>
              <a:buNone/>
            </a:pPr>
            <a:r>
              <a:t/>
            </a:r>
            <a:endParaRPr sz="1800"/>
          </a:p>
          <a:p>
            <a:pPr indent="-342900" lvl="0" marL="457200" rtl="0" algn="just">
              <a:lnSpc>
                <a:spcPct val="90000"/>
              </a:lnSpc>
              <a:spcBef>
                <a:spcPts val="0"/>
              </a:spcBef>
              <a:spcAft>
                <a:spcPts val="0"/>
              </a:spcAft>
              <a:buSzPts val="1800"/>
              <a:buChar char="•"/>
            </a:pPr>
            <a:r>
              <a:rPr lang="es-PE" sz="1800"/>
              <a:t>Utilizzare il pacchetto R (pcalg) per simulare un DAG casuale su </a:t>
            </a:r>
            <a:r>
              <a:rPr b="1" i="1" lang="es-PE" sz="1200"/>
              <a:t>X1,..., Xp+i</a:t>
            </a:r>
            <a:r>
              <a:rPr b="1" lang="es-PE" sz="1800"/>
              <a:t> </a:t>
            </a:r>
            <a:r>
              <a:rPr lang="es-PE" sz="1800"/>
              <a:t>con la dimensione del quartiere prevista pre-specificata </a:t>
            </a:r>
            <a:r>
              <a:rPr b="1" i="1" lang="es-PE" sz="1500"/>
              <a:t>en.</a:t>
            </a:r>
            <a:endParaRPr b="1" i="1" sz="1500"/>
          </a:p>
          <a:p>
            <a:pPr indent="-323850" lvl="0" marL="457200" rtl="0" algn="just">
              <a:lnSpc>
                <a:spcPct val="90000"/>
              </a:lnSpc>
              <a:spcBef>
                <a:spcPts val="0"/>
              </a:spcBef>
              <a:spcAft>
                <a:spcPts val="0"/>
              </a:spcAft>
              <a:buSzPts val="1500"/>
              <a:buChar char="•"/>
            </a:pPr>
            <a:r>
              <a:rPr lang="es-PE" sz="1800"/>
              <a:t>imporre una speciale struttura a blocchi sul DAG</a:t>
            </a:r>
            <a:endParaRPr sz="1800"/>
          </a:p>
          <a:p>
            <a:pPr indent="-342900" lvl="0" marL="457200" rtl="0" algn="just">
              <a:lnSpc>
                <a:spcPct val="90000"/>
              </a:lnSpc>
              <a:spcBef>
                <a:spcPts val="0"/>
              </a:spcBef>
              <a:spcAft>
                <a:spcPts val="0"/>
              </a:spcAft>
              <a:buSzPts val="1800"/>
              <a:buChar char="•"/>
            </a:pPr>
            <a:r>
              <a:rPr lang="es-PE" sz="1800"/>
              <a:t>determinare il vero multiset</a:t>
            </a:r>
            <a:endParaRPr sz="1800"/>
          </a:p>
        </p:txBody>
      </p:sp>
      <p:pic>
        <p:nvPicPr>
          <p:cNvPr id="210" name="Google Shape;210;p7"/>
          <p:cNvPicPr preferRelativeResize="0"/>
          <p:nvPr/>
        </p:nvPicPr>
        <p:blipFill>
          <a:blip r:embed="rId3">
            <a:alphaModFix/>
          </a:blip>
          <a:stretch>
            <a:fillRect/>
          </a:stretch>
        </p:blipFill>
        <p:spPr>
          <a:xfrm>
            <a:off x="275575" y="3209925"/>
            <a:ext cx="5417325" cy="612675"/>
          </a:xfrm>
          <a:prstGeom prst="rect">
            <a:avLst/>
          </a:prstGeom>
          <a:noFill/>
          <a:ln>
            <a:noFill/>
          </a:ln>
        </p:spPr>
      </p:pic>
      <p:sp>
        <p:nvSpPr>
          <p:cNvPr id="211" name="Google Shape;211;p7"/>
          <p:cNvSpPr txBox="1"/>
          <p:nvPr>
            <p:ph idx="1" type="body"/>
          </p:nvPr>
        </p:nvSpPr>
        <p:spPr>
          <a:xfrm>
            <a:off x="6140875" y="1728600"/>
            <a:ext cx="5824500" cy="5057400"/>
          </a:xfrm>
          <a:prstGeom prst="rect">
            <a:avLst/>
          </a:prstGeom>
          <a:noFill/>
          <a:ln>
            <a:noFill/>
          </a:ln>
        </p:spPr>
        <p:txBody>
          <a:bodyPr anchorCtr="0" anchor="t" bIns="45700" lIns="91425" spcFirstLastPara="1" rIns="91425" wrap="square" tIns="45700">
            <a:normAutofit/>
          </a:bodyPr>
          <a:lstStyle/>
          <a:p>
            <a:pPr indent="-342900" lvl="0" marL="457200" rtl="0" algn="just">
              <a:spcBef>
                <a:spcPts val="0"/>
              </a:spcBef>
              <a:spcAft>
                <a:spcPts val="0"/>
              </a:spcAft>
              <a:buSzPts val="1800"/>
              <a:buChar char="•"/>
            </a:pPr>
            <a:r>
              <a:rPr lang="es-PE" sz="1800"/>
              <a:t>simulare un set di dati composto da </a:t>
            </a:r>
            <a:r>
              <a:rPr b="1" lang="es-PE" sz="1800"/>
              <a:t>n</a:t>
            </a:r>
            <a:endParaRPr b="1" i="1" sz="1800"/>
          </a:p>
          <a:p>
            <a:pPr indent="0" lvl="0" marL="0" rtl="0" algn="just">
              <a:spcBef>
                <a:spcPts val="0"/>
              </a:spcBef>
              <a:spcAft>
                <a:spcPts val="0"/>
              </a:spcAft>
              <a:buClr>
                <a:schemeClr val="dk1"/>
              </a:buClr>
              <a:buSzPts val="2000"/>
              <a:buNone/>
            </a:pPr>
            <a:r>
              <a:t/>
            </a:r>
            <a:endParaRPr sz="1800"/>
          </a:p>
          <a:p>
            <a:pPr indent="0" lvl="0" marL="0" rtl="0" algn="just">
              <a:spcBef>
                <a:spcPts val="0"/>
              </a:spcBef>
              <a:spcAft>
                <a:spcPts val="0"/>
              </a:spcAft>
              <a:buClr>
                <a:schemeClr val="dk1"/>
              </a:buClr>
              <a:buSzPts val="2000"/>
              <a:buNone/>
            </a:pPr>
            <a:r>
              <a:t/>
            </a:r>
            <a:endParaRPr sz="1800"/>
          </a:p>
          <a:p>
            <a:pPr indent="0" lvl="0" marL="0" rtl="0" algn="just">
              <a:spcBef>
                <a:spcPts val="0"/>
              </a:spcBef>
              <a:spcAft>
                <a:spcPts val="0"/>
              </a:spcAft>
              <a:buClr>
                <a:schemeClr val="dk1"/>
              </a:buClr>
              <a:buSzPts val="2000"/>
              <a:buNone/>
            </a:pPr>
            <a:r>
              <a:t/>
            </a:r>
            <a:endParaRPr sz="1800"/>
          </a:p>
          <a:p>
            <a:pPr indent="-342900" lvl="0" marL="457200" rtl="0" algn="just">
              <a:spcBef>
                <a:spcPts val="0"/>
              </a:spcBef>
              <a:spcAft>
                <a:spcPts val="0"/>
              </a:spcAft>
              <a:buSzPts val="1800"/>
              <a:buChar char="•"/>
            </a:pPr>
            <a:r>
              <a:rPr lang="es-PE" sz="1800"/>
              <a:t>calcolare le stime utilizzando il parametro di ottimizzazione</a:t>
            </a:r>
            <a:r>
              <a:rPr b="1" lang="es-PE" sz="1500"/>
              <a:t> α = 0.01</a:t>
            </a:r>
            <a:r>
              <a:rPr lang="es-PE" sz="1800"/>
              <a:t> nell'algoritmo del PC            </a:t>
            </a:r>
            <a:endParaRPr sz="1800"/>
          </a:p>
          <a:p>
            <a:pPr indent="0" lvl="0" marL="457200" rtl="0" algn="just">
              <a:spcBef>
                <a:spcPts val="0"/>
              </a:spcBef>
              <a:spcAft>
                <a:spcPts val="0"/>
              </a:spcAft>
              <a:buNone/>
            </a:pPr>
            <a:r>
              <a:t/>
            </a:r>
            <a:endParaRPr sz="1800"/>
          </a:p>
          <a:p>
            <a:pPr indent="0" lvl="0" marL="0" rtl="0" algn="just">
              <a:spcBef>
                <a:spcPts val="0"/>
              </a:spcBef>
              <a:spcAft>
                <a:spcPts val="0"/>
              </a:spcAft>
              <a:buNone/>
            </a:pPr>
            <a:r>
              <a:rPr lang="es-PE" sz="1800"/>
              <a:t>Nelle impostazioni 1(a) e 1(b), utilizziamo entrambi gli algoritmi. Nell'impostazione 2 utilizziamo solo l'algoritmo locale, poiché l'algoritmo di base non è fattibile.</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t/>
            </a:r>
            <a:endParaRPr sz="1800"/>
          </a:p>
          <a:p>
            <a:pPr indent="0" lvl="0" marL="0" rtl="0" algn="just">
              <a:spcBef>
                <a:spcPts val="0"/>
              </a:spcBef>
              <a:spcAft>
                <a:spcPts val="0"/>
              </a:spcAft>
              <a:buClr>
                <a:schemeClr val="dk1"/>
              </a:buClr>
              <a:buSzPts val="2000"/>
              <a:buNone/>
            </a:pPr>
            <a:r>
              <a:t/>
            </a:r>
            <a:endParaRPr sz="1800"/>
          </a:p>
          <a:p>
            <a:pPr indent="0" lvl="0" marL="0" rtl="0" algn="just">
              <a:spcBef>
                <a:spcPts val="0"/>
              </a:spcBef>
              <a:spcAft>
                <a:spcPts val="0"/>
              </a:spcAft>
              <a:buClr>
                <a:schemeClr val="dk1"/>
              </a:buClr>
              <a:buSzPts val="2000"/>
              <a:buNone/>
            </a:pPr>
            <a:r>
              <a:t/>
            </a:r>
            <a:endParaRPr sz="1800"/>
          </a:p>
          <a:p>
            <a:pPr indent="0" lvl="0" marL="0" rtl="0" algn="just">
              <a:spcBef>
                <a:spcPts val="0"/>
              </a:spcBef>
              <a:spcAft>
                <a:spcPts val="0"/>
              </a:spcAft>
              <a:buClr>
                <a:schemeClr val="dk1"/>
              </a:buClr>
              <a:buSzPts val="2000"/>
              <a:buNone/>
            </a:pPr>
            <a:r>
              <a:rPr lang="es-PE" sz="1800"/>
              <a:t>errore quadratico nella stima della media assoluta e del minimo assoluto</a:t>
            </a:r>
            <a:endParaRPr sz="1800"/>
          </a:p>
        </p:txBody>
      </p:sp>
      <p:pic>
        <p:nvPicPr>
          <p:cNvPr id="212" name="Google Shape;212;p7"/>
          <p:cNvPicPr preferRelativeResize="0"/>
          <p:nvPr/>
        </p:nvPicPr>
        <p:blipFill>
          <a:blip r:embed="rId4">
            <a:alphaModFix/>
          </a:blip>
          <a:stretch>
            <a:fillRect/>
          </a:stretch>
        </p:blipFill>
        <p:spPr>
          <a:xfrm>
            <a:off x="6387225" y="2070450"/>
            <a:ext cx="4114800" cy="533400"/>
          </a:xfrm>
          <a:prstGeom prst="rect">
            <a:avLst/>
          </a:prstGeom>
          <a:noFill/>
          <a:ln>
            <a:noFill/>
          </a:ln>
        </p:spPr>
      </p:pic>
      <p:pic>
        <p:nvPicPr>
          <p:cNvPr id="213" name="Google Shape;213;p7"/>
          <p:cNvPicPr preferRelativeResize="0"/>
          <p:nvPr/>
        </p:nvPicPr>
        <p:blipFill>
          <a:blip r:embed="rId5">
            <a:alphaModFix/>
          </a:blip>
          <a:stretch>
            <a:fillRect/>
          </a:stretch>
        </p:blipFill>
        <p:spPr>
          <a:xfrm>
            <a:off x="6861063" y="4592463"/>
            <a:ext cx="4200525" cy="1209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g2ebcb6e641a_0_5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9" name="Google Shape;219;g2ebcb6e641a_0_54"/>
          <p:cNvSpPr/>
          <p:nvPr/>
        </p:nvSpPr>
        <p:spPr>
          <a:xfrm flipH="1">
            <a:off x="0" y="0"/>
            <a:ext cx="12192000" cy="1196100"/>
          </a:xfrm>
          <a:prstGeom prst="rect">
            <a:avLst/>
          </a:prstGeom>
          <a:gradFill>
            <a:gsLst>
              <a:gs pos="0">
                <a:srgbClr val="000000"/>
              </a:gs>
              <a:gs pos="100000">
                <a:srgbClr val="0F4861"/>
              </a:gs>
            </a:gsLst>
            <a:lin ang="840013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0" name="Google Shape;220;g2ebcb6e641a_0_54"/>
          <p:cNvSpPr/>
          <p:nvPr/>
        </p:nvSpPr>
        <p:spPr>
          <a:xfrm flipH="1" rot="10800000">
            <a:off x="0" y="198"/>
            <a:ext cx="8115300" cy="1211700"/>
          </a:xfrm>
          <a:prstGeom prst="rect">
            <a:avLst/>
          </a:prstGeom>
          <a:gradFill>
            <a:gsLst>
              <a:gs pos="0">
                <a:srgbClr val="156082">
                  <a:alpha val="0"/>
                </a:srgbClr>
              </a:gs>
              <a:gs pos="20000">
                <a:srgbClr val="156082">
                  <a:alpha val="0"/>
                </a:srgbClr>
              </a:gs>
              <a:gs pos="100000">
                <a:srgbClr val="0A3041">
                  <a:alpha val="54901"/>
                </a:srgbClr>
              </a:gs>
            </a:gsLst>
            <a:lin ang="1380014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1" name="Google Shape;221;g2ebcb6e641a_0_54"/>
          <p:cNvSpPr/>
          <p:nvPr/>
        </p:nvSpPr>
        <p:spPr>
          <a:xfrm flipH="1">
            <a:off x="8115300" y="0"/>
            <a:ext cx="4076700" cy="1211700"/>
          </a:xfrm>
          <a:prstGeom prst="rect">
            <a:avLst/>
          </a:prstGeom>
          <a:gradFill>
            <a:gsLst>
              <a:gs pos="0">
                <a:srgbClr val="156082">
                  <a:alpha val="65882"/>
                </a:srgbClr>
              </a:gs>
              <a:gs pos="100000">
                <a:srgbClr val="000000">
                  <a:alpha val="29803"/>
                </a:srgbClr>
              </a:gs>
            </a:gsLst>
            <a:lin ang="1319991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2" name="Google Shape;222;g2ebcb6e641a_0_54"/>
          <p:cNvSpPr/>
          <p:nvPr/>
        </p:nvSpPr>
        <p:spPr>
          <a:xfrm>
            <a:off x="459350" y="0"/>
            <a:ext cx="11732700" cy="1196100"/>
          </a:xfrm>
          <a:prstGeom prst="rect">
            <a:avLst/>
          </a:prstGeom>
          <a:gradFill>
            <a:gsLst>
              <a:gs pos="0">
                <a:srgbClr val="000000">
                  <a:alpha val="0"/>
                </a:srgbClr>
              </a:gs>
              <a:gs pos="50000">
                <a:srgbClr val="000000">
                  <a:alpha val="0"/>
                </a:srgbClr>
              </a:gs>
              <a:gs pos="99000">
                <a:srgbClr val="0A3041">
                  <a:alpha val="51764"/>
                </a:srgbClr>
              </a:gs>
              <a:gs pos="100000">
                <a:srgbClr val="0A3041">
                  <a:alpha val="51764"/>
                </a:srgbClr>
              </a:gs>
            </a:gsLst>
            <a:lin ang="167999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23" name="Google Shape;223;g2ebcb6e641a_0_54"/>
          <p:cNvPicPr preferRelativeResize="0"/>
          <p:nvPr/>
        </p:nvPicPr>
        <p:blipFill>
          <a:blip r:embed="rId3">
            <a:alphaModFix/>
          </a:blip>
          <a:stretch>
            <a:fillRect/>
          </a:stretch>
        </p:blipFill>
        <p:spPr>
          <a:xfrm>
            <a:off x="138100" y="2695150"/>
            <a:ext cx="6296025" cy="3064725"/>
          </a:xfrm>
          <a:prstGeom prst="rect">
            <a:avLst/>
          </a:prstGeom>
          <a:solidFill>
            <a:schemeClr val="lt1"/>
          </a:solidFill>
          <a:ln>
            <a:noFill/>
          </a:ln>
        </p:spPr>
      </p:pic>
      <p:sp>
        <p:nvSpPr>
          <p:cNvPr id="224" name="Google Shape;224;g2ebcb6e641a_0_54"/>
          <p:cNvSpPr txBox="1"/>
          <p:nvPr>
            <p:ph idx="1" type="body"/>
          </p:nvPr>
        </p:nvSpPr>
        <p:spPr>
          <a:xfrm>
            <a:off x="302775" y="1524775"/>
            <a:ext cx="4945500" cy="4947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PE" sz="1800"/>
              <a:t>Confronto dei risultati nei boxplot</a:t>
            </a:r>
            <a:endParaRPr sz="1800"/>
          </a:p>
          <a:p>
            <a:pPr indent="0" lvl="0" marL="0" rtl="0" algn="l">
              <a:spcBef>
                <a:spcPts val="0"/>
              </a:spcBef>
              <a:spcAft>
                <a:spcPts val="0"/>
              </a:spcAft>
              <a:buClr>
                <a:schemeClr val="dk1"/>
              </a:buClr>
              <a:buSzPts val="2000"/>
              <a:buNone/>
            </a:pPr>
            <a:r>
              <a:t/>
            </a:r>
            <a:endParaRPr sz="1800"/>
          </a:p>
          <a:p>
            <a:pPr indent="0" lvl="0" marL="0" rtl="0" algn="l">
              <a:spcBef>
                <a:spcPts val="0"/>
              </a:spcBef>
              <a:spcAft>
                <a:spcPts val="0"/>
              </a:spcAft>
              <a:buClr>
                <a:schemeClr val="dk1"/>
              </a:buClr>
              <a:buSzPts val="2000"/>
              <a:buNone/>
            </a:pPr>
            <a:r>
              <a:t/>
            </a:r>
            <a:endParaRPr sz="1800"/>
          </a:p>
          <a:p>
            <a:pPr indent="0" lvl="0" marL="0" rtl="0" algn="l">
              <a:spcBef>
                <a:spcPts val="0"/>
              </a:spcBef>
              <a:spcAft>
                <a:spcPts val="0"/>
              </a:spcAft>
              <a:buClr>
                <a:schemeClr val="dk1"/>
              </a:buClr>
              <a:buSzPts val="2000"/>
              <a:buNone/>
            </a:pPr>
            <a:r>
              <a:t/>
            </a:r>
            <a:endParaRPr sz="1800"/>
          </a:p>
          <a:p>
            <a:pPr indent="0" lvl="0" marL="0" rtl="0" algn="l">
              <a:spcBef>
                <a:spcPts val="0"/>
              </a:spcBef>
              <a:spcAft>
                <a:spcPts val="0"/>
              </a:spcAft>
              <a:buClr>
                <a:schemeClr val="dk1"/>
              </a:buClr>
              <a:buSzPts val="2000"/>
              <a:buNone/>
            </a:pPr>
            <a:r>
              <a:t/>
            </a:r>
            <a:endParaRPr sz="1800"/>
          </a:p>
          <a:p>
            <a:pPr indent="0" lvl="0" marL="0" rtl="0" algn="l">
              <a:spcBef>
                <a:spcPts val="0"/>
              </a:spcBef>
              <a:spcAft>
                <a:spcPts val="0"/>
              </a:spcAft>
              <a:buClr>
                <a:schemeClr val="dk1"/>
              </a:buClr>
              <a:buSzPts val="2000"/>
              <a:buNone/>
            </a:pPr>
            <a:r>
              <a:t/>
            </a:r>
            <a:endParaRPr sz="1800"/>
          </a:p>
          <a:p>
            <a:pPr indent="0" lvl="0" marL="0" rtl="0" algn="l">
              <a:spcBef>
                <a:spcPts val="0"/>
              </a:spcBef>
              <a:spcAft>
                <a:spcPts val="0"/>
              </a:spcAft>
              <a:buClr>
                <a:schemeClr val="dk1"/>
              </a:buClr>
              <a:buSzPts val="2000"/>
              <a:buNone/>
            </a:pPr>
            <a:r>
              <a:t/>
            </a:r>
            <a:endParaRPr sz="1800"/>
          </a:p>
          <a:p>
            <a:pPr indent="0" lvl="0" marL="0" rtl="0" algn="l">
              <a:spcBef>
                <a:spcPts val="0"/>
              </a:spcBef>
              <a:spcAft>
                <a:spcPts val="0"/>
              </a:spcAft>
              <a:buClr>
                <a:schemeClr val="dk1"/>
              </a:buClr>
              <a:buSzPts val="2000"/>
              <a:buNone/>
            </a:pPr>
            <a:r>
              <a:t/>
            </a:r>
            <a:endParaRPr sz="1800"/>
          </a:p>
          <a:p>
            <a:pPr indent="0" lvl="0" marL="0" rtl="0" algn="l">
              <a:spcBef>
                <a:spcPts val="0"/>
              </a:spcBef>
              <a:spcAft>
                <a:spcPts val="0"/>
              </a:spcAft>
              <a:buClr>
                <a:schemeClr val="dk1"/>
              </a:buClr>
              <a:buSzPts val="2000"/>
              <a:buNone/>
            </a:pPr>
            <a:r>
              <a:t/>
            </a:r>
            <a:endParaRPr sz="1800"/>
          </a:p>
          <a:p>
            <a:pPr indent="0" lvl="0" marL="0" rtl="0" algn="l">
              <a:spcBef>
                <a:spcPts val="0"/>
              </a:spcBef>
              <a:spcAft>
                <a:spcPts val="0"/>
              </a:spcAft>
              <a:buClr>
                <a:schemeClr val="dk1"/>
              </a:buClr>
              <a:buSzPts val="2000"/>
              <a:buNone/>
            </a:pPr>
            <a:r>
              <a:t/>
            </a:r>
            <a:endParaRPr sz="1800"/>
          </a:p>
          <a:p>
            <a:pPr indent="0" lvl="0" marL="0" rtl="0" algn="l">
              <a:spcBef>
                <a:spcPts val="0"/>
              </a:spcBef>
              <a:spcAft>
                <a:spcPts val="0"/>
              </a:spcAft>
              <a:buClr>
                <a:schemeClr val="dk1"/>
              </a:buClr>
              <a:buSzPts val="2000"/>
              <a:buNone/>
            </a:pPr>
            <a:r>
              <a:t/>
            </a:r>
            <a:endParaRPr sz="1800"/>
          </a:p>
          <a:p>
            <a:pPr indent="0" lvl="0" marL="0" rtl="0" algn="l">
              <a:spcBef>
                <a:spcPts val="0"/>
              </a:spcBef>
              <a:spcAft>
                <a:spcPts val="0"/>
              </a:spcAft>
              <a:buClr>
                <a:schemeClr val="dk1"/>
              </a:buClr>
              <a:buSzPts val="2000"/>
              <a:buNone/>
            </a:pPr>
            <a:r>
              <a:t/>
            </a:r>
            <a:endParaRPr sz="1800"/>
          </a:p>
          <a:p>
            <a:pPr indent="0" lvl="0" marL="0" rtl="0" algn="l">
              <a:spcBef>
                <a:spcPts val="0"/>
              </a:spcBef>
              <a:spcAft>
                <a:spcPts val="0"/>
              </a:spcAft>
              <a:buClr>
                <a:schemeClr val="dk1"/>
              </a:buClr>
              <a:buSzPts val="2000"/>
              <a:buNone/>
            </a:pPr>
            <a:r>
              <a:t/>
            </a:r>
            <a:endParaRPr sz="1800"/>
          </a:p>
          <a:p>
            <a:pPr indent="0" lvl="0" marL="0" rtl="0" algn="l">
              <a:spcBef>
                <a:spcPts val="0"/>
              </a:spcBef>
              <a:spcAft>
                <a:spcPts val="0"/>
              </a:spcAft>
              <a:buClr>
                <a:schemeClr val="dk1"/>
              </a:buClr>
              <a:buSzPts val="2000"/>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2000"/>
              <a:buNone/>
            </a:pPr>
            <a:r>
              <a:t/>
            </a:r>
            <a:endParaRPr sz="1800"/>
          </a:p>
        </p:txBody>
      </p:sp>
      <p:pic>
        <p:nvPicPr>
          <p:cNvPr id="225" name="Google Shape;225;g2ebcb6e641a_0_54"/>
          <p:cNvPicPr preferRelativeResize="0"/>
          <p:nvPr/>
        </p:nvPicPr>
        <p:blipFill>
          <a:blip r:embed="rId4">
            <a:alphaModFix/>
          </a:blip>
          <a:stretch>
            <a:fillRect/>
          </a:stretch>
        </p:blipFill>
        <p:spPr>
          <a:xfrm>
            <a:off x="772950" y="2087500"/>
            <a:ext cx="3128900" cy="252325"/>
          </a:xfrm>
          <a:prstGeom prst="rect">
            <a:avLst/>
          </a:prstGeom>
          <a:noFill/>
          <a:ln>
            <a:noFill/>
          </a:ln>
        </p:spPr>
      </p:pic>
      <p:sp>
        <p:nvSpPr>
          <p:cNvPr id="226" name="Google Shape;226;g2ebcb6e641a_0_54"/>
          <p:cNvSpPr txBox="1"/>
          <p:nvPr>
            <p:ph idx="1" type="body"/>
          </p:nvPr>
        </p:nvSpPr>
        <p:spPr>
          <a:xfrm>
            <a:off x="6641925" y="1630175"/>
            <a:ext cx="5179500" cy="49479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None/>
            </a:pPr>
            <a:r>
              <a:rPr lang="es-PE" sz="1800"/>
              <a:t>S</a:t>
            </a:r>
            <a:r>
              <a:rPr lang="es-PE" sz="1800"/>
              <a:t>appiamo che il metodo locale è consistente per il minimo valore assoluto di  mentre è tipicamente incoerente per il valore medio assoluto di</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t/>
            </a:r>
            <a:endParaRPr sz="1800"/>
          </a:p>
          <a:p>
            <a:pPr indent="-342900" lvl="0" marL="457200" rtl="0" algn="just">
              <a:spcBef>
                <a:spcPts val="0"/>
              </a:spcBef>
              <a:spcAft>
                <a:spcPts val="0"/>
              </a:spcAft>
              <a:buSzPts val="1800"/>
              <a:buChar char="•"/>
            </a:pPr>
            <a:r>
              <a:rPr lang="es-PE" sz="1800"/>
              <a:t>Il metodo base e quello locale sono sostanzialmente identici per entrambe le misure</a:t>
            </a:r>
            <a:endParaRPr sz="1800"/>
          </a:p>
          <a:p>
            <a:pPr indent="-342900" lvl="0" marL="457200" rtl="0" algn="just">
              <a:spcBef>
                <a:spcPts val="0"/>
              </a:spcBef>
              <a:spcAft>
                <a:spcPts val="0"/>
              </a:spcAft>
              <a:buSzPts val="1800"/>
              <a:buChar char="•"/>
            </a:pPr>
            <a:r>
              <a:rPr lang="es-PE" sz="1800"/>
              <a:t>L'impostazione 1b è migliore di 1a a causa della dimensione del campione maggiore nell'impostazione 1b.</a:t>
            </a:r>
            <a:endParaRPr sz="1800"/>
          </a:p>
          <a:p>
            <a:pPr indent="-342900" lvl="0" marL="457200" rtl="0" algn="just">
              <a:spcBef>
                <a:spcPts val="0"/>
              </a:spcBef>
              <a:spcAft>
                <a:spcPts val="0"/>
              </a:spcAft>
              <a:buSzPts val="1800"/>
              <a:buChar char="•"/>
            </a:pPr>
            <a:r>
              <a:rPr lang="es-PE" sz="1800"/>
              <a:t>Il metodo locale si deteriora solo leggermente nell'ambiente ad alta dimensione 2.</a:t>
            </a:r>
            <a:endParaRPr sz="1800"/>
          </a:p>
          <a:p>
            <a:pPr indent="0" lvl="0" marL="0" rtl="0" algn="just">
              <a:spcBef>
                <a:spcPts val="0"/>
              </a:spcBef>
              <a:spcAft>
                <a:spcPts val="0"/>
              </a:spcAft>
              <a:buNone/>
            </a:pPr>
            <a:r>
              <a:t/>
            </a:r>
            <a:endParaRPr sz="1800"/>
          </a:p>
        </p:txBody>
      </p:sp>
      <p:pic>
        <p:nvPicPr>
          <p:cNvPr id="227" name="Google Shape;227;g2ebcb6e641a_0_54"/>
          <p:cNvPicPr preferRelativeResize="0"/>
          <p:nvPr/>
        </p:nvPicPr>
        <p:blipFill>
          <a:blip r:embed="rId5">
            <a:alphaModFix/>
          </a:blip>
          <a:stretch>
            <a:fillRect/>
          </a:stretch>
        </p:blipFill>
        <p:spPr>
          <a:xfrm>
            <a:off x="10267863" y="1915888"/>
            <a:ext cx="276225" cy="190500"/>
          </a:xfrm>
          <a:prstGeom prst="rect">
            <a:avLst/>
          </a:prstGeom>
          <a:noFill/>
          <a:ln>
            <a:noFill/>
          </a:ln>
        </p:spPr>
      </p:pic>
      <p:pic>
        <p:nvPicPr>
          <p:cNvPr id="228" name="Google Shape;228;g2ebcb6e641a_0_54"/>
          <p:cNvPicPr preferRelativeResize="0"/>
          <p:nvPr/>
        </p:nvPicPr>
        <p:blipFill>
          <a:blip r:embed="rId5">
            <a:alphaModFix/>
          </a:blip>
          <a:stretch>
            <a:fillRect/>
          </a:stretch>
        </p:blipFill>
        <p:spPr>
          <a:xfrm>
            <a:off x="7962038" y="2428975"/>
            <a:ext cx="276225" cy="190500"/>
          </a:xfrm>
          <a:prstGeom prst="rect">
            <a:avLst/>
          </a:prstGeom>
          <a:noFill/>
          <a:ln>
            <a:noFill/>
          </a:ln>
        </p:spPr>
      </p:pic>
      <p:pic>
        <p:nvPicPr>
          <p:cNvPr id="229" name="Google Shape;229;g2ebcb6e641a_0_54"/>
          <p:cNvPicPr preferRelativeResize="0"/>
          <p:nvPr/>
        </p:nvPicPr>
        <p:blipFill>
          <a:blip r:embed="rId6">
            <a:alphaModFix/>
          </a:blip>
          <a:stretch>
            <a:fillRect/>
          </a:stretch>
        </p:blipFill>
        <p:spPr>
          <a:xfrm>
            <a:off x="7174275" y="2749975"/>
            <a:ext cx="4114800" cy="533400"/>
          </a:xfrm>
          <a:prstGeom prst="rect">
            <a:avLst/>
          </a:prstGeom>
          <a:noFill/>
          <a:ln>
            <a:noFill/>
          </a:ln>
        </p:spPr>
      </p:pic>
      <p:sp>
        <p:nvSpPr>
          <p:cNvPr id="230" name="Google Shape;230;g2ebcb6e641a_0_54"/>
          <p:cNvSpPr txBox="1"/>
          <p:nvPr>
            <p:ph type="title"/>
          </p:nvPr>
        </p:nvSpPr>
        <p:spPr>
          <a:xfrm>
            <a:off x="1371599" y="65938"/>
            <a:ext cx="9896100" cy="1033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s-PE" sz="4000">
                <a:solidFill>
                  <a:srgbClr val="FFFFFF"/>
                </a:solidFill>
              </a:rPr>
              <a:t>6. Simulazioni e analisi di dati reali</a:t>
            </a:r>
            <a:endParaRPr sz="400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g2ebcb6e641a_0_9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6" name="Google Shape;236;g2ebcb6e641a_0_91"/>
          <p:cNvSpPr/>
          <p:nvPr/>
        </p:nvSpPr>
        <p:spPr>
          <a:xfrm flipH="1">
            <a:off x="0" y="0"/>
            <a:ext cx="12192000" cy="1180500"/>
          </a:xfrm>
          <a:prstGeom prst="rect">
            <a:avLst/>
          </a:prstGeom>
          <a:gradFill>
            <a:gsLst>
              <a:gs pos="0">
                <a:srgbClr val="000000"/>
              </a:gs>
              <a:gs pos="100000">
                <a:srgbClr val="0F4861"/>
              </a:gs>
            </a:gsLst>
            <a:lin ang="840013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7" name="Google Shape;237;g2ebcb6e641a_0_91"/>
          <p:cNvSpPr/>
          <p:nvPr/>
        </p:nvSpPr>
        <p:spPr>
          <a:xfrm flipH="1" rot="10800000">
            <a:off x="0" y="73"/>
            <a:ext cx="8115300" cy="1180500"/>
          </a:xfrm>
          <a:prstGeom prst="rect">
            <a:avLst/>
          </a:prstGeom>
          <a:gradFill>
            <a:gsLst>
              <a:gs pos="0">
                <a:srgbClr val="156082">
                  <a:alpha val="0"/>
                </a:srgbClr>
              </a:gs>
              <a:gs pos="20000">
                <a:srgbClr val="156082">
                  <a:alpha val="0"/>
                </a:srgbClr>
              </a:gs>
              <a:gs pos="100000">
                <a:srgbClr val="0A3041">
                  <a:alpha val="54901"/>
                </a:srgbClr>
              </a:gs>
            </a:gsLst>
            <a:lin ang="1380014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8" name="Google Shape;238;g2ebcb6e641a_0_91"/>
          <p:cNvSpPr/>
          <p:nvPr/>
        </p:nvSpPr>
        <p:spPr>
          <a:xfrm flipH="1">
            <a:off x="8115300" y="0"/>
            <a:ext cx="4076700" cy="1180500"/>
          </a:xfrm>
          <a:prstGeom prst="rect">
            <a:avLst/>
          </a:prstGeom>
          <a:gradFill>
            <a:gsLst>
              <a:gs pos="0">
                <a:srgbClr val="156082">
                  <a:alpha val="65882"/>
                </a:srgbClr>
              </a:gs>
              <a:gs pos="100000">
                <a:srgbClr val="000000">
                  <a:alpha val="29803"/>
                </a:srgbClr>
              </a:gs>
            </a:gsLst>
            <a:lin ang="1319991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9" name="Google Shape;239;g2ebcb6e641a_0_91"/>
          <p:cNvSpPr/>
          <p:nvPr/>
        </p:nvSpPr>
        <p:spPr>
          <a:xfrm>
            <a:off x="459350" y="0"/>
            <a:ext cx="11732700" cy="1149300"/>
          </a:xfrm>
          <a:prstGeom prst="rect">
            <a:avLst/>
          </a:prstGeom>
          <a:gradFill>
            <a:gsLst>
              <a:gs pos="0">
                <a:srgbClr val="000000">
                  <a:alpha val="0"/>
                </a:srgbClr>
              </a:gs>
              <a:gs pos="50000">
                <a:srgbClr val="000000">
                  <a:alpha val="0"/>
                </a:srgbClr>
              </a:gs>
              <a:gs pos="99000">
                <a:srgbClr val="0A3041">
                  <a:alpha val="51764"/>
                </a:srgbClr>
              </a:gs>
              <a:gs pos="100000">
                <a:srgbClr val="0A3041">
                  <a:alpha val="51764"/>
                </a:srgbClr>
              </a:gs>
            </a:gsLst>
            <a:lin ang="167999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0" name="Google Shape;240;g2ebcb6e641a_0_91"/>
          <p:cNvSpPr txBox="1"/>
          <p:nvPr>
            <p:ph idx="1" type="body"/>
          </p:nvPr>
        </p:nvSpPr>
        <p:spPr>
          <a:xfrm>
            <a:off x="6219175" y="1336875"/>
            <a:ext cx="5808900" cy="5355000"/>
          </a:xfrm>
          <a:prstGeom prst="rect">
            <a:avLst/>
          </a:prstGeom>
          <a:noFill/>
          <a:ln>
            <a:noFill/>
          </a:ln>
        </p:spPr>
        <p:txBody>
          <a:bodyPr anchorCtr="0" anchor="t" bIns="45700" lIns="91425" spcFirstLastPara="1" rIns="91425" wrap="square" tIns="45700">
            <a:normAutofit lnSpcReduction="10000"/>
          </a:bodyPr>
          <a:lstStyle/>
          <a:p>
            <a:pPr indent="-342900" lvl="0" marL="457200" rtl="0" algn="l">
              <a:spcBef>
                <a:spcPts val="0"/>
              </a:spcBef>
              <a:spcAft>
                <a:spcPts val="0"/>
              </a:spcAft>
              <a:buSzPts val="1800"/>
              <a:buChar char="•"/>
            </a:pPr>
            <a:r>
              <a:rPr lang="es-PE" sz="1800"/>
              <a:t>Mostra i risultati per quattro DAG tipici.</a:t>
            </a:r>
            <a:endParaRPr sz="1800"/>
          </a:p>
          <a:p>
            <a:pPr indent="-342900" lvl="0" marL="457200" rtl="0" algn="l">
              <a:spcBef>
                <a:spcPts val="0"/>
              </a:spcBef>
              <a:spcAft>
                <a:spcPts val="0"/>
              </a:spcAft>
              <a:buSzPts val="1800"/>
              <a:buChar char="•"/>
            </a:pPr>
            <a:r>
              <a:rPr lang="es-PE" sz="1800"/>
              <a:t>I veri insiemi multipli di possibili effetti causali sono indicati da linee verticali</a:t>
            </a:r>
            <a:endParaRPr sz="1800"/>
          </a:p>
          <a:p>
            <a:pPr indent="-342900" lvl="0" marL="457200" rtl="0" algn="l">
              <a:spcBef>
                <a:spcPts val="0"/>
              </a:spcBef>
              <a:spcAft>
                <a:spcPts val="0"/>
              </a:spcAft>
              <a:buSzPts val="1800"/>
              <a:buChar char="•"/>
            </a:pPr>
            <a:r>
              <a:rPr lang="es-PE" sz="1800"/>
              <a:t>L'altezza di ciascuna linea indica la frequenza relativa del valore dato nel multiset.</a:t>
            </a:r>
            <a:endParaRPr sz="1800"/>
          </a:p>
          <a:p>
            <a:pPr indent="0" lvl="0" marL="0" rtl="0" algn="l">
              <a:spcBef>
                <a:spcPts val="0"/>
              </a:spcBef>
              <a:spcAft>
                <a:spcPts val="0"/>
              </a:spcAft>
              <a:buClr>
                <a:schemeClr val="dk1"/>
              </a:buClr>
              <a:buSzPts val="2000"/>
              <a:buNone/>
            </a:pPr>
            <a:r>
              <a:t/>
            </a:r>
            <a:endParaRPr sz="1800"/>
          </a:p>
          <a:p>
            <a:pPr indent="0" lvl="0" marL="0" rtl="0" algn="just">
              <a:spcBef>
                <a:spcPts val="0"/>
              </a:spcBef>
              <a:spcAft>
                <a:spcPts val="0"/>
              </a:spcAft>
              <a:buClr>
                <a:schemeClr val="dk1"/>
              </a:buClr>
              <a:buSzPts val="2000"/>
              <a:buNone/>
            </a:pPr>
            <a:r>
              <a:rPr lang="es-PE" sz="1800"/>
              <a:t>Consideriamo infine il tempo di esecuzione degli algoritmi. La tabella 1 mostra che il tempo di esecuzione dell'algoritmo di base è molto più ampio e molto più volatile rispetto al tempo di esecuzione dell'algoritmo locale</a:t>
            </a:r>
            <a:endParaRPr sz="1800"/>
          </a:p>
          <a:p>
            <a:pPr indent="0" lvl="0" marL="0" rtl="0" algn="l">
              <a:spcBef>
                <a:spcPts val="0"/>
              </a:spcBef>
              <a:spcAft>
                <a:spcPts val="0"/>
              </a:spcAft>
              <a:buClr>
                <a:schemeClr val="dk1"/>
              </a:buClr>
              <a:buSzPts val="2000"/>
              <a:buNone/>
            </a:pPr>
            <a:r>
              <a:t/>
            </a:r>
            <a:endParaRPr sz="1800"/>
          </a:p>
          <a:p>
            <a:pPr indent="0" lvl="0" marL="0" rtl="0" algn="l">
              <a:spcBef>
                <a:spcPts val="0"/>
              </a:spcBef>
              <a:spcAft>
                <a:spcPts val="0"/>
              </a:spcAft>
              <a:buClr>
                <a:schemeClr val="dk1"/>
              </a:buClr>
              <a:buSzPts val="2000"/>
              <a:buNone/>
            </a:pPr>
            <a:r>
              <a:t/>
            </a:r>
            <a:endParaRPr sz="1800"/>
          </a:p>
          <a:p>
            <a:pPr indent="0" lvl="0" marL="0" rtl="0" algn="l">
              <a:spcBef>
                <a:spcPts val="0"/>
              </a:spcBef>
              <a:spcAft>
                <a:spcPts val="0"/>
              </a:spcAft>
              <a:buClr>
                <a:schemeClr val="dk1"/>
              </a:buClr>
              <a:buSzPts val="2000"/>
              <a:buNone/>
            </a:pPr>
            <a:r>
              <a:t/>
            </a:r>
            <a:endParaRPr sz="1800"/>
          </a:p>
          <a:p>
            <a:pPr indent="0" lvl="0" marL="0" rtl="0" algn="l">
              <a:spcBef>
                <a:spcPts val="0"/>
              </a:spcBef>
              <a:spcAft>
                <a:spcPts val="0"/>
              </a:spcAft>
              <a:buClr>
                <a:schemeClr val="dk1"/>
              </a:buClr>
              <a:buSzPts val="2000"/>
              <a:buNone/>
            </a:pPr>
            <a:r>
              <a:t/>
            </a:r>
            <a:endParaRPr sz="1800"/>
          </a:p>
          <a:p>
            <a:pPr indent="0" lvl="0" marL="0" rtl="0" algn="l">
              <a:spcBef>
                <a:spcPts val="0"/>
              </a:spcBef>
              <a:spcAft>
                <a:spcPts val="0"/>
              </a:spcAft>
              <a:buClr>
                <a:schemeClr val="dk1"/>
              </a:buClr>
              <a:buSzPts val="2000"/>
              <a:buNone/>
            </a:pPr>
            <a:r>
              <a:t/>
            </a:r>
            <a:endParaRPr sz="1800"/>
          </a:p>
          <a:p>
            <a:pPr indent="0" lvl="0" marL="0" rtl="0" algn="l">
              <a:spcBef>
                <a:spcPts val="0"/>
              </a:spcBef>
              <a:spcAft>
                <a:spcPts val="0"/>
              </a:spcAft>
              <a:buClr>
                <a:schemeClr val="dk1"/>
              </a:buClr>
              <a:buSzPts val="2000"/>
              <a:buNone/>
            </a:pPr>
            <a:r>
              <a:t/>
            </a:r>
            <a:endParaRPr sz="1800"/>
          </a:p>
          <a:p>
            <a:pPr indent="-342900" lvl="0" marL="457200" rtl="0" algn="l">
              <a:spcBef>
                <a:spcPts val="0"/>
              </a:spcBef>
              <a:spcAft>
                <a:spcPts val="0"/>
              </a:spcAft>
              <a:buSzPts val="1800"/>
              <a:buChar char="•"/>
            </a:pPr>
            <a:r>
              <a:rPr lang="es-PE" sz="1800"/>
              <a:t>numero specificato di covariate p</a:t>
            </a:r>
            <a:endParaRPr sz="1800"/>
          </a:p>
          <a:p>
            <a:pPr indent="-342900" lvl="0" marL="457200" rtl="0" algn="l">
              <a:spcBef>
                <a:spcPts val="0"/>
              </a:spcBef>
              <a:spcAft>
                <a:spcPts val="0"/>
              </a:spcAft>
              <a:buSzPts val="1800"/>
              <a:buChar char="•"/>
            </a:pPr>
            <a:r>
              <a:rPr lang="es-PE" sz="1800"/>
              <a:t>Gli errori standard della media sono riportati in(). Un valore NA significa che almeno una delle 10 repliche ha impiegato più di 48 ore per essere calcolata, quindi il calcolo è stato interrotto.</a:t>
            </a:r>
            <a:endParaRPr sz="1800"/>
          </a:p>
        </p:txBody>
      </p:sp>
      <p:sp>
        <p:nvSpPr>
          <p:cNvPr id="241" name="Google Shape;241;g2ebcb6e641a_0_91"/>
          <p:cNvSpPr txBox="1"/>
          <p:nvPr>
            <p:ph idx="1" type="body"/>
          </p:nvPr>
        </p:nvSpPr>
        <p:spPr>
          <a:xfrm>
            <a:off x="56350" y="1336875"/>
            <a:ext cx="5949900" cy="4947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s-PE" sz="1800"/>
              <a:t>Stima multiset</a:t>
            </a:r>
            <a:endParaRPr b="1" sz="1800"/>
          </a:p>
          <a:p>
            <a:pPr indent="-342900" lvl="0" marL="457200" rtl="0" algn="l">
              <a:spcBef>
                <a:spcPts val="0"/>
              </a:spcBef>
              <a:spcAft>
                <a:spcPts val="0"/>
              </a:spcAft>
              <a:buSzPts val="1800"/>
              <a:buChar char="•"/>
            </a:pPr>
            <a:r>
              <a:rPr lang="es-PE" sz="1800"/>
              <a:t>Su diversi set di dati generati da un DAG fisso con pesi dei bordi</a:t>
            </a:r>
            <a:endParaRPr sz="1800"/>
          </a:p>
          <a:p>
            <a:pPr indent="-342900" lvl="0" marL="457200" rtl="0" algn="l">
              <a:spcBef>
                <a:spcPts val="0"/>
              </a:spcBef>
              <a:spcAft>
                <a:spcPts val="0"/>
              </a:spcAft>
              <a:buSzPts val="1800"/>
              <a:buChar char="•"/>
            </a:pPr>
            <a:r>
              <a:rPr lang="es-PE" sz="1800"/>
              <a:t>Genera un DAG G casuale (</a:t>
            </a:r>
            <a:r>
              <a:rPr b="1" lang="es-PE" sz="1800"/>
              <a:t>p = 7, en = 3</a:t>
            </a:r>
            <a:r>
              <a:rPr lang="es-PE" sz="1800"/>
              <a:t>) con pesi dei bordi, 50 set di dati di dimensione 1000 con α = 0,01</a:t>
            </a:r>
            <a:endParaRPr sz="1800"/>
          </a:p>
          <a:p>
            <a:pPr indent="0" lvl="0" marL="0" rtl="0" algn="l">
              <a:spcBef>
                <a:spcPts val="0"/>
              </a:spcBef>
              <a:spcAft>
                <a:spcPts val="0"/>
              </a:spcAft>
              <a:buNone/>
            </a:pPr>
            <a:r>
              <a:rPr lang="es-PE" sz="1800"/>
              <a:t>Costruisci un grafico della densità</a:t>
            </a:r>
            <a:endParaRPr sz="1800"/>
          </a:p>
          <a:p>
            <a:pPr indent="0" lvl="0" marL="0" rtl="0" algn="l">
              <a:spcBef>
                <a:spcPts val="0"/>
              </a:spcBef>
              <a:spcAft>
                <a:spcPts val="0"/>
              </a:spcAft>
              <a:buNone/>
            </a:pPr>
            <a:r>
              <a:t/>
            </a:r>
            <a:endParaRPr sz="1800"/>
          </a:p>
        </p:txBody>
      </p:sp>
      <p:pic>
        <p:nvPicPr>
          <p:cNvPr id="242" name="Google Shape;242;g2ebcb6e641a_0_91"/>
          <p:cNvPicPr preferRelativeResize="0"/>
          <p:nvPr/>
        </p:nvPicPr>
        <p:blipFill rotWithShape="1">
          <a:blip r:embed="rId3">
            <a:alphaModFix/>
          </a:blip>
          <a:srcRect b="0" l="0" r="0" t="0"/>
          <a:stretch/>
        </p:blipFill>
        <p:spPr>
          <a:xfrm>
            <a:off x="886226" y="3337500"/>
            <a:ext cx="4677550" cy="3448300"/>
          </a:xfrm>
          <a:prstGeom prst="rect">
            <a:avLst/>
          </a:prstGeom>
          <a:noFill/>
          <a:ln>
            <a:noFill/>
          </a:ln>
        </p:spPr>
      </p:pic>
      <p:pic>
        <p:nvPicPr>
          <p:cNvPr id="243" name="Google Shape;243;g2ebcb6e641a_0_91"/>
          <p:cNvPicPr preferRelativeResize="0"/>
          <p:nvPr/>
        </p:nvPicPr>
        <p:blipFill>
          <a:blip r:embed="rId4">
            <a:alphaModFix/>
          </a:blip>
          <a:stretch>
            <a:fillRect/>
          </a:stretch>
        </p:blipFill>
        <p:spPr>
          <a:xfrm>
            <a:off x="6137826" y="4023676"/>
            <a:ext cx="5808900" cy="926634"/>
          </a:xfrm>
          <a:prstGeom prst="rect">
            <a:avLst/>
          </a:prstGeom>
          <a:noFill/>
          <a:ln>
            <a:noFill/>
          </a:ln>
        </p:spPr>
      </p:pic>
      <p:sp>
        <p:nvSpPr>
          <p:cNvPr id="244" name="Google Shape;244;g2ebcb6e641a_0_91"/>
          <p:cNvSpPr txBox="1"/>
          <p:nvPr>
            <p:ph type="title"/>
          </p:nvPr>
        </p:nvSpPr>
        <p:spPr>
          <a:xfrm>
            <a:off x="1371599" y="65938"/>
            <a:ext cx="9896100" cy="1033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s-PE" sz="4000">
                <a:solidFill>
                  <a:srgbClr val="FFFFFF"/>
                </a:solidFill>
              </a:rPr>
              <a:t>6. Simulazioni e analisi di dati reali</a:t>
            </a:r>
            <a:endParaRPr sz="40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g2ebcb6e641a_0_10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0" name="Google Shape;250;g2ebcb6e641a_0_109"/>
          <p:cNvSpPr/>
          <p:nvPr/>
        </p:nvSpPr>
        <p:spPr>
          <a:xfrm flipH="1">
            <a:off x="0" y="0"/>
            <a:ext cx="12192000" cy="1033800"/>
          </a:xfrm>
          <a:prstGeom prst="rect">
            <a:avLst/>
          </a:prstGeom>
          <a:gradFill>
            <a:gsLst>
              <a:gs pos="0">
                <a:srgbClr val="000000"/>
              </a:gs>
              <a:gs pos="100000">
                <a:srgbClr val="0F4861"/>
              </a:gs>
            </a:gsLst>
            <a:lin ang="840013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1" name="Google Shape;251;g2ebcb6e641a_0_109"/>
          <p:cNvSpPr/>
          <p:nvPr/>
        </p:nvSpPr>
        <p:spPr>
          <a:xfrm flipH="1" rot="10800000">
            <a:off x="0" y="150"/>
            <a:ext cx="8115300" cy="1039500"/>
          </a:xfrm>
          <a:prstGeom prst="rect">
            <a:avLst/>
          </a:prstGeom>
          <a:gradFill>
            <a:gsLst>
              <a:gs pos="0">
                <a:srgbClr val="156082">
                  <a:alpha val="0"/>
                </a:srgbClr>
              </a:gs>
              <a:gs pos="20000">
                <a:srgbClr val="156082">
                  <a:alpha val="0"/>
                </a:srgbClr>
              </a:gs>
              <a:gs pos="100000">
                <a:srgbClr val="0A3041">
                  <a:alpha val="54901"/>
                </a:srgbClr>
              </a:gs>
            </a:gsLst>
            <a:lin ang="1380014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2" name="Google Shape;252;g2ebcb6e641a_0_109"/>
          <p:cNvSpPr/>
          <p:nvPr/>
        </p:nvSpPr>
        <p:spPr>
          <a:xfrm flipH="1">
            <a:off x="8115300" y="0"/>
            <a:ext cx="4076700" cy="1033800"/>
          </a:xfrm>
          <a:prstGeom prst="rect">
            <a:avLst/>
          </a:prstGeom>
          <a:gradFill>
            <a:gsLst>
              <a:gs pos="0">
                <a:srgbClr val="156082">
                  <a:alpha val="65882"/>
                </a:srgbClr>
              </a:gs>
              <a:gs pos="100000">
                <a:srgbClr val="000000">
                  <a:alpha val="29803"/>
                </a:srgbClr>
              </a:gs>
            </a:gsLst>
            <a:lin ang="1319991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3" name="Google Shape;253;g2ebcb6e641a_0_109"/>
          <p:cNvSpPr/>
          <p:nvPr/>
        </p:nvSpPr>
        <p:spPr>
          <a:xfrm>
            <a:off x="459350" y="0"/>
            <a:ext cx="11732700" cy="1033800"/>
          </a:xfrm>
          <a:prstGeom prst="rect">
            <a:avLst/>
          </a:prstGeom>
          <a:gradFill>
            <a:gsLst>
              <a:gs pos="0">
                <a:srgbClr val="000000">
                  <a:alpha val="0"/>
                </a:srgbClr>
              </a:gs>
              <a:gs pos="50000">
                <a:srgbClr val="000000">
                  <a:alpha val="0"/>
                </a:srgbClr>
              </a:gs>
              <a:gs pos="99000">
                <a:srgbClr val="0A3041">
                  <a:alpha val="51764"/>
                </a:srgbClr>
              </a:gs>
              <a:gs pos="100000">
                <a:srgbClr val="0A3041">
                  <a:alpha val="51764"/>
                </a:srgbClr>
              </a:gs>
            </a:gsLst>
            <a:lin ang="167999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4" name="Google Shape;254;g2ebcb6e641a_0_109"/>
          <p:cNvSpPr txBox="1"/>
          <p:nvPr>
            <p:ph idx="1" type="body"/>
          </p:nvPr>
        </p:nvSpPr>
        <p:spPr>
          <a:xfrm>
            <a:off x="238000" y="1107225"/>
            <a:ext cx="5949900" cy="4947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1" lang="es-PE" sz="1800"/>
              <a:t>6.2. Riboflavin data</a:t>
            </a:r>
            <a:endParaRPr b="1" sz="1800"/>
          </a:p>
          <a:p>
            <a:pPr indent="0" lvl="0" marL="0" rtl="0" algn="l">
              <a:spcBef>
                <a:spcPts val="0"/>
              </a:spcBef>
              <a:spcAft>
                <a:spcPts val="0"/>
              </a:spcAft>
              <a:buClr>
                <a:schemeClr val="dk1"/>
              </a:buClr>
              <a:buSzPts val="2000"/>
              <a:buNone/>
            </a:pPr>
            <a:r>
              <a:rPr lang="es-PE" sz="1800"/>
              <a:t>Applicare i nostri metodi al problema della produzione di riboflavina da parte di B. subtilis discusso nell'Introduzione.</a:t>
            </a:r>
            <a:endParaRPr sz="1800"/>
          </a:p>
          <a:p>
            <a:pPr indent="0" lvl="0" marL="0" rtl="0" algn="l">
              <a:spcBef>
                <a:spcPts val="0"/>
              </a:spcBef>
              <a:spcAft>
                <a:spcPts val="0"/>
              </a:spcAft>
              <a:buClr>
                <a:schemeClr val="dk1"/>
              </a:buClr>
              <a:buSzPts val="2000"/>
              <a:buNone/>
            </a:pPr>
            <a:r>
              <a:t/>
            </a:r>
            <a:endParaRPr sz="1800"/>
          </a:p>
          <a:p>
            <a:pPr indent="-342900" lvl="0" marL="457200" rtl="0" algn="l">
              <a:spcBef>
                <a:spcPts val="0"/>
              </a:spcBef>
              <a:spcAft>
                <a:spcPts val="0"/>
              </a:spcAft>
              <a:buSzPts val="1800"/>
              <a:buChar char="•"/>
            </a:pPr>
            <a:r>
              <a:rPr lang="es-PE" sz="1800"/>
              <a:t>p = 4088 covariates</a:t>
            </a:r>
            <a:endParaRPr sz="1800"/>
          </a:p>
          <a:p>
            <a:pPr indent="-342900" lvl="0" marL="457200" rtl="0" algn="l">
              <a:spcBef>
                <a:spcPts val="0"/>
              </a:spcBef>
              <a:spcAft>
                <a:spcPts val="0"/>
              </a:spcAft>
              <a:buSzPts val="1800"/>
              <a:buChar char="•"/>
            </a:pPr>
            <a:r>
              <a:rPr lang="es-PE" sz="1800"/>
              <a:t>sample size is n = 71, </a:t>
            </a:r>
            <a:endParaRPr sz="1800"/>
          </a:p>
          <a:p>
            <a:pPr indent="-342900" lvl="0" marL="457200" rtl="0" algn="l">
              <a:spcBef>
                <a:spcPts val="0"/>
              </a:spcBef>
              <a:spcAft>
                <a:spcPts val="0"/>
              </a:spcAft>
              <a:buSzPts val="1800"/>
              <a:buChar char="•"/>
            </a:pPr>
            <a:r>
              <a:rPr lang="es-PE" sz="1800"/>
              <a:t>high-dimensional setting with p&gt;&gt;n</a:t>
            </a:r>
            <a:endParaRPr sz="1800"/>
          </a:p>
          <a:p>
            <a:pPr indent="-342900" lvl="0" marL="457200" rtl="0" algn="l">
              <a:spcBef>
                <a:spcPts val="0"/>
              </a:spcBef>
              <a:spcAft>
                <a:spcPts val="0"/>
              </a:spcAft>
              <a:buSzPts val="1800"/>
              <a:buChar char="•"/>
            </a:pPr>
            <a:r>
              <a:rPr lang="es-PE" sz="1800"/>
              <a:t>high quality, regularized linear model</a:t>
            </a:r>
            <a:endParaRPr sz="1800"/>
          </a:p>
          <a:p>
            <a:pPr indent="0" lvl="0" marL="0" rtl="0" algn="l">
              <a:spcBef>
                <a:spcPts val="0"/>
              </a:spcBef>
              <a:spcAft>
                <a:spcPts val="0"/>
              </a:spcAft>
              <a:buClr>
                <a:schemeClr val="dk1"/>
              </a:buClr>
              <a:buSzPts val="2000"/>
              <a:buNone/>
            </a:pPr>
            <a:r>
              <a:t/>
            </a:r>
            <a:endParaRPr sz="1800"/>
          </a:p>
          <a:p>
            <a:pPr indent="0" lvl="0" marL="0" rtl="0" algn="l">
              <a:spcBef>
                <a:spcPts val="0"/>
              </a:spcBef>
              <a:spcAft>
                <a:spcPts val="0"/>
              </a:spcAft>
              <a:buClr>
                <a:schemeClr val="dk1"/>
              </a:buClr>
              <a:buSzPts val="2000"/>
              <a:buNone/>
            </a:pPr>
            <a:r>
              <a:rPr lang="es-PE" sz="1800"/>
              <a:t>A causa dell'elevato numero di covariate, il nostro algoritmo di base non è fattibile, applica solo l'algoritmo locale(3).</a:t>
            </a:r>
            <a:endParaRPr sz="1800"/>
          </a:p>
          <a:p>
            <a:pPr indent="0" lvl="0" marL="0" rtl="0" algn="l">
              <a:spcBef>
                <a:spcPts val="0"/>
              </a:spcBef>
              <a:spcAft>
                <a:spcPts val="0"/>
              </a:spcAft>
              <a:buClr>
                <a:schemeClr val="dk1"/>
              </a:buClr>
              <a:buSzPts val="2000"/>
              <a:buNone/>
            </a:pPr>
            <a:r>
              <a:t/>
            </a:r>
            <a:endParaRPr sz="1800"/>
          </a:p>
          <a:p>
            <a:pPr indent="0" lvl="0" marL="0" rtl="0" algn="l">
              <a:spcBef>
                <a:spcPts val="0"/>
              </a:spcBef>
              <a:spcAft>
                <a:spcPts val="0"/>
              </a:spcAft>
              <a:buClr>
                <a:schemeClr val="dk1"/>
              </a:buClr>
              <a:buSzPts val="2000"/>
              <a:buNone/>
            </a:pPr>
            <a:r>
              <a:rPr b="1" lang="es-PE" sz="1800"/>
              <a:t>Stimare il multiset</a:t>
            </a:r>
            <a:endParaRPr b="1" sz="1800"/>
          </a:p>
          <a:p>
            <a:pPr indent="-342900" lvl="0" marL="457200" rtl="0" algn="l">
              <a:spcBef>
                <a:spcPts val="0"/>
              </a:spcBef>
              <a:spcAft>
                <a:spcPts val="0"/>
              </a:spcAft>
              <a:buSzPts val="1800"/>
              <a:buChar char="•"/>
            </a:pPr>
            <a:r>
              <a:rPr lang="es-PE" sz="1800"/>
              <a:t>Variazione del parametro di sintonia α per l'algoritmo PC tra 0,01 e 0,5 α a 0,01</a:t>
            </a:r>
            <a:endParaRPr sz="1800"/>
          </a:p>
          <a:p>
            <a:pPr indent="-342900" lvl="0" marL="457200" rtl="0" algn="l">
              <a:spcBef>
                <a:spcPts val="0"/>
              </a:spcBef>
              <a:spcAft>
                <a:spcPts val="0"/>
              </a:spcAft>
              <a:buSzPts val="1800"/>
              <a:buChar char="•"/>
            </a:pPr>
            <a:r>
              <a:rPr lang="es-PE" sz="1800"/>
              <a:t>Calcolare il valore assoluto minimo della sua stima</a:t>
            </a:r>
            <a:endParaRPr sz="1800"/>
          </a:p>
        </p:txBody>
      </p:sp>
      <p:sp>
        <p:nvSpPr>
          <p:cNvPr id="255" name="Google Shape;255;g2ebcb6e641a_0_109"/>
          <p:cNvSpPr txBox="1"/>
          <p:nvPr>
            <p:ph idx="1" type="body"/>
          </p:nvPr>
        </p:nvSpPr>
        <p:spPr>
          <a:xfrm>
            <a:off x="6485350" y="2547675"/>
            <a:ext cx="5527200" cy="1609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s-PE" sz="1800"/>
              <a:t>Mostra un istogramma di questi punteggi causali.</a:t>
            </a:r>
            <a:endParaRPr sz="1800"/>
          </a:p>
          <a:p>
            <a:pPr indent="0" lvl="0" marL="0" rtl="0" algn="l">
              <a:spcBef>
                <a:spcPts val="0"/>
              </a:spcBef>
              <a:spcAft>
                <a:spcPts val="0"/>
              </a:spcAft>
              <a:buClr>
                <a:schemeClr val="dk1"/>
              </a:buClr>
              <a:buSzPts val="1100"/>
              <a:buNone/>
            </a:pPr>
            <a:r>
              <a:rPr lang="es-PE" sz="1800"/>
              <a:t>La linea verticale mostra il limite per un FDR locale (falsa scoperta) del 10%. Circa 200 dei 4088 geni si trovano a destra di questo limite e quindi hanno un FDR locale inferiore al 10%. Questi geni sono candidati promettenti per la modificazione genetica</a:t>
            </a:r>
            <a:endParaRPr sz="1800"/>
          </a:p>
        </p:txBody>
      </p:sp>
      <p:pic>
        <p:nvPicPr>
          <p:cNvPr id="256" name="Google Shape;256;g2ebcb6e641a_0_109"/>
          <p:cNvPicPr preferRelativeResize="0"/>
          <p:nvPr/>
        </p:nvPicPr>
        <p:blipFill>
          <a:blip r:embed="rId3">
            <a:alphaModFix/>
          </a:blip>
          <a:stretch>
            <a:fillRect/>
          </a:stretch>
        </p:blipFill>
        <p:spPr>
          <a:xfrm>
            <a:off x="6647074" y="1023549"/>
            <a:ext cx="4963450" cy="1516850"/>
          </a:xfrm>
          <a:prstGeom prst="rect">
            <a:avLst/>
          </a:prstGeom>
          <a:solidFill>
            <a:schemeClr val="lt1"/>
          </a:solidFill>
          <a:ln>
            <a:noFill/>
          </a:ln>
        </p:spPr>
      </p:pic>
      <p:pic>
        <p:nvPicPr>
          <p:cNvPr id="257" name="Google Shape;257;g2ebcb6e641a_0_109"/>
          <p:cNvPicPr preferRelativeResize="0"/>
          <p:nvPr/>
        </p:nvPicPr>
        <p:blipFill>
          <a:blip r:embed="rId4">
            <a:alphaModFix/>
          </a:blip>
          <a:stretch>
            <a:fillRect/>
          </a:stretch>
        </p:blipFill>
        <p:spPr>
          <a:xfrm>
            <a:off x="7393476" y="4117825"/>
            <a:ext cx="4217050" cy="2590750"/>
          </a:xfrm>
          <a:prstGeom prst="rect">
            <a:avLst/>
          </a:prstGeom>
          <a:solidFill>
            <a:schemeClr val="lt1"/>
          </a:solidFill>
          <a:ln>
            <a:noFill/>
          </a:ln>
        </p:spPr>
      </p:pic>
      <p:sp>
        <p:nvSpPr>
          <p:cNvPr id="258" name="Google Shape;258;g2ebcb6e641a_0_109"/>
          <p:cNvSpPr txBox="1"/>
          <p:nvPr>
            <p:ph type="title"/>
          </p:nvPr>
        </p:nvSpPr>
        <p:spPr>
          <a:xfrm>
            <a:off x="1371599" y="65938"/>
            <a:ext cx="9896100" cy="1033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s-PE" sz="4000">
                <a:solidFill>
                  <a:srgbClr val="FFFFFF"/>
                </a:solidFill>
              </a:rPr>
              <a:t>6. Simulazioni e analisi di dati reali</a:t>
            </a:r>
            <a:endParaRPr sz="40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sp>
        <p:nvSpPr>
          <p:cNvPr id="263" name="Google Shape;263;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4" name="Google Shape;264;p8"/>
          <p:cNvSpPr/>
          <p:nvPr/>
        </p:nvSpPr>
        <p:spPr>
          <a:xfrm flipH="1">
            <a:off x="-1" y="-1"/>
            <a:ext cx="12191998" cy="1590742"/>
          </a:xfrm>
          <a:prstGeom prst="rect">
            <a:avLst/>
          </a:prstGeom>
          <a:gradFill>
            <a:gsLst>
              <a:gs pos="0">
                <a:srgbClr val="000000"/>
              </a:gs>
              <a:gs pos="100000">
                <a:srgbClr val="0F4861"/>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5" name="Google Shape;265;p8"/>
          <p:cNvSpPr/>
          <p:nvPr/>
        </p:nvSpPr>
        <p:spPr>
          <a:xfrm flipH="1" rot="10800000">
            <a:off x="-3" y="0"/>
            <a:ext cx="8115306" cy="1590742"/>
          </a:xfrm>
          <a:prstGeom prst="rect">
            <a:avLst/>
          </a:prstGeom>
          <a:gradFill>
            <a:gsLst>
              <a:gs pos="0">
                <a:srgbClr val="156082">
                  <a:alpha val="0"/>
                </a:srgbClr>
              </a:gs>
              <a:gs pos="20000">
                <a:srgbClr val="156082">
                  <a:alpha val="0"/>
                </a:srgbClr>
              </a:gs>
              <a:gs pos="100000">
                <a:srgbClr val="0A3041">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6" name="Google Shape;266;p8"/>
          <p:cNvSpPr/>
          <p:nvPr/>
        </p:nvSpPr>
        <p:spPr>
          <a:xfrm flipH="1">
            <a:off x="8115299" y="-1"/>
            <a:ext cx="4076698" cy="1590742"/>
          </a:xfrm>
          <a:prstGeom prst="rect">
            <a:avLst/>
          </a:prstGeom>
          <a:gradFill>
            <a:gsLst>
              <a:gs pos="0">
                <a:srgbClr val="156082">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7" name="Google Shape;267;p8"/>
          <p:cNvSpPr/>
          <p:nvPr/>
        </p:nvSpPr>
        <p:spPr>
          <a:xfrm>
            <a:off x="459350" y="-1"/>
            <a:ext cx="11732646" cy="1597433"/>
          </a:xfrm>
          <a:prstGeom prst="rect">
            <a:avLst/>
          </a:prstGeom>
          <a:gradFill>
            <a:gsLst>
              <a:gs pos="0">
                <a:srgbClr val="000000">
                  <a:alpha val="0"/>
                </a:srgbClr>
              </a:gs>
              <a:gs pos="50000">
                <a:srgbClr val="000000">
                  <a:alpha val="0"/>
                </a:srgbClr>
              </a:gs>
              <a:gs pos="99000">
                <a:srgbClr val="0A3041">
                  <a:alpha val="51764"/>
                </a:srgbClr>
              </a:gs>
              <a:gs pos="100000">
                <a:srgbClr val="0A3041">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8" name="Google Shape;268;p8"/>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s-PE" sz="4000">
                <a:solidFill>
                  <a:srgbClr val="FFFFFF"/>
                </a:solidFill>
              </a:rPr>
              <a:t>7. </a:t>
            </a:r>
            <a:r>
              <a:rPr lang="es-PE" sz="4000">
                <a:solidFill>
                  <a:srgbClr val="FFFFFF"/>
                </a:solidFill>
              </a:rPr>
              <a:t>Discussione</a:t>
            </a:r>
            <a:endParaRPr sz="4000">
              <a:solidFill>
                <a:srgbClr val="FFFFFF"/>
              </a:solidFill>
            </a:endParaRPr>
          </a:p>
        </p:txBody>
      </p:sp>
      <p:sp>
        <p:nvSpPr>
          <p:cNvPr id="269" name="Google Shape;269;p8"/>
          <p:cNvSpPr txBox="1"/>
          <p:nvPr>
            <p:ph idx="1" type="body"/>
          </p:nvPr>
        </p:nvSpPr>
        <p:spPr>
          <a:xfrm>
            <a:off x="1008525" y="1860600"/>
            <a:ext cx="10622100" cy="4615800"/>
          </a:xfrm>
          <a:prstGeom prst="rect">
            <a:avLst/>
          </a:prstGeom>
          <a:noFill/>
          <a:ln>
            <a:noFill/>
          </a:ln>
        </p:spPr>
        <p:txBody>
          <a:bodyPr anchorCtr="0" anchor="t" bIns="45700" lIns="91425" spcFirstLastPara="1" rIns="91425" wrap="square" tIns="45700">
            <a:normAutofit fontScale="85000" lnSpcReduction="20000"/>
          </a:bodyPr>
          <a:lstStyle/>
          <a:p>
            <a:pPr indent="-336550" lvl="0" marL="457200" rtl="0" algn="just">
              <a:spcBef>
                <a:spcPts val="0"/>
              </a:spcBef>
              <a:spcAft>
                <a:spcPts val="0"/>
              </a:spcAft>
              <a:buSzPct val="100000"/>
              <a:buChar char="•"/>
            </a:pPr>
            <a:r>
              <a:rPr lang="es-PE" sz="2000"/>
              <a:t>Avere un nuovo metodo che combina la stima della classe di equivalenza dei DAG con metodi di inferenza causale che possono essere utilizzati quando il DAG è noto.</a:t>
            </a:r>
            <a:endParaRPr sz="2000"/>
          </a:p>
          <a:p>
            <a:pPr indent="0" lvl="0" marL="457200" rtl="0" algn="just">
              <a:spcBef>
                <a:spcPts val="0"/>
              </a:spcBef>
              <a:spcAft>
                <a:spcPts val="0"/>
              </a:spcAft>
              <a:buNone/>
            </a:pPr>
            <a:r>
              <a:t/>
            </a:r>
            <a:endParaRPr sz="2000"/>
          </a:p>
          <a:p>
            <a:pPr indent="-336550" lvl="0" marL="457200" rtl="0" algn="just">
              <a:spcBef>
                <a:spcPts val="0"/>
              </a:spcBef>
              <a:spcAft>
                <a:spcPts val="0"/>
              </a:spcAft>
              <a:buSzPct val="100000"/>
              <a:buChar char="•"/>
            </a:pPr>
            <a:r>
              <a:rPr lang="es-PE" sz="2000"/>
              <a:t>Supponiamo di avere dati osservativi generati da un DAG sconosciuto e sulla base di questi dati vogliamo stimare gli effetti causali.</a:t>
            </a:r>
            <a:endParaRPr sz="2000"/>
          </a:p>
          <a:p>
            <a:pPr indent="0" lvl="0" marL="457200" rtl="0" algn="just">
              <a:spcBef>
                <a:spcPts val="0"/>
              </a:spcBef>
              <a:spcAft>
                <a:spcPts val="0"/>
              </a:spcAft>
              <a:buNone/>
            </a:pPr>
            <a:r>
              <a:t/>
            </a:r>
            <a:endParaRPr sz="2000"/>
          </a:p>
          <a:p>
            <a:pPr indent="-336550" lvl="0" marL="457200" rtl="0" algn="just">
              <a:spcBef>
                <a:spcPts val="0"/>
              </a:spcBef>
              <a:spcAft>
                <a:spcPts val="0"/>
              </a:spcAft>
              <a:buSzPct val="100000"/>
              <a:buChar char="•"/>
            </a:pPr>
            <a:r>
              <a:rPr lang="es-PE" sz="2000"/>
              <a:t>Proporre di utilizzare il valore assoluto minimo.</a:t>
            </a:r>
            <a:endParaRPr sz="2000"/>
          </a:p>
          <a:p>
            <a:pPr indent="0" lvl="0" marL="0" rtl="0" algn="just">
              <a:lnSpc>
                <a:spcPct val="90000"/>
              </a:lnSpc>
              <a:spcBef>
                <a:spcPts val="0"/>
              </a:spcBef>
              <a:spcAft>
                <a:spcPts val="0"/>
              </a:spcAft>
              <a:buClr>
                <a:schemeClr val="dk1"/>
              </a:buClr>
              <a:buSzPct val="100000"/>
              <a:buNone/>
            </a:pPr>
            <a:r>
              <a:t/>
            </a:r>
            <a:endParaRPr sz="2000"/>
          </a:p>
          <a:p>
            <a:pPr indent="0" lvl="0" marL="0" rtl="0" algn="just">
              <a:lnSpc>
                <a:spcPct val="90000"/>
              </a:lnSpc>
              <a:spcBef>
                <a:spcPts val="0"/>
              </a:spcBef>
              <a:spcAft>
                <a:spcPts val="0"/>
              </a:spcAft>
              <a:buClr>
                <a:schemeClr val="dk1"/>
              </a:buClr>
              <a:buSzPct val="100000"/>
              <a:buNone/>
            </a:pPr>
            <a:r>
              <a:rPr b="1" lang="es-PE" sz="2000"/>
              <a:t>Problem:</a:t>
            </a:r>
            <a:r>
              <a:rPr lang="es-PE" sz="2000"/>
              <a:t> Ingegneria genetica del Bacillus subtilis per migliorarne il tasso di produzione di riboflavina.</a:t>
            </a:r>
            <a:endParaRPr sz="2000"/>
          </a:p>
          <a:p>
            <a:pPr indent="0" lvl="0" marL="0" rtl="0" algn="just">
              <a:lnSpc>
                <a:spcPct val="90000"/>
              </a:lnSpc>
              <a:spcBef>
                <a:spcPts val="0"/>
              </a:spcBef>
              <a:spcAft>
                <a:spcPts val="0"/>
              </a:spcAft>
              <a:buClr>
                <a:schemeClr val="dk1"/>
              </a:buClr>
              <a:buSzPct val="100000"/>
              <a:buNone/>
            </a:pPr>
            <a:r>
              <a:rPr b="1" lang="es-PE" sz="2000"/>
              <a:t>Obiettivo:</a:t>
            </a:r>
            <a:r>
              <a:rPr lang="es-PE" sz="2000"/>
              <a:t> trovare geni che siano buoni candidati per interventi su singoli geni che migliorino il tasso di produzione di riboflavina.</a:t>
            </a:r>
            <a:endParaRPr sz="2000"/>
          </a:p>
          <a:p>
            <a:pPr indent="0" lvl="0" marL="0" rtl="0" algn="just">
              <a:lnSpc>
                <a:spcPct val="90000"/>
              </a:lnSpc>
              <a:spcBef>
                <a:spcPts val="0"/>
              </a:spcBef>
              <a:spcAft>
                <a:spcPts val="0"/>
              </a:spcAft>
              <a:buClr>
                <a:schemeClr val="dk1"/>
              </a:buClr>
              <a:buSzPct val="100000"/>
              <a:buNone/>
            </a:pPr>
            <a:r>
              <a:t/>
            </a:r>
            <a:endParaRPr sz="2000"/>
          </a:p>
          <a:p>
            <a:pPr indent="0" lvl="0" marL="0" rtl="0" algn="just">
              <a:lnSpc>
                <a:spcPct val="90000"/>
              </a:lnSpc>
              <a:spcBef>
                <a:spcPts val="0"/>
              </a:spcBef>
              <a:spcAft>
                <a:spcPts val="0"/>
              </a:spcAft>
              <a:buClr>
                <a:schemeClr val="dk1"/>
              </a:buClr>
              <a:buSzPct val="100000"/>
              <a:buNone/>
            </a:pPr>
            <a:r>
              <a:rPr lang="es-PE" sz="2000"/>
              <a:t>L'algoritmo PC può ancora essere utilizzato per stimare la classe di equivalenza dei DAG.</a:t>
            </a:r>
            <a:endParaRPr sz="2000"/>
          </a:p>
          <a:p>
            <a:pPr indent="-101600" lvl="0" marL="228600" rtl="0" algn="just">
              <a:lnSpc>
                <a:spcPct val="90000"/>
              </a:lnSpc>
              <a:spcBef>
                <a:spcPts val="0"/>
              </a:spcBef>
              <a:spcAft>
                <a:spcPts val="0"/>
              </a:spcAft>
              <a:buClr>
                <a:schemeClr val="dk1"/>
              </a:buClr>
              <a:buSzPct val="100000"/>
              <a:buNone/>
            </a:pPr>
            <a:r>
              <a:t/>
            </a:r>
            <a:endParaRPr sz="2000"/>
          </a:p>
          <a:p>
            <a:pPr indent="0" lvl="0" marL="0" rtl="0" algn="just">
              <a:lnSpc>
                <a:spcPct val="90000"/>
              </a:lnSpc>
              <a:spcBef>
                <a:spcPts val="0"/>
              </a:spcBef>
              <a:spcAft>
                <a:spcPts val="0"/>
              </a:spcAft>
              <a:buClr>
                <a:schemeClr val="dk1"/>
              </a:buClr>
              <a:buSzPct val="100000"/>
              <a:buNone/>
            </a:pPr>
            <a:r>
              <a:rPr lang="es-PE" sz="2000"/>
              <a:t>La presenza di strutture f contrastanti per insiemi di dati in cui n è grande rispetto a p può essere interpretata come un segnale di avvertimento per la presenza di variabili nascoste.</a:t>
            </a:r>
            <a:endParaRPr sz="2000"/>
          </a:p>
          <a:p>
            <a:pPr indent="0" lvl="0" marL="0" rtl="0" algn="just">
              <a:lnSpc>
                <a:spcPct val="90000"/>
              </a:lnSpc>
              <a:spcBef>
                <a:spcPts val="0"/>
              </a:spcBef>
              <a:spcAft>
                <a:spcPts val="0"/>
              </a:spcAft>
              <a:buClr>
                <a:schemeClr val="dk1"/>
              </a:buClr>
              <a:buSzPct val="100000"/>
              <a:buNone/>
            </a:pPr>
            <a:r>
              <a:t/>
            </a:r>
            <a:endParaRPr sz="2000"/>
          </a:p>
          <a:p>
            <a:pPr indent="0" lvl="0" marL="0" rtl="0" algn="just">
              <a:spcBef>
                <a:spcPts val="0"/>
              </a:spcBef>
              <a:spcAft>
                <a:spcPts val="0"/>
              </a:spcAft>
              <a:buClr>
                <a:schemeClr val="dk1"/>
              </a:buClr>
              <a:buSzPct val="55000"/>
              <a:buFont typeface="Arial"/>
              <a:buNone/>
            </a:pPr>
            <a:r>
              <a:rPr b="1" lang="es-PE" sz="2000"/>
              <a:t>Algoritmo 1: </a:t>
            </a:r>
            <a:r>
              <a:rPr lang="es-PE" sz="2000"/>
              <a:t>può essere utilizzato per qualsiasi tipo di effetto causale.</a:t>
            </a:r>
            <a:endParaRPr sz="2000"/>
          </a:p>
          <a:p>
            <a:pPr indent="0" lvl="0" marL="0" rtl="0" algn="just">
              <a:spcBef>
                <a:spcPts val="0"/>
              </a:spcBef>
              <a:spcAft>
                <a:spcPts val="0"/>
              </a:spcAft>
              <a:buClr>
                <a:schemeClr val="dk1"/>
              </a:buClr>
              <a:buSzPct val="55000"/>
              <a:buFont typeface="Arial"/>
              <a:buNone/>
            </a:pPr>
            <a:r>
              <a:rPr b="1" lang="es-PE" sz="2000"/>
              <a:t>Algoritmo 3:</a:t>
            </a:r>
            <a:r>
              <a:rPr lang="es-PE" sz="2000"/>
              <a:t> si basa sul fatto che l'effetto totale di una covariata X su una risposta Y può essere calcolato se si conoscono i genitori di X.</a:t>
            </a:r>
            <a:endParaRPr sz="2000"/>
          </a:p>
          <a:p>
            <a:pPr indent="0" lvl="0" marL="0" rtl="0" algn="just">
              <a:spcBef>
                <a:spcPts val="0"/>
              </a:spcBef>
              <a:spcAft>
                <a:spcPts val="0"/>
              </a:spcAft>
              <a:buClr>
                <a:schemeClr val="dk1"/>
              </a:buClr>
              <a:buSzPct val="55000"/>
              <a:buFont typeface="Arial"/>
              <a:buNone/>
            </a:pPr>
            <a:r>
              <a:t/>
            </a:r>
            <a:endParaRPr sz="2000"/>
          </a:p>
          <a:p>
            <a:pPr indent="0" lvl="0" marL="0" rtl="0" algn="just">
              <a:spcBef>
                <a:spcPts val="0"/>
              </a:spcBef>
              <a:spcAft>
                <a:spcPts val="0"/>
              </a:spcAft>
              <a:buClr>
                <a:schemeClr val="dk1"/>
              </a:buClr>
              <a:buSzPct val="55000"/>
              <a:buNone/>
            </a:pPr>
            <a:r>
              <a:rPr b="1" lang="es-PE" sz="2000"/>
              <a:t>Conclusione: </a:t>
            </a:r>
            <a:r>
              <a:rPr lang="es-PE" sz="2000"/>
              <a:t>questo problema è di tipo causale o interventistico. Pertanto, il nostro approccio di intervento è più appropriato di un'analisi di associazione di tipo regressione utilizzando la selezione di variabili ad alta dimensione in un modello lineare.</a:t>
            </a:r>
            <a:endParaRPr b="1"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5" name="Google Shape;275;p9"/>
          <p:cNvSpPr/>
          <p:nvPr/>
        </p:nvSpPr>
        <p:spPr>
          <a:xfrm flipH="1">
            <a:off x="-1" y="-1"/>
            <a:ext cx="12191998" cy="1590742"/>
          </a:xfrm>
          <a:prstGeom prst="rect">
            <a:avLst/>
          </a:prstGeom>
          <a:gradFill>
            <a:gsLst>
              <a:gs pos="0">
                <a:srgbClr val="000000"/>
              </a:gs>
              <a:gs pos="100000">
                <a:srgbClr val="0F4861"/>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6" name="Google Shape;276;p9"/>
          <p:cNvSpPr/>
          <p:nvPr/>
        </p:nvSpPr>
        <p:spPr>
          <a:xfrm flipH="1" rot="10800000">
            <a:off x="-3" y="0"/>
            <a:ext cx="8115306" cy="1590742"/>
          </a:xfrm>
          <a:prstGeom prst="rect">
            <a:avLst/>
          </a:prstGeom>
          <a:gradFill>
            <a:gsLst>
              <a:gs pos="0">
                <a:srgbClr val="156082">
                  <a:alpha val="0"/>
                </a:srgbClr>
              </a:gs>
              <a:gs pos="20000">
                <a:srgbClr val="156082">
                  <a:alpha val="0"/>
                </a:srgbClr>
              </a:gs>
              <a:gs pos="100000">
                <a:srgbClr val="0A3041">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7" name="Google Shape;277;p9"/>
          <p:cNvSpPr/>
          <p:nvPr/>
        </p:nvSpPr>
        <p:spPr>
          <a:xfrm flipH="1">
            <a:off x="8115299" y="-1"/>
            <a:ext cx="4076698" cy="1590742"/>
          </a:xfrm>
          <a:prstGeom prst="rect">
            <a:avLst/>
          </a:prstGeom>
          <a:gradFill>
            <a:gsLst>
              <a:gs pos="0">
                <a:srgbClr val="156082">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8" name="Google Shape;278;p9"/>
          <p:cNvSpPr/>
          <p:nvPr/>
        </p:nvSpPr>
        <p:spPr>
          <a:xfrm>
            <a:off x="459350" y="-1"/>
            <a:ext cx="11732646" cy="1597433"/>
          </a:xfrm>
          <a:prstGeom prst="rect">
            <a:avLst/>
          </a:prstGeom>
          <a:gradFill>
            <a:gsLst>
              <a:gs pos="0">
                <a:srgbClr val="000000">
                  <a:alpha val="0"/>
                </a:srgbClr>
              </a:gs>
              <a:gs pos="50000">
                <a:srgbClr val="000000">
                  <a:alpha val="0"/>
                </a:srgbClr>
              </a:gs>
              <a:gs pos="99000">
                <a:srgbClr val="0A3041">
                  <a:alpha val="51764"/>
                </a:srgbClr>
              </a:gs>
              <a:gs pos="100000">
                <a:srgbClr val="0A3041">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9" name="Google Shape;279;p9"/>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s-PE" sz="4000">
                <a:solidFill>
                  <a:srgbClr val="FFFFFF"/>
                </a:solidFill>
              </a:rPr>
              <a:t>8. </a:t>
            </a:r>
            <a:r>
              <a:rPr lang="es-PE" sz="4000">
                <a:solidFill>
                  <a:srgbClr val="FFFFFF"/>
                </a:solidFill>
              </a:rPr>
              <a:t>Prove</a:t>
            </a:r>
            <a:endParaRPr sz="4000">
              <a:solidFill>
                <a:srgbClr val="FFFFFF"/>
              </a:solidFill>
            </a:endParaRPr>
          </a:p>
        </p:txBody>
      </p:sp>
      <p:pic>
        <p:nvPicPr>
          <p:cNvPr id="280" name="Google Shape;280;p9"/>
          <p:cNvPicPr preferRelativeResize="0"/>
          <p:nvPr/>
        </p:nvPicPr>
        <p:blipFill>
          <a:blip r:embed="rId3">
            <a:alphaModFix/>
          </a:blip>
          <a:stretch>
            <a:fillRect/>
          </a:stretch>
        </p:blipFill>
        <p:spPr>
          <a:xfrm>
            <a:off x="-2" y="2120023"/>
            <a:ext cx="2925525" cy="3634250"/>
          </a:xfrm>
          <a:prstGeom prst="rect">
            <a:avLst/>
          </a:prstGeom>
          <a:solidFill>
            <a:schemeClr val="lt1"/>
          </a:solidFill>
          <a:ln>
            <a:noFill/>
          </a:ln>
        </p:spPr>
      </p:pic>
      <p:pic>
        <p:nvPicPr>
          <p:cNvPr id="281" name="Google Shape;281;p9"/>
          <p:cNvPicPr preferRelativeResize="0"/>
          <p:nvPr/>
        </p:nvPicPr>
        <p:blipFill>
          <a:blip r:embed="rId4">
            <a:alphaModFix/>
          </a:blip>
          <a:stretch>
            <a:fillRect/>
          </a:stretch>
        </p:blipFill>
        <p:spPr>
          <a:xfrm>
            <a:off x="2871187" y="1703065"/>
            <a:ext cx="4076699" cy="2085648"/>
          </a:xfrm>
          <a:prstGeom prst="rect">
            <a:avLst/>
          </a:prstGeom>
          <a:noFill/>
          <a:ln>
            <a:noFill/>
          </a:ln>
        </p:spPr>
      </p:pic>
      <p:pic>
        <p:nvPicPr>
          <p:cNvPr id="282" name="Google Shape;282;p9"/>
          <p:cNvPicPr preferRelativeResize="0"/>
          <p:nvPr/>
        </p:nvPicPr>
        <p:blipFill>
          <a:blip r:embed="rId5">
            <a:alphaModFix/>
          </a:blip>
          <a:stretch>
            <a:fillRect/>
          </a:stretch>
        </p:blipFill>
        <p:spPr>
          <a:xfrm>
            <a:off x="3579250" y="3901025"/>
            <a:ext cx="2660575" cy="2458025"/>
          </a:xfrm>
          <a:prstGeom prst="rect">
            <a:avLst/>
          </a:prstGeom>
          <a:solidFill>
            <a:schemeClr val="lt1"/>
          </a:solidFill>
          <a:ln>
            <a:noFill/>
          </a:ln>
        </p:spPr>
      </p:pic>
      <p:pic>
        <p:nvPicPr>
          <p:cNvPr id="283" name="Google Shape;283;p9"/>
          <p:cNvPicPr preferRelativeResize="0"/>
          <p:nvPr/>
        </p:nvPicPr>
        <p:blipFill>
          <a:blip r:embed="rId6">
            <a:alphaModFix/>
          </a:blip>
          <a:stretch>
            <a:fillRect/>
          </a:stretch>
        </p:blipFill>
        <p:spPr>
          <a:xfrm>
            <a:off x="7010703" y="1619875"/>
            <a:ext cx="4805359" cy="2349849"/>
          </a:xfrm>
          <a:prstGeom prst="rect">
            <a:avLst/>
          </a:prstGeom>
          <a:solidFill>
            <a:schemeClr val="lt1"/>
          </a:solidFill>
          <a:ln>
            <a:noFill/>
          </a:ln>
        </p:spPr>
      </p:pic>
      <p:pic>
        <p:nvPicPr>
          <p:cNvPr id="284" name="Google Shape;284;p9"/>
          <p:cNvPicPr preferRelativeResize="0"/>
          <p:nvPr/>
        </p:nvPicPr>
        <p:blipFill>
          <a:blip r:embed="rId7">
            <a:alphaModFix/>
          </a:blip>
          <a:stretch>
            <a:fillRect/>
          </a:stretch>
        </p:blipFill>
        <p:spPr>
          <a:xfrm>
            <a:off x="6951650" y="4261400"/>
            <a:ext cx="4923475" cy="2349850"/>
          </a:xfrm>
          <a:prstGeom prst="rect">
            <a:avLst/>
          </a:prstGeom>
          <a:solidFill>
            <a:schemeClr val="lt1"/>
          </a:solid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8" name="Shape 288"/>
        <p:cNvGrpSpPr/>
        <p:nvPr/>
      </p:nvGrpSpPr>
      <p:grpSpPr>
        <a:xfrm>
          <a:off x="0" y="0"/>
          <a:ext cx="0" cy="0"/>
          <a:chOff x="0" y="0"/>
          <a:chExt cx="0" cy="0"/>
        </a:xfrm>
      </p:grpSpPr>
      <p:sp>
        <p:nvSpPr>
          <p:cNvPr id="289" name="Google Shape;289;g2ed5e12ce4f_0_1"/>
          <p:cNvSpPr/>
          <p:nvPr/>
        </p:nvSpPr>
        <p:spPr>
          <a:xfrm>
            <a:off x="0" y="-15240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s-PE" sz="1800">
                <a:solidFill>
                  <a:schemeClr val="lt1"/>
                </a:solidFill>
              </a:rPr>
              <a:t>Si osserva che all’aumentare del valore p della covariata aumenta anche il tempo.</a:t>
            </a:r>
            <a:endParaRPr b="0" i="0" sz="1800" u="none" cap="none" strike="noStrike">
              <a:solidFill>
                <a:schemeClr val="lt1"/>
              </a:solidFill>
              <a:latin typeface="Arial"/>
              <a:ea typeface="Arial"/>
              <a:cs typeface="Arial"/>
              <a:sym typeface="Arial"/>
            </a:endParaRPr>
          </a:p>
        </p:txBody>
      </p:sp>
      <p:sp>
        <p:nvSpPr>
          <p:cNvPr id="290" name="Google Shape;290;g2ed5e12ce4f_0_1"/>
          <p:cNvSpPr/>
          <p:nvPr/>
        </p:nvSpPr>
        <p:spPr>
          <a:xfrm flipH="1">
            <a:off x="-3" y="-1"/>
            <a:ext cx="12192000" cy="1590600"/>
          </a:xfrm>
          <a:prstGeom prst="rect">
            <a:avLst/>
          </a:prstGeom>
          <a:gradFill>
            <a:gsLst>
              <a:gs pos="0">
                <a:srgbClr val="000000"/>
              </a:gs>
              <a:gs pos="100000">
                <a:srgbClr val="0F4861"/>
              </a:gs>
            </a:gsLst>
            <a:lin ang="840013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1" name="Google Shape;291;g2ed5e12ce4f_0_1"/>
          <p:cNvSpPr/>
          <p:nvPr/>
        </p:nvSpPr>
        <p:spPr>
          <a:xfrm flipH="1" rot="10800000">
            <a:off x="-3" y="142"/>
            <a:ext cx="8115300" cy="1590600"/>
          </a:xfrm>
          <a:prstGeom prst="rect">
            <a:avLst/>
          </a:prstGeom>
          <a:gradFill>
            <a:gsLst>
              <a:gs pos="0">
                <a:srgbClr val="156082">
                  <a:alpha val="0"/>
                </a:srgbClr>
              </a:gs>
              <a:gs pos="20000">
                <a:srgbClr val="156082">
                  <a:alpha val="0"/>
                </a:srgbClr>
              </a:gs>
              <a:gs pos="100000">
                <a:srgbClr val="0A3041">
                  <a:alpha val="54901"/>
                </a:srgbClr>
              </a:gs>
            </a:gsLst>
            <a:lin ang="1380014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2" name="Google Shape;292;g2ed5e12ce4f_0_1"/>
          <p:cNvSpPr/>
          <p:nvPr/>
        </p:nvSpPr>
        <p:spPr>
          <a:xfrm flipH="1">
            <a:off x="8115297" y="-1"/>
            <a:ext cx="4076700" cy="1590600"/>
          </a:xfrm>
          <a:prstGeom prst="rect">
            <a:avLst/>
          </a:prstGeom>
          <a:gradFill>
            <a:gsLst>
              <a:gs pos="0">
                <a:srgbClr val="156082">
                  <a:alpha val="65882"/>
                </a:srgbClr>
              </a:gs>
              <a:gs pos="100000">
                <a:srgbClr val="000000">
                  <a:alpha val="29803"/>
                </a:srgbClr>
              </a:gs>
            </a:gsLst>
            <a:lin ang="1319991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3" name="Google Shape;293;g2ed5e12ce4f_0_1"/>
          <p:cNvSpPr/>
          <p:nvPr/>
        </p:nvSpPr>
        <p:spPr>
          <a:xfrm>
            <a:off x="459350" y="-1"/>
            <a:ext cx="11732700" cy="1597500"/>
          </a:xfrm>
          <a:prstGeom prst="rect">
            <a:avLst/>
          </a:prstGeom>
          <a:gradFill>
            <a:gsLst>
              <a:gs pos="0">
                <a:srgbClr val="000000">
                  <a:alpha val="0"/>
                </a:srgbClr>
              </a:gs>
              <a:gs pos="50000">
                <a:srgbClr val="000000">
                  <a:alpha val="0"/>
                </a:srgbClr>
              </a:gs>
              <a:gs pos="99000">
                <a:srgbClr val="0A3041">
                  <a:alpha val="51764"/>
                </a:srgbClr>
              </a:gs>
              <a:gs pos="100000">
                <a:srgbClr val="0A3041">
                  <a:alpha val="51764"/>
                </a:srgbClr>
              </a:gs>
            </a:gsLst>
            <a:lin ang="167999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4" name="Google Shape;294;g2ed5e12ce4f_0_1"/>
          <p:cNvSpPr txBox="1"/>
          <p:nvPr>
            <p:ph type="title"/>
          </p:nvPr>
        </p:nvSpPr>
        <p:spPr>
          <a:xfrm>
            <a:off x="1371599" y="294538"/>
            <a:ext cx="9896100" cy="1033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s-PE" sz="4000">
                <a:solidFill>
                  <a:srgbClr val="FFFFFF"/>
                </a:solidFill>
              </a:rPr>
              <a:t>8. Prove</a:t>
            </a:r>
            <a:endParaRPr sz="4000">
              <a:solidFill>
                <a:srgbClr val="FFFFFF"/>
              </a:solidFill>
            </a:endParaRPr>
          </a:p>
        </p:txBody>
      </p:sp>
      <p:sp>
        <p:nvSpPr>
          <p:cNvPr id="295" name="Google Shape;295;g2ed5e12ce4f_0_1"/>
          <p:cNvSpPr txBox="1"/>
          <p:nvPr/>
        </p:nvSpPr>
        <p:spPr>
          <a:xfrm>
            <a:off x="191000" y="1590600"/>
            <a:ext cx="15189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PE" sz="2000">
                <a:solidFill>
                  <a:schemeClr val="dk1"/>
                </a:solidFill>
              </a:rPr>
              <a:t>MULTISET</a:t>
            </a:r>
            <a:endParaRPr sz="2000">
              <a:solidFill>
                <a:schemeClr val="dk1"/>
              </a:solidFill>
            </a:endParaRPr>
          </a:p>
        </p:txBody>
      </p:sp>
      <p:pic>
        <p:nvPicPr>
          <p:cNvPr id="296" name="Google Shape;296;g2ed5e12ce4f_0_1"/>
          <p:cNvPicPr preferRelativeResize="0"/>
          <p:nvPr/>
        </p:nvPicPr>
        <p:blipFill rotWithShape="1">
          <a:blip r:embed="rId3">
            <a:alphaModFix/>
          </a:blip>
          <a:srcRect b="0" l="0" r="16296" t="0"/>
          <a:stretch/>
        </p:blipFill>
        <p:spPr>
          <a:xfrm>
            <a:off x="0" y="2101638"/>
            <a:ext cx="3259901" cy="1839550"/>
          </a:xfrm>
          <a:prstGeom prst="rect">
            <a:avLst/>
          </a:prstGeom>
          <a:solidFill>
            <a:schemeClr val="lt1"/>
          </a:solidFill>
          <a:ln>
            <a:noFill/>
          </a:ln>
        </p:spPr>
      </p:pic>
      <p:pic>
        <p:nvPicPr>
          <p:cNvPr id="297" name="Google Shape;297;g2ed5e12ce4f_0_1"/>
          <p:cNvPicPr preferRelativeResize="0"/>
          <p:nvPr/>
        </p:nvPicPr>
        <p:blipFill rotWithShape="1">
          <a:blip r:embed="rId4">
            <a:alphaModFix/>
          </a:blip>
          <a:srcRect b="0" l="0" r="16624" t="0"/>
          <a:stretch/>
        </p:blipFill>
        <p:spPr>
          <a:xfrm>
            <a:off x="191000" y="4262700"/>
            <a:ext cx="3585574" cy="2022201"/>
          </a:xfrm>
          <a:prstGeom prst="rect">
            <a:avLst/>
          </a:prstGeom>
          <a:noFill/>
          <a:ln>
            <a:noFill/>
          </a:ln>
        </p:spPr>
      </p:pic>
      <p:sp>
        <p:nvSpPr>
          <p:cNvPr id="298" name="Google Shape;298;g2ed5e12ce4f_0_1"/>
          <p:cNvSpPr txBox="1"/>
          <p:nvPr/>
        </p:nvSpPr>
        <p:spPr>
          <a:xfrm>
            <a:off x="4375925" y="5529625"/>
            <a:ext cx="6404100" cy="1033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s-PE" sz="1800">
                <a:solidFill>
                  <a:schemeClr val="dk1"/>
                </a:solidFill>
              </a:rPr>
              <a:t>Si osserva che all’aumentare del valore p della covariata aumenta anche il tempo.</a:t>
            </a:r>
            <a:endParaRPr sz="1800">
              <a:solidFill>
                <a:schemeClr val="dk1"/>
              </a:solidFill>
            </a:endParaRPr>
          </a:p>
          <a:p>
            <a:pPr indent="-342900" lvl="0" marL="457200" rtl="0" algn="l">
              <a:spcBef>
                <a:spcPts val="0"/>
              </a:spcBef>
              <a:spcAft>
                <a:spcPts val="0"/>
              </a:spcAft>
              <a:buClr>
                <a:schemeClr val="dk1"/>
              </a:buClr>
              <a:buSzPts val="1800"/>
              <a:buChar char="●"/>
            </a:pPr>
            <a:r>
              <a:rPr lang="es-PE" sz="1800">
                <a:solidFill>
                  <a:schemeClr val="dk1"/>
                </a:solidFill>
              </a:rPr>
              <a:t>Con l'algoritmo 3 il tempo di esecuzione è ottimizzato</a:t>
            </a:r>
            <a:endParaRPr sz="1800">
              <a:solidFill>
                <a:schemeClr val="dk1"/>
              </a:solidFill>
            </a:endParaRPr>
          </a:p>
        </p:txBody>
      </p:sp>
      <p:pic>
        <p:nvPicPr>
          <p:cNvPr id="299" name="Google Shape;299;g2ed5e12ce4f_0_1"/>
          <p:cNvPicPr preferRelativeResize="0"/>
          <p:nvPr/>
        </p:nvPicPr>
        <p:blipFill>
          <a:blip r:embed="rId5">
            <a:alphaModFix/>
          </a:blip>
          <a:stretch>
            <a:fillRect/>
          </a:stretch>
        </p:blipFill>
        <p:spPr>
          <a:xfrm>
            <a:off x="3854841" y="1679910"/>
            <a:ext cx="5549621" cy="3498175"/>
          </a:xfrm>
          <a:prstGeom prst="rect">
            <a:avLst/>
          </a:prstGeom>
          <a:noFill/>
          <a:ln>
            <a:noFill/>
          </a:ln>
        </p:spPr>
      </p:pic>
      <p:pic>
        <p:nvPicPr>
          <p:cNvPr id="300" name="Google Shape;300;g2ed5e12ce4f_0_1"/>
          <p:cNvPicPr preferRelativeResize="0"/>
          <p:nvPr/>
        </p:nvPicPr>
        <p:blipFill>
          <a:blip r:embed="rId6">
            <a:alphaModFix/>
          </a:blip>
          <a:stretch>
            <a:fillRect/>
          </a:stretch>
        </p:blipFill>
        <p:spPr>
          <a:xfrm>
            <a:off x="8564250" y="2181550"/>
            <a:ext cx="2990850" cy="2686050"/>
          </a:xfrm>
          <a:prstGeom prst="rect">
            <a:avLst/>
          </a:prstGeom>
          <a:noFill/>
          <a:ln>
            <a:noFill/>
          </a:ln>
        </p:spPr>
      </p:pic>
      <p:pic>
        <p:nvPicPr>
          <p:cNvPr id="301" name="Google Shape;301;g2ed5e12ce4f_0_1"/>
          <p:cNvPicPr preferRelativeResize="0"/>
          <p:nvPr/>
        </p:nvPicPr>
        <p:blipFill>
          <a:blip r:embed="rId7">
            <a:alphaModFix/>
          </a:blip>
          <a:stretch>
            <a:fillRect/>
          </a:stretch>
        </p:blipFill>
        <p:spPr>
          <a:xfrm>
            <a:off x="10780025" y="1149273"/>
            <a:ext cx="1098825" cy="861025"/>
          </a:xfrm>
          <a:prstGeom prst="rect">
            <a:avLst/>
          </a:prstGeom>
          <a:solidFill>
            <a:schemeClr val="lt1"/>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3" name="Shape 93"/>
        <p:cNvGrpSpPr/>
        <p:nvPr/>
      </p:nvGrpSpPr>
      <p:grpSpPr>
        <a:xfrm>
          <a:off x="0" y="0"/>
          <a:ext cx="0" cy="0"/>
          <a:chOff x="0" y="0"/>
          <a:chExt cx="0" cy="0"/>
        </a:xfrm>
      </p:grpSpPr>
      <p:sp>
        <p:nvSpPr>
          <p:cNvPr id="94" name="Google Shape;94;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5" name="Google Shape;95;p2"/>
          <p:cNvSpPr/>
          <p:nvPr/>
        </p:nvSpPr>
        <p:spPr>
          <a:xfrm flipH="1">
            <a:off x="-1" y="-1"/>
            <a:ext cx="12191998" cy="1590742"/>
          </a:xfrm>
          <a:prstGeom prst="rect">
            <a:avLst/>
          </a:prstGeom>
          <a:gradFill>
            <a:gsLst>
              <a:gs pos="0">
                <a:srgbClr val="000000"/>
              </a:gs>
              <a:gs pos="100000">
                <a:srgbClr val="0F4861"/>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6" name="Google Shape;96;p2"/>
          <p:cNvSpPr/>
          <p:nvPr/>
        </p:nvSpPr>
        <p:spPr>
          <a:xfrm flipH="1" rot="10800000">
            <a:off x="-3" y="0"/>
            <a:ext cx="8115306" cy="1590742"/>
          </a:xfrm>
          <a:prstGeom prst="rect">
            <a:avLst/>
          </a:prstGeom>
          <a:gradFill>
            <a:gsLst>
              <a:gs pos="0">
                <a:srgbClr val="156082">
                  <a:alpha val="0"/>
                </a:srgbClr>
              </a:gs>
              <a:gs pos="20000">
                <a:srgbClr val="156082">
                  <a:alpha val="0"/>
                </a:srgbClr>
              </a:gs>
              <a:gs pos="100000">
                <a:srgbClr val="0A3041">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7" name="Google Shape;97;p2"/>
          <p:cNvSpPr/>
          <p:nvPr/>
        </p:nvSpPr>
        <p:spPr>
          <a:xfrm flipH="1">
            <a:off x="8115299" y="-1"/>
            <a:ext cx="4076698" cy="1590742"/>
          </a:xfrm>
          <a:prstGeom prst="rect">
            <a:avLst/>
          </a:prstGeom>
          <a:gradFill>
            <a:gsLst>
              <a:gs pos="0">
                <a:srgbClr val="156082">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8" name="Google Shape;98;p2"/>
          <p:cNvSpPr/>
          <p:nvPr/>
        </p:nvSpPr>
        <p:spPr>
          <a:xfrm>
            <a:off x="459350" y="-1"/>
            <a:ext cx="11732646" cy="1597433"/>
          </a:xfrm>
          <a:prstGeom prst="rect">
            <a:avLst/>
          </a:prstGeom>
          <a:gradFill>
            <a:gsLst>
              <a:gs pos="0">
                <a:srgbClr val="000000">
                  <a:alpha val="0"/>
                </a:srgbClr>
              </a:gs>
              <a:gs pos="50000">
                <a:srgbClr val="000000">
                  <a:alpha val="0"/>
                </a:srgbClr>
              </a:gs>
              <a:gs pos="99000">
                <a:srgbClr val="0A3041">
                  <a:alpha val="51764"/>
                </a:srgbClr>
              </a:gs>
              <a:gs pos="100000">
                <a:srgbClr val="0A3041">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9" name="Google Shape;99;p2"/>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s-PE" sz="4000">
                <a:solidFill>
                  <a:srgbClr val="FFFFFF"/>
                </a:solidFill>
              </a:rPr>
              <a:t>1. Introduzione</a:t>
            </a:r>
            <a:endParaRPr/>
          </a:p>
        </p:txBody>
      </p:sp>
      <p:sp>
        <p:nvSpPr>
          <p:cNvPr id="100" name="Google Shape;100;p2"/>
          <p:cNvSpPr txBox="1"/>
          <p:nvPr>
            <p:ph idx="1" type="body"/>
          </p:nvPr>
        </p:nvSpPr>
        <p:spPr>
          <a:xfrm>
            <a:off x="105500" y="1742475"/>
            <a:ext cx="12086400" cy="19797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b="1" lang="es-PE" sz="1800"/>
              <a:t>Obiettivo</a:t>
            </a:r>
            <a:r>
              <a:rPr lang="es-PE" sz="1800"/>
              <a:t>: L'obiettivo principale è stato quello di identificare quali geni influenzano un fenotipo specifico, in questo                       caso, la produzione di riboflavina (vitamina B2) nel batterio Bacillus subtilis</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b="1" lang="es-PE" sz="1800"/>
              <a:t>Difficoltà</a:t>
            </a:r>
            <a:r>
              <a:rPr lang="es-PE" sz="1800"/>
              <a:t>: I dati disponibili sono solo osservazionali,</a:t>
            </a:r>
            <a:r>
              <a:rPr lang="es-PE" sz="1800"/>
              <a:t> non sperimentali,</a:t>
            </a:r>
            <a:r>
              <a:rPr lang="es-PE" sz="1800"/>
              <a:t> il che richiede l'adozione di metodi statistici avanzati per inferire causalità piuttosto che semplici associazioni.</a:t>
            </a:r>
            <a:endParaRPr sz="1800"/>
          </a:p>
        </p:txBody>
      </p:sp>
      <p:sp>
        <p:nvSpPr>
          <p:cNvPr id="101" name="Google Shape;101;p2"/>
          <p:cNvSpPr txBox="1"/>
          <p:nvPr/>
        </p:nvSpPr>
        <p:spPr>
          <a:xfrm>
            <a:off x="2580150" y="3722175"/>
            <a:ext cx="7031700" cy="27657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s-PE" sz="1800">
                <a:solidFill>
                  <a:schemeClr val="dk1"/>
                </a:solidFill>
              </a:rPr>
              <a:t> </a:t>
            </a:r>
            <a:r>
              <a:rPr lang="es-PE" sz="1800" u="sng">
                <a:solidFill>
                  <a:schemeClr val="dk1"/>
                </a:solidFill>
              </a:rPr>
              <a:t>Distinzione tra Associazione e Causalità</a:t>
            </a:r>
            <a:endParaRPr sz="1800" u="sng">
              <a:solidFill>
                <a:schemeClr val="dk1"/>
              </a:solidFill>
            </a:endParaRPr>
          </a:p>
          <a:p>
            <a:pPr indent="0" lvl="0" marL="0" rtl="0" algn="l">
              <a:lnSpc>
                <a:spcPct val="100000"/>
              </a:lnSpc>
              <a:spcBef>
                <a:spcPts val="0"/>
              </a:spcBef>
              <a:spcAft>
                <a:spcPts val="0"/>
              </a:spcAft>
              <a:buNone/>
            </a:pPr>
            <a:r>
              <a:rPr lang="es-PE" sz="1800">
                <a:solidFill>
                  <a:schemeClr val="dk1"/>
                </a:solidFill>
              </a:rPr>
              <a:t>Definizione di Pearl (1995):</a:t>
            </a:r>
            <a:endParaRPr sz="2500">
              <a:solidFill>
                <a:schemeClr val="dk1"/>
              </a:solidFill>
            </a:endParaRPr>
          </a:p>
          <a:p>
            <a:pPr indent="0" lvl="0" marL="0" rtl="0" algn="l">
              <a:lnSpc>
                <a:spcPct val="100000"/>
              </a:lnSpc>
              <a:spcBef>
                <a:spcPts val="0"/>
              </a:spcBef>
              <a:spcAft>
                <a:spcPts val="0"/>
              </a:spcAft>
              <a:buNone/>
            </a:pPr>
            <a:r>
              <a:rPr lang="es-PE" sz="1800">
                <a:solidFill>
                  <a:schemeClr val="dk1"/>
                </a:solidFill>
              </a:rPr>
              <a:t>"un concetto di associazione è qualsiasi relazione che può essere definita in termini di una distribuzione congiunta di variabili osservate, e un concetto causale è qualsiasi relazione che non può essere definita dalla distribuzione da sola. Ogni affermazione che invoca concetti causali deve essere ricondotta a qualche premessa che invoca tali concetti; non può essere inferita o derivata dalle sole associazioni statistiche." </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7" name="Google Shape;107;p11"/>
          <p:cNvSpPr/>
          <p:nvPr/>
        </p:nvSpPr>
        <p:spPr>
          <a:xfrm flipH="1">
            <a:off x="-1" y="-1"/>
            <a:ext cx="12191998" cy="1590742"/>
          </a:xfrm>
          <a:prstGeom prst="rect">
            <a:avLst/>
          </a:prstGeom>
          <a:gradFill>
            <a:gsLst>
              <a:gs pos="0">
                <a:srgbClr val="000000"/>
              </a:gs>
              <a:gs pos="100000">
                <a:srgbClr val="0F4861"/>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8" name="Google Shape;108;p11"/>
          <p:cNvSpPr/>
          <p:nvPr/>
        </p:nvSpPr>
        <p:spPr>
          <a:xfrm flipH="1" rot="10800000">
            <a:off x="-3" y="0"/>
            <a:ext cx="8115306" cy="1590742"/>
          </a:xfrm>
          <a:prstGeom prst="rect">
            <a:avLst/>
          </a:prstGeom>
          <a:gradFill>
            <a:gsLst>
              <a:gs pos="0">
                <a:srgbClr val="156082">
                  <a:alpha val="0"/>
                </a:srgbClr>
              </a:gs>
              <a:gs pos="20000">
                <a:srgbClr val="156082">
                  <a:alpha val="0"/>
                </a:srgbClr>
              </a:gs>
              <a:gs pos="100000">
                <a:srgbClr val="0A3041">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9" name="Google Shape;109;p11"/>
          <p:cNvSpPr/>
          <p:nvPr/>
        </p:nvSpPr>
        <p:spPr>
          <a:xfrm flipH="1">
            <a:off x="8115299" y="-1"/>
            <a:ext cx="4076698" cy="1590742"/>
          </a:xfrm>
          <a:prstGeom prst="rect">
            <a:avLst/>
          </a:prstGeom>
          <a:gradFill>
            <a:gsLst>
              <a:gs pos="0">
                <a:srgbClr val="156082">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0" name="Google Shape;110;p11"/>
          <p:cNvSpPr/>
          <p:nvPr/>
        </p:nvSpPr>
        <p:spPr>
          <a:xfrm>
            <a:off x="459350" y="-1"/>
            <a:ext cx="11732646" cy="1597433"/>
          </a:xfrm>
          <a:prstGeom prst="rect">
            <a:avLst/>
          </a:prstGeom>
          <a:gradFill>
            <a:gsLst>
              <a:gs pos="0">
                <a:srgbClr val="000000">
                  <a:alpha val="0"/>
                </a:srgbClr>
              </a:gs>
              <a:gs pos="50000">
                <a:srgbClr val="000000">
                  <a:alpha val="0"/>
                </a:srgbClr>
              </a:gs>
              <a:gs pos="99000">
                <a:srgbClr val="0A3041">
                  <a:alpha val="51764"/>
                </a:srgbClr>
              </a:gs>
              <a:gs pos="100000">
                <a:srgbClr val="0A3041">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1" name="Google Shape;111;p11"/>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s-PE" sz="4000">
                <a:solidFill>
                  <a:srgbClr val="FFFFFF"/>
                </a:solidFill>
              </a:rPr>
              <a:t>1.1 Definizione di DAG e strategie</a:t>
            </a:r>
            <a:endParaRPr sz="4000">
              <a:solidFill>
                <a:srgbClr val="FFFFFF"/>
              </a:solidFill>
            </a:endParaRPr>
          </a:p>
        </p:txBody>
      </p:sp>
      <p:sp>
        <p:nvSpPr>
          <p:cNvPr id="112" name="Google Shape;112;p11"/>
          <p:cNvSpPr txBox="1"/>
          <p:nvPr/>
        </p:nvSpPr>
        <p:spPr>
          <a:xfrm>
            <a:off x="4803325" y="1836950"/>
            <a:ext cx="7388700" cy="45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PE" sz="1800" u="sng">
                <a:solidFill>
                  <a:schemeClr val="dk1"/>
                </a:solidFill>
              </a:rPr>
              <a:t>Distribuzione congiunta delle variabili </a:t>
            </a:r>
            <a:r>
              <a:rPr lang="es-PE" sz="1800" u="sng">
                <a:solidFill>
                  <a:schemeClr val="dk1"/>
                </a:solidFill>
              </a:rPr>
              <a:t>per il Calcolo degli Effetti Causali: </a:t>
            </a:r>
            <a:endParaRPr sz="1800" u="sng">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s-PE" sz="1800" u="sng">
                <a:solidFill>
                  <a:schemeClr val="dk1"/>
                </a:solidFill>
              </a:rPr>
              <a:t>Algoritmo per la Stima degli Effetti Causali: </a:t>
            </a:r>
            <a:endParaRPr sz="1800" u="sng">
              <a:solidFill>
                <a:schemeClr val="dk1"/>
              </a:solidFill>
            </a:endParaRPr>
          </a:p>
          <a:p>
            <a:pPr indent="0" lvl="0" marL="0" rtl="0" algn="l">
              <a:spcBef>
                <a:spcPts val="0"/>
              </a:spcBef>
              <a:spcAft>
                <a:spcPts val="0"/>
              </a:spcAft>
              <a:buNone/>
            </a:pPr>
            <a:r>
              <a:t/>
            </a:r>
            <a:endParaRPr sz="1800" u="sng">
              <a:solidFill>
                <a:schemeClr val="dk1"/>
              </a:solidFill>
            </a:endParaRPr>
          </a:p>
          <a:p>
            <a:pPr indent="0" lvl="0" marL="0" rtl="0" algn="l">
              <a:spcBef>
                <a:spcPts val="0"/>
              </a:spcBef>
              <a:spcAft>
                <a:spcPts val="0"/>
              </a:spcAft>
              <a:buNone/>
            </a:pPr>
            <a:r>
              <a:t/>
            </a:r>
            <a:endParaRPr sz="1800" u="sng">
              <a:solidFill>
                <a:schemeClr val="dk1"/>
              </a:solidFill>
            </a:endParaRPr>
          </a:p>
          <a:p>
            <a:pPr indent="0" lvl="0" marL="0" rtl="0" algn="l">
              <a:spcBef>
                <a:spcPts val="0"/>
              </a:spcBef>
              <a:spcAft>
                <a:spcPts val="0"/>
              </a:spcAft>
              <a:buNone/>
            </a:pPr>
            <a:r>
              <a:t/>
            </a:r>
            <a:endParaRPr sz="1800" u="sng">
              <a:solidFill>
                <a:schemeClr val="dk1"/>
              </a:solidFill>
            </a:endParaRPr>
          </a:p>
          <a:p>
            <a:pPr indent="0" lvl="0" marL="0" rtl="0" algn="l">
              <a:spcBef>
                <a:spcPts val="0"/>
              </a:spcBef>
              <a:spcAft>
                <a:spcPts val="0"/>
              </a:spcAft>
              <a:buNone/>
            </a:pPr>
            <a:r>
              <a:t/>
            </a:r>
            <a:endParaRPr sz="1800" u="sng">
              <a:solidFill>
                <a:schemeClr val="dk1"/>
              </a:solidFill>
            </a:endParaRPr>
          </a:p>
          <a:p>
            <a:pPr indent="0" lvl="0" marL="0" rtl="0" algn="l">
              <a:spcBef>
                <a:spcPts val="0"/>
              </a:spcBef>
              <a:spcAft>
                <a:spcPts val="0"/>
              </a:spcAft>
              <a:buNone/>
            </a:pPr>
            <a:r>
              <a:rPr lang="es-PE" sz="1800" u="sng">
                <a:solidFill>
                  <a:schemeClr val="dk1"/>
                </a:solidFill>
              </a:rPr>
              <a:t>D</a:t>
            </a:r>
            <a:r>
              <a:rPr lang="es-PE" sz="1800" u="sng">
                <a:solidFill>
                  <a:schemeClr val="dk1"/>
                </a:solidFill>
              </a:rPr>
              <a:t>eterminare dell'importanza causale delle variabili: </a:t>
            </a:r>
            <a:endParaRPr sz="1800" u="sng">
              <a:solidFill>
                <a:schemeClr val="dk1"/>
              </a:solidFill>
            </a:endParaRPr>
          </a:p>
          <a:p>
            <a:pPr indent="0" lvl="0" marL="0" rtl="0" algn="l">
              <a:spcBef>
                <a:spcPts val="0"/>
              </a:spcBef>
              <a:spcAft>
                <a:spcPts val="0"/>
              </a:spcAft>
              <a:buNone/>
            </a:pPr>
            <a:r>
              <a:t/>
            </a:r>
            <a:endParaRPr sz="1800" u="sng">
              <a:solidFill>
                <a:schemeClr val="dk1"/>
              </a:solidFill>
            </a:endParaRPr>
          </a:p>
        </p:txBody>
      </p:sp>
      <p:pic>
        <p:nvPicPr>
          <p:cNvPr id="113" name="Google Shape;113;p11"/>
          <p:cNvPicPr preferRelativeResize="0"/>
          <p:nvPr/>
        </p:nvPicPr>
        <p:blipFill rotWithShape="1">
          <a:blip r:embed="rId3">
            <a:alphaModFix/>
          </a:blip>
          <a:srcRect b="7568" l="-9559" r="15282" t="7577"/>
          <a:stretch/>
        </p:blipFill>
        <p:spPr>
          <a:xfrm>
            <a:off x="5714575" y="2532200"/>
            <a:ext cx="5566201" cy="832525"/>
          </a:xfrm>
          <a:prstGeom prst="rect">
            <a:avLst/>
          </a:prstGeom>
          <a:noFill/>
          <a:ln>
            <a:noFill/>
          </a:ln>
        </p:spPr>
      </p:pic>
      <p:pic>
        <p:nvPicPr>
          <p:cNvPr id="114" name="Google Shape;114;p11"/>
          <p:cNvPicPr preferRelativeResize="0"/>
          <p:nvPr/>
        </p:nvPicPr>
        <p:blipFill rotWithShape="1">
          <a:blip r:embed="rId4">
            <a:alphaModFix/>
          </a:blip>
          <a:srcRect b="0" l="2600" r="0" t="0"/>
          <a:stretch/>
        </p:blipFill>
        <p:spPr>
          <a:xfrm>
            <a:off x="6533225" y="3979425"/>
            <a:ext cx="4231575" cy="919000"/>
          </a:xfrm>
          <a:prstGeom prst="rect">
            <a:avLst/>
          </a:prstGeom>
          <a:noFill/>
          <a:ln>
            <a:noFill/>
          </a:ln>
        </p:spPr>
      </p:pic>
      <p:pic>
        <p:nvPicPr>
          <p:cNvPr id="115" name="Google Shape;115;p11"/>
          <p:cNvPicPr preferRelativeResize="0"/>
          <p:nvPr/>
        </p:nvPicPr>
        <p:blipFill>
          <a:blip r:embed="rId5">
            <a:alphaModFix/>
          </a:blip>
          <a:stretch>
            <a:fillRect/>
          </a:stretch>
        </p:blipFill>
        <p:spPr>
          <a:xfrm>
            <a:off x="6533225" y="5343800"/>
            <a:ext cx="5017108" cy="472725"/>
          </a:xfrm>
          <a:prstGeom prst="rect">
            <a:avLst/>
          </a:prstGeom>
          <a:noFill/>
          <a:ln>
            <a:noFill/>
          </a:ln>
        </p:spPr>
      </p:pic>
      <p:pic>
        <p:nvPicPr>
          <p:cNvPr id="116" name="Google Shape;116;p11"/>
          <p:cNvPicPr preferRelativeResize="0"/>
          <p:nvPr/>
        </p:nvPicPr>
        <p:blipFill>
          <a:blip r:embed="rId6">
            <a:alphaModFix/>
          </a:blip>
          <a:stretch>
            <a:fillRect/>
          </a:stretch>
        </p:blipFill>
        <p:spPr>
          <a:xfrm>
            <a:off x="6589674" y="5816525"/>
            <a:ext cx="5161625" cy="987450"/>
          </a:xfrm>
          <a:prstGeom prst="rect">
            <a:avLst/>
          </a:prstGeom>
          <a:noFill/>
          <a:ln>
            <a:noFill/>
          </a:ln>
        </p:spPr>
      </p:pic>
      <p:sp>
        <p:nvSpPr>
          <p:cNvPr id="117" name="Google Shape;117;p11"/>
          <p:cNvSpPr txBox="1"/>
          <p:nvPr/>
        </p:nvSpPr>
        <p:spPr>
          <a:xfrm>
            <a:off x="195825" y="1836950"/>
            <a:ext cx="4323600" cy="47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PE" sz="1800">
                <a:solidFill>
                  <a:schemeClr val="dk1"/>
                </a:solidFill>
              </a:rPr>
              <a:t>Un DAG, o grafo aciclico diretto, è uno strumento per rappresentare relazioni causali.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s-PE" sz="1800">
                <a:solidFill>
                  <a:schemeClr val="dk1"/>
                </a:solidFill>
              </a:rPr>
              <a:t>Tuttavia dai dati osservazionali possiamo solo determinare una classe di equivalenza di DAG, nota come CPDAG, il che significa che diverse strutture di DAG possono corrispondere alla stessa distribuzione di probabilità.</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s-PE" sz="1800">
                <a:solidFill>
                  <a:schemeClr val="dk1"/>
                </a:solidFill>
              </a:rPr>
              <a:t>Di conseguenza il nostro compito è quello di identificare il DAG corretto che rappresenta le relazioni causali tra le variabili osservate.</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3" name="Google Shape;123;p3"/>
          <p:cNvSpPr/>
          <p:nvPr/>
        </p:nvSpPr>
        <p:spPr>
          <a:xfrm flipH="1">
            <a:off x="-1" y="-1"/>
            <a:ext cx="12191998" cy="1590742"/>
          </a:xfrm>
          <a:prstGeom prst="rect">
            <a:avLst/>
          </a:prstGeom>
          <a:gradFill>
            <a:gsLst>
              <a:gs pos="0">
                <a:srgbClr val="000000"/>
              </a:gs>
              <a:gs pos="100000">
                <a:srgbClr val="0F4861"/>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4" name="Google Shape;124;p3"/>
          <p:cNvSpPr/>
          <p:nvPr/>
        </p:nvSpPr>
        <p:spPr>
          <a:xfrm flipH="1" rot="10800000">
            <a:off x="-3" y="0"/>
            <a:ext cx="8115306" cy="1590742"/>
          </a:xfrm>
          <a:prstGeom prst="rect">
            <a:avLst/>
          </a:prstGeom>
          <a:gradFill>
            <a:gsLst>
              <a:gs pos="0">
                <a:srgbClr val="156082">
                  <a:alpha val="0"/>
                </a:srgbClr>
              </a:gs>
              <a:gs pos="20000">
                <a:srgbClr val="156082">
                  <a:alpha val="0"/>
                </a:srgbClr>
              </a:gs>
              <a:gs pos="100000">
                <a:srgbClr val="0A3041">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5" name="Google Shape;125;p3"/>
          <p:cNvSpPr/>
          <p:nvPr/>
        </p:nvSpPr>
        <p:spPr>
          <a:xfrm flipH="1">
            <a:off x="8115299" y="-1"/>
            <a:ext cx="4076698" cy="1590742"/>
          </a:xfrm>
          <a:prstGeom prst="rect">
            <a:avLst/>
          </a:prstGeom>
          <a:gradFill>
            <a:gsLst>
              <a:gs pos="0">
                <a:srgbClr val="156082">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6" name="Google Shape;126;p3"/>
          <p:cNvSpPr/>
          <p:nvPr/>
        </p:nvSpPr>
        <p:spPr>
          <a:xfrm>
            <a:off x="459350" y="-1"/>
            <a:ext cx="11732646" cy="1597433"/>
          </a:xfrm>
          <a:prstGeom prst="rect">
            <a:avLst/>
          </a:prstGeom>
          <a:gradFill>
            <a:gsLst>
              <a:gs pos="0">
                <a:srgbClr val="000000">
                  <a:alpha val="0"/>
                </a:srgbClr>
              </a:gs>
              <a:gs pos="50000">
                <a:srgbClr val="000000">
                  <a:alpha val="0"/>
                </a:srgbClr>
              </a:gs>
              <a:gs pos="99000">
                <a:srgbClr val="0A3041">
                  <a:alpha val="51764"/>
                </a:srgbClr>
              </a:gs>
              <a:gs pos="100000">
                <a:srgbClr val="0A3041">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7" name="Google Shape;127;p3"/>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Play"/>
              <a:buNone/>
            </a:pPr>
            <a:r>
              <a:rPr lang="es-PE" sz="4000">
                <a:solidFill>
                  <a:srgbClr val="FFFFFF"/>
                </a:solidFill>
              </a:rPr>
              <a:t>2. </a:t>
            </a:r>
            <a:r>
              <a:rPr lang="es-PE" sz="4000">
                <a:solidFill>
                  <a:srgbClr val="FFFFFF"/>
                </a:solidFill>
              </a:rPr>
              <a:t>Terminologia dei grafici e calcolo degli interventi</a:t>
            </a:r>
            <a:endParaRPr sz="4000">
              <a:solidFill>
                <a:srgbClr val="FFFFFF"/>
              </a:solidFill>
            </a:endParaRPr>
          </a:p>
        </p:txBody>
      </p:sp>
      <p:sp>
        <p:nvSpPr>
          <p:cNvPr id="128" name="Google Shape;128;p3"/>
          <p:cNvSpPr txBox="1"/>
          <p:nvPr/>
        </p:nvSpPr>
        <p:spPr>
          <a:xfrm>
            <a:off x="173225" y="1870700"/>
            <a:ext cx="5193000" cy="25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endParaRPr>
          </a:p>
        </p:txBody>
      </p:sp>
      <p:pic>
        <p:nvPicPr>
          <p:cNvPr id="129" name="Google Shape;129;p3"/>
          <p:cNvPicPr preferRelativeResize="0"/>
          <p:nvPr/>
        </p:nvPicPr>
        <p:blipFill rotWithShape="1">
          <a:blip r:embed="rId3">
            <a:alphaModFix/>
          </a:blip>
          <a:srcRect b="0" l="0" r="0" t="5846"/>
          <a:stretch/>
        </p:blipFill>
        <p:spPr>
          <a:xfrm>
            <a:off x="0" y="1678800"/>
            <a:ext cx="4946950" cy="2181300"/>
          </a:xfrm>
          <a:prstGeom prst="rect">
            <a:avLst/>
          </a:prstGeom>
          <a:noFill/>
          <a:ln>
            <a:noFill/>
          </a:ln>
        </p:spPr>
      </p:pic>
      <p:pic>
        <p:nvPicPr>
          <p:cNvPr id="130" name="Google Shape;130;p3"/>
          <p:cNvPicPr preferRelativeResize="0"/>
          <p:nvPr/>
        </p:nvPicPr>
        <p:blipFill>
          <a:blip r:embed="rId4">
            <a:alphaModFix/>
          </a:blip>
          <a:stretch>
            <a:fillRect/>
          </a:stretch>
        </p:blipFill>
        <p:spPr>
          <a:xfrm>
            <a:off x="459353" y="4075225"/>
            <a:ext cx="3283522" cy="2561875"/>
          </a:xfrm>
          <a:prstGeom prst="rect">
            <a:avLst/>
          </a:prstGeom>
          <a:solidFill>
            <a:schemeClr val="lt1"/>
          </a:solidFill>
          <a:ln>
            <a:noFill/>
          </a:ln>
        </p:spPr>
      </p:pic>
      <p:sp>
        <p:nvSpPr>
          <p:cNvPr id="131" name="Google Shape;131;p3"/>
          <p:cNvSpPr txBox="1"/>
          <p:nvPr/>
        </p:nvSpPr>
        <p:spPr>
          <a:xfrm>
            <a:off x="5083900" y="1726775"/>
            <a:ext cx="7108200" cy="49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PE">
                <a:solidFill>
                  <a:schemeClr val="dk1"/>
                </a:solidFill>
              </a:rPr>
              <a:t>In un DAG, le v-strutture giocano un ruolo cruciale nell'identificazione delle dipendenze condizionali, vale a dire su come le variabili sono correlate tra loro all'interno del grafo. Questo è essenziale per  </a:t>
            </a:r>
            <a:r>
              <a:rPr lang="es-PE">
                <a:solidFill>
                  <a:schemeClr val="dk1"/>
                </a:solidFill>
              </a:rPr>
              <a:t>comprendere gli effetti degli interventi e quindi la </a:t>
            </a:r>
            <a:r>
              <a:rPr lang="es-PE">
                <a:solidFill>
                  <a:schemeClr val="dk1"/>
                </a:solidFill>
              </a:rPr>
              <a:t>differenza tra correlazioni e causalità.</a:t>
            </a:r>
            <a:endParaRPr>
              <a:solidFill>
                <a:schemeClr val="dk1"/>
              </a:solidFill>
            </a:endParaRPr>
          </a:p>
          <a:p>
            <a:pPr indent="0" lvl="0" marL="0" rtl="0" algn="l">
              <a:spcBef>
                <a:spcPts val="0"/>
              </a:spcBef>
              <a:spcAft>
                <a:spcPts val="0"/>
              </a:spcAft>
              <a:buNone/>
            </a:pPr>
            <a:r>
              <a:rPr lang="es-PE">
                <a:solidFill>
                  <a:schemeClr val="dk1"/>
                </a:solidFill>
              </a:rPr>
              <a:t>Modello Markoviano dove la distribuzione può essere factorizzata come: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PE">
                <a:solidFill>
                  <a:schemeClr val="dk1"/>
                </a:solidFill>
              </a:rPr>
              <a:t>e dopo l’intervento tramite </a:t>
            </a:r>
            <a:r>
              <a:rPr i="1" lang="es-PE">
                <a:solidFill>
                  <a:schemeClr val="dk1"/>
                </a:solidFill>
              </a:rPr>
              <a:t>do e set </a:t>
            </a:r>
            <a:r>
              <a:rPr lang="es-PE">
                <a:solidFill>
                  <a:schemeClr val="dk1"/>
                </a:solidFill>
              </a:rPr>
              <a:t>come: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PE">
                <a:solidFill>
                  <a:schemeClr val="dk1"/>
                </a:solidFill>
              </a:rPr>
              <a:t>Derivata dell'Effetto Causale: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s-PE">
                <a:solidFill>
                  <a:schemeClr val="dk1"/>
                </a:solidFill>
              </a:rPr>
              <a:t>che in modo lineare (per distribuzioni normali) rispetto ai genitori possiamo esprimere come:</a:t>
            </a:r>
            <a:endParaRPr>
              <a:solidFill>
                <a:schemeClr val="dk1"/>
              </a:solidFill>
            </a:endParaRPr>
          </a:p>
          <a:p>
            <a:pPr indent="0" lvl="0" marL="0" rtl="0" algn="l">
              <a:spcBef>
                <a:spcPts val="0"/>
              </a:spcBef>
              <a:spcAft>
                <a:spcPts val="0"/>
              </a:spcAft>
              <a:buNone/>
            </a:pPr>
            <a:r>
              <a:t/>
            </a:r>
            <a:endParaRPr sz="1500">
              <a:solidFill>
                <a:schemeClr val="dk1"/>
              </a:solidFill>
            </a:endParaRPr>
          </a:p>
        </p:txBody>
      </p:sp>
      <p:pic>
        <p:nvPicPr>
          <p:cNvPr id="132" name="Google Shape;132;p3"/>
          <p:cNvPicPr preferRelativeResize="0"/>
          <p:nvPr/>
        </p:nvPicPr>
        <p:blipFill>
          <a:blip r:embed="rId5">
            <a:alphaModFix/>
          </a:blip>
          <a:stretch>
            <a:fillRect/>
          </a:stretch>
        </p:blipFill>
        <p:spPr>
          <a:xfrm>
            <a:off x="5366225" y="2880300"/>
            <a:ext cx="2438400" cy="609600"/>
          </a:xfrm>
          <a:prstGeom prst="rect">
            <a:avLst/>
          </a:prstGeom>
          <a:noFill/>
          <a:ln>
            <a:noFill/>
          </a:ln>
        </p:spPr>
      </p:pic>
      <p:pic>
        <p:nvPicPr>
          <p:cNvPr id="133" name="Google Shape;133;p3"/>
          <p:cNvPicPr preferRelativeResize="0"/>
          <p:nvPr/>
        </p:nvPicPr>
        <p:blipFill rotWithShape="1">
          <a:blip r:embed="rId6">
            <a:alphaModFix/>
          </a:blip>
          <a:srcRect b="0" l="2827" r="0" t="0"/>
          <a:stretch/>
        </p:blipFill>
        <p:spPr>
          <a:xfrm>
            <a:off x="5366225" y="3804275"/>
            <a:ext cx="4831650" cy="692625"/>
          </a:xfrm>
          <a:prstGeom prst="rect">
            <a:avLst/>
          </a:prstGeom>
          <a:noFill/>
          <a:ln>
            <a:noFill/>
          </a:ln>
        </p:spPr>
      </p:pic>
      <p:pic>
        <p:nvPicPr>
          <p:cNvPr id="134" name="Google Shape;134;p3"/>
          <p:cNvPicPr preferRelativeResize="0"/>
          <p:nvPr/>
        </p:nvPicPr>
        <p:blipFill>
          <a:blip r:embed="rId7">
            <a:alphaModFix/>
          </a:blip>
          <a:stretch>
            <a:fillRect/>
          </a:stretch>
        </p:blipFill>
        <p:spPr>
          <a:xfrm>
            <a:off x="5366225" y="4917800"/>
            <a:ext cx="2280350" cy="518550"/>
          </a:xfrm>
          <a:prstGeom prst="rect">
            <a:avLst/>
          </a:prstGeom>
          <a:noFill/>
          <a:ln>
            <a:noFill/>
          </a:ln>
        </p:spPr>
      </p:pic>
      <p:pic>
        <p:nvPicPr>
          <p:cNvPr id="135" name="Google Shape;135;p3"/>
          <p:cNvPicPr preferRelativeResize="0"/>
          <p:nvPr/>
        </p:nvPicPr>
        <p:blipFill>
          <a:blip r:embed="rId8">
            <a:alphaModFix/>
          </a:blip>
          <a:stretch>
            <a:fillRect/>
          </a:stretch>
        </p:blipFill>
        <p:spPr>
          <a:xfrm>
            <a:off x="5366213" y="5954750"/>
            <a:ext cx="4366738" cy="518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10"/>
          <p:cNvSpPr/>
          <p:nvPr/>
        </p:nvSpPr>
        <p:spPr>
          <a:xfrm>
            <a:off x="90825"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1" name="Google Shape;141;p10"/>
          <p:cNvSpPr/>
          <p:nvPr/>
        </p:nvSpPr>
        <p:spPr>
          <a:xfrm flipH="1">
            <a:off x="-1" y="-1"/>
            <a:ext cx="12191998" cy="1590742"/>
          </a:xfrm>
          <a:prstGeom prst="rect">
            <a:avLst/>
          </a:prstGeom>
          <a:gradFill>
            <a:gsLst>
              <a:gs pos="0">
                <a:srgbClr val="000000"/>
              </a:gs>
              <a:gs pos="100000">
                <a:srgbClr val="0F4861"/>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2" name="Google Shape;142;p10"/>
          <p:cNvSpPr/>
          <p:nvPr/>
        </p:nvSpPr>
        <p:spPr>
          <a:xfrm flipH="1" rot="10800000">
            <a:off x="-3" y="0"/>
            <a:ext cx="8115306" cy="1590742"/>
          </a:xfrm>
          <a:prstGeom prst="rect">
            <a:avLst/>
          </a:prstGeom>
          <a:gradFill>
            <a:gsLst>
              <a:gs pos="0">
                <a:srgbClr val="156082">
                  <a:alpha val="0"/>
                </a:srgbClr>
              </a:gs>
              <a:gs pos="20000">
                <a:srgbClr val="156082">
                  <a:alpha val="0"/>
                </a:srgbClr>
              </a:gs>
              <a:gs pos="100000">
                <a:srgbClr val="0A3041">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3" name="Google Shape;143;p10"/>
          <p:cNvSpPr/>
          <p:nvPr/>
        </p:nvSpPr>
        <p:spPr>
          <a:xfrm flipH="1">
            <a:off x="8115299" y="-1"/>
            <a:ext cx="4076698" cy="1590742"/>
          </a:xfrm>
          <a:prstGeom prst="rect">
            <a:avLst/>
          </a:prstGeom>
          <a:gradFill>
            <a:gsLst>
              <a:gs pos="0">
                <a:srgbClr val="156082">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4" name="Google Shape;144;p10"/>
          <p:cNvSpPr/>
          <p:nvPr/>
        </p:nvSpPr>
        <p:spPr>
          <a:xfrm>
            <a:off x="459350" y="-1"/>
            <a:ext cx="11732646" cy="1597433"/>
          </a:xfrm>
          <a:prstGeom prst="rect">
            <a:avLst/>
          </a:prstGeom>
          <a:gradFill>
            <a:gsLst>
              <a:gs pos="0">
                <a:srgbClr val="000000">
                  <a:alpha val="0"/>
                </a:srgbClr>
              </a:gs>
              <a:gs pos="50000">
                <a:srgbClr val="000000">
                  <a:alpha val="0"/>
                </a:srgbClr>
              </a:gs>
              <a:gs pos="99000">
                <a:srgbClr val="0A3041">
                  <a:alpha val="51764"/>
                </a:srgbClr>
              </a:gs>
              <a:gs pos="100000">
                <a:srgbClr val="0A3041">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5" name="Google Shape;145;p10"/>
          <p:cNvSpPr txBox="1"/>
          <p:nvPr>
            <p:ph type="title"/>
          </p:nvPr>
        </p:nvSpPr>
        <p:spPr>
          <a:xfrm>
            <a:off x="1371599" y="294538"/>
            <a:ext cx="9895951" cy="103366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s-PE" sz="4000">
                <a:solidFill>
                  <a:srgbClr val="FFFFFF"/>
                </a:solidFill>
              </a:rPr>
              <a:t>2.2 Esempi che utilizzeremo per illustrare il calcolo degli effetti degli interventi</a:t>
            </a:r>
            <a:endParaRPr sz="4000">
              <a:solidFill>
                <a:srgbClr val="FFFFFF"/>
              </a:solidFill>
            </a:endParaRPr>
          </a:p>
        </p:txBody>
      </p:sp>
      <p:sp>
        <p:nvSpPr>
          <p:cNvPr id="146" name="Google Shape;146;p10"/>
          <p:cNvSpPr txBox="1"/>
          <p:nvPr/>
        </p:nvSpPr>
        <p:spPr>
          <a:xfrm>
            <a:off x="90825" y="1665050"/>
            <a:ext cx="3939900" cy="97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PE" sz="1800">
                <a:solidFill>
                  <a:schemeClr val="dk1"/>
                </a:solidFill>
              </a:rPr>
              <a:t>Example 2.1:</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pic>
        <p:nvPicPr>
          <p:cNvPr id="147" name="Google Shape;147;p10"/>
          <p:cNvPicPr preferRelativeResize="0"/>
          <p:nvPr/>
        </p:nvPicPr>
        <p:blipFill>
          <a:blip r:embed="rId3">
            <a:alphaModFix/>
          </a:blip>
          <a:stretch>
            <a:fillRect/>
          </a:stretch>
        </p:blipFill>
        <p:spPr>
          <a:xfrm>
            <a:off x="3032124" y="2880375"/>
            <a:ext cx="6127776" cy="3118975"/>
          </a:xfrm>
          <a:prstGeom prst="rect">
            <a:avLst/>
          </a:prstGeom>
          <a:solidFill>
            <a:schemeClr val="lt1"/>
          </a:solidFill>
          <a:ln>
            <a:noFill/>
          </a:ln>
        </p:spPr>
      </p:pic>
      <p:pic>
        <p:nvPicPr>
          <p:cNvPr id="148" name="Google Shape;148;p10"/>
          <p:cNvPicPr preferRelativeResize="0"/>
          <p:nvPr/>
        </p:nvPicPr>
        <p:blipFill>
          <a:blip r:embed="rId4">
            <a:alphaModFix/>
          </a:blip>
          <a:stretch>
            <a:fillRect/>
          </a:stretch>
        </p:blipFill>
        <p:spPr>
          <a:xfrm>
            <a:off x="90825" y="2045775"/>
            <a:ext cx="4204487" cy="428437"/>
          </a:xfrm>
          <a:prstGeom prst="rect">
            <a:avLst/>
          </a:prstGeom>
          <a:noFill/>
          <a:ln>
            <a:noFill/>
          </a:ln>
        </p:spPr>
      </p:pic>
      <p:pic>
        <p:nvPicPr>
          <p:cNvPr id="149" name="Google Shape;149;p10"/>
          <p:cNvPicPr preferRelativeResize="0"/>
          <p:nvPr/>
        </p:nvPicPr>
        <p:blipFill>
          <a:blip r:embed="rId5">
            <a:alphaModFix/>
          </a:blip>
          <a:stretch>
            <a:fillRect/>
          </a:stretch>
        </p:blipFill>
        <p:spPr>
          <a:xfrm>
            <a:off x="90825" y="2474225"/>
            <a:ext cx="3217325" cy="428450"/>
          </a:xfrm>
          <a:prstGeom prst="rect">
            <a:avLst/>
          </a:prstGeom>
          <a:solidFill>
            <a:schemeClr val="lt1"/>
          </a:solidFill>
          <a:ln>
            <a:noFill/>
          </a:ln>
        </p:spPr>
      </p:pic>
      <p:sp>
        <p:nvSpPr>
          <p:cNvPr id="150" name="Google Shape;150;p10"/>
          <p:cNvSpPr txBox="1"/>
          <p:nvPr/>
        </p:nvSpPr>
        <p:spPr>
          <a:xfrm>
            <a:off x="7364250" y="1721500"/>
            <a:ext cx="4076700" cy="10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PE" sz="1800">
                <a:solidFill>
                  <a:schemeClr val="dk1"/>
                </a:solidFill>
              </a:rPr>
              <a:t>Example 2.2:</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pic>
        <p:nvPicPr>
          <p:cNvPr id="151" name="Google Shape;151;p10"/>
          <p:cNvPicPr preferRelativeResize="0"/>
          <p:nvPr/>
        </p:nvPicPr>
        <p:blipFill>
          <a:blip r:embed="rId6">
            <a:alphaModFix/>
          </a:blip>
          <a:stretch>
            <a:fillRect/>
          </a:stretch>
        </p:blipFill>
        <p:spPr>
          <a:xfrm>
            <a:off x="7522300" y="2272850"/>
            <a:ext cx="2031683" cy="428450"/>
          </a:xfrm>
          <a:prstGeom prst="rect">
            <a:avLst/>
          </a:prstGeom>
          <a:noFill/>
          <a:ln>
            <a:noFill/>
          </a:ln>
        </p:spPr>
      </p:pic>
      <p:sp>
        <p:nvSpPr>
          <p:cNvPr id="152" name="Google Shape;152;p10"/>
          <p:cNvSpPr txBox="1"/>
          <p:nvPr/>
        </p:nvSpPr>
        <p:spPr>
          <a:xfrm>
            <a:off x="21075" y="6178425"/>
            <a:ext cx="12331500" cy="6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PE" sz="1800">
                <a:solidFill>
                  <a:schemeClr val="dk1"/>
                </a:solidFill>
              </a:rPr>
              <a:t>Questi esempi mostrano come l’analisi degli interventi può differire dall’analisi di regressione evidenziando l’importanza dell’approccio causale</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8" name="Google Shape;158;p4"/>
          <p:cNvSpPr/>
          <p:nvPr/>
        </p:nvSpPr>
        <p:spPr>
          <a:xfrm flipH="1">
            <a:off x="0" y="0"/>
            <a:ext cx="12192000" cy="1239900"/>
          </a:xfrm>
          <a:prstGeom prst="rect">
            <a:avLst/>
          </a:prstGeom>
          <a:gradFill>
            <a:gsLst>
              <a:gs pos="0">
                <a:srgbClr val="000000"/>
              </a:gs>
              <a:gs pos="100000">
                <a:srgbClr val="0F4861"/>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9" name="Google Shape;159;p4"/>
          <p:cNvSpPr/>
          <p:nvPr/>
        </p:nvSpPr>
        <p:spPr>
          <a:xfrm flipH="1" rot="10800000">
            <a:off x="0" y="-25"/>
            <a:ext cx="8115300" cy="1193400"/>
          </a:xfrm>
          <a:prstGeom prst="rect">
            <a:avLst/>
          </a:prstGeom>
          <a:gradFill>
            <a:gsLst>
              <a:gs pos="0">
                <a:srgbClr val="156082">
                  <a:alpha val="0"/>
                </a:srgbClr>
              </a:gs>
              <a:gs pos="20000">
                <a:srgbClr val="156082">
                  <a:alpha val="0"/>
                </a:srgbClr>
              </a:gs>
              <a:gs pos="100000">
                <a:srgbClr val="0A3041">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0" name="Google Shape;160;p4"/>
          <p:cNvSpPr/>
          <p:nvPr/>
        </p:nvSpPr>
        <p:spPr>
          <a:xfrm flipH="1">
            <a:off x="8115300" y="0"/>
            <a:ext cx="4076700" cy="1239900"/>
          </a:xfrm>
          <a:prstGeom prst="rect">
            <a:avLst/>
          </a:prstGeom>
          <a:gradFill>
            <a:gsLst>
              <a:gs pos="0">
                <a:srgbClr val="156082">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1" name="Google Shape;161;p4"/>
          <p:cNvSpPr/>
          <p:nvPr/>
        </p:nvSpPr>
        <p:spPr>
          <a:xfrm>
            <a:off x="459350" y="0"/>
            <a:ext cx="11732700" cy="1091700"/>
          </a:xfrm>
          <a:prstGeom prst="rect">
            <a:avLst/>
          </a:prstGeom>
          <a:gradFill>
            <a:gsLst>
              <a:gs pos="0">
                <a:srgbClr val="000000">
                  <a:alpha val="0"/>
                </a:srgbClr>
              </a:gs>
              <a:gs pos="50000">
                <a:srgbClr val="000000">
                  <a:alpha val="0"/>
                </a:srgbClr>
              </a:gs>
              <a:gs pos="99000">
                <a:srgbClr val="0A3041">
                  <a:alpha val="51764"/>
                </a:srgbClr>
              </a:gs>
              <a:gs pos="100000">
                <a:srgbClr val="0A3041">
                  <a:alpha val="51764"/>
                </a:srgbClr>
              </a:gs>
            </a:gsLst>
            <a:lin ang="16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2" name="Google Shape;162;p4"/>
          <p:cNvSpPr txBox="1"/>
          <p:nvPr>
            <p:ph type="title"/>
          </p:nvPr>
        </p:nvSpPr>
        <p:spPr>
          <a:xfrm>
            <a:off x="1371600" y="294545"/>
            <a:ext cx="9895800" cy="639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Play"/>
              <a:buNone/>
            </a:pPr>
            <a:r>
              <a:rPr lang="es-PE" sz="4000">
                <a:solidFill>
                  <a:srgbClr val="FFFFFF"/>
                </a:solidFill>
              </a:rPr>
              <a:t>3. Gli algoritmi</a:t>
            </a:r>
            <a:endParaRPr sz="4000">
              <a:solidFill>
                <a:srgbClr val="FFFFFF"/>
              </a:solidFill>
            </a:endParaRPr>
          </a:p>
        </p:txBody>
      </p:sp>
      <p:sp>
        <p:nvSpPr>
          <p:cNvPr id="163" name="Google Shape;163;p4"/>
          <p:cNvSpPr txBox="1"/>
          <p:nvPr/>
        </p:nvSpPr>
        <p:spPr>
          <a:xfrm>
            <a:off x="1149225" y="1509150"/>
            <a:ext cx="9286800" cy="50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PE" sz="1800">
                <a:solidFill>
                  <a:schemeClr val="dk1"/>
                </a:solidFill>
              </a:rPr>
              <a:t>Nuova metodologia: DAG sconosciuto.</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es-PE" sz="1600">
                <a:solidFill>
                  <a:schemeClr val="dk1"/>
                </a:solidFill>
              </a:rPr>
              <a:t>Nelle versioni popolazionali degli algoritmi, assumiamo che tutte le dipendenze condizionali siano conosciute. Utilizziamo l'algoritmo PC per determinare il CPDAG corretto. Da questo CPDAG, possiamo calcolare i possibili effetti causali di ciascun Xi su Y.</a:t>
            </a:r>
            <a:endParaRPr sz="1600">
              <a:solidFill>
                <a:schemeClr val="dk1"/>
              </a:solidFill>
            </a:endParaRPr>
          </a:p>
        </p:txBody>
      </p:sp>
      <p:pic>
        <p:nvPicPr>
          <p:cNvPr id="164" name="Google Shape;164;p4"/>
          <p:cNvPicPr preferRelativeResize="0"/>
          <p:nvPr/>
        </p:nvPicPr>
        <p:blipFill>
          <a:blip r:embed="rId3">
            <a:alphaModFix/>
          </a:blip>
          <a:stretch>
            <a:fillRect/>
          </a:stretch>
        </p:blipFill>
        <p:spPr>
          <a:xfrm>
            <a:off x="2611625" y="2030275"/>
            <a:ext cx="6604500" cy="1458400"/>
          </a:xfrm>
          <a:prstGeom prst="rect">
            <a:avLst/>
          </a:prstGeom>
          <a:noFill/>
          <a:ln>
            <a:noFill/>
          </a:ln>
        </p:spPr>
      </p:pic>
      <p:pic>
        <p:nvPicPr>
          <p:cNvPr id="165" name="Google Shape;165;p4"/>
          <p:cNvPicPr preferRelativeResize="0"/>
          <p:nvPr/>
        </p:nvPicPr>
        <p:blipFill>
          <a:blip r:embed="rId4">
            <a:alphaModFix/>
          </a:blip>
          <a:stretch>
            <a:fillRect/>
          </a:stretch>
        </p:blipFill>
        <p:spPr>
          <a:xfrm>
            <a:off x="3193563" y="4870200"/>
            <a:ext cx="5804875" cy="1360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pic>
        <p:nvPicPr>
          <p:cNvPr id="170" name="Google Shape;170;p5"/>
          <p:cNvPicPr preferRelativeResize="0"/>
          <p:nvPr/>
        </p:nvPicPr>
        <p:blipFill>
          <a:blip r:embed="rId3">
            <a:alphaModFix/>
          </a:blip>
          <a:stretch>
            <a:fillRect/>
          </a:stretch>
        </p:blipFill>
        <p:spPr>
          <a:xfrm>
            <a:off x="5975700" y="1284450"/>
            <a:ext cx="6024375" cy="2768917"/>
          </a:xfrm>
          <a:prstGeom prst="rect">
            <a:avLst/>
          </a:prstGeom>
          <a:noFill/>
          <a:ln>
            <a:noFill/>
          </a:ln>
        </p:spPr>
      </p:pic>
      <p:pic>
        <p:nvPicPr>
          <p:cNvPr id="171" name="Google Shape;171;p5"/>
          <p:cNvPicPr preferRelativeResize="0"/>
          <p:nvPr/>
        </p:nvPicPr>
        <p:blipFill>
          <a:blip r:embed="rId4">
            <a:alphaModFix/>
          </a:blip>
          <a:stretch>
            <a:fillRect/>
          </a:stretch>
        </p:blipFill>
        <p:spPr>
          <a:xfrm>
            <a:off x="338702" y="4265402"/>
            <a:ext cx="4116700" cy="1827350"/>
          </a:xfrm>
          <a:prstGeom prst="rect">
            <a:avLst/>
          </a:prstGeom>
          <a:solidFill>
            <a:schemeClr val="lt1"/>
          </a:solidFill>
          <a:ln>
            <a:noFill/>
          </a:ln>
        </p:spPr>
      </p:pic>
      <p:pic>
        <p:nvPicPr>
          <p:cNvPr id="172" name="Google Shape;172;p5"/>
          <p:cNvPicPr preferRelativeResize="0"/>
          <p:nvPr/>
        </p:nvPicPr>
        <p:blipFill>
          <a:blip r:embed="rId5">
            <a:alphaModFix/>
          </a:blip>
          <a:stretch>
            <a:fillRect/>
          </a:stretch>
        </p:blipFill>
        <p:spPr>
          <a:xfrm>
            <a:off x="240950" y="1284450"/>
            <a:ext cx="5082374" cy="2584375"/>
          </a:xfrm>
          <a:prstGeom prst="rect">
            <a:avLst/>
          </a:prstGeom>
          <a:solidFill>
            <a:schemeClr val="lt1"/>
          </a:solidFill>
          <a:ln>
            <a:noFill/>
          </a:ln>
        </p:spPr>
      </p:pic>
      <p:sp>
        <p:nvSpPr>
          <p:cNvPr id="173" name="Google Shape;173;p5"/>
          <p:cNvSpPr txBox="1"/>
          <p:nvPr/>
        </p:nvSpPr>
        <p:spPr>
          <a:xfrm>
            <a:off x="3684075" y="390613"/>
            <a:ext cx="52035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PE" sz="1800">
                <a:solidFill>
                  <a:schemeClr val="dk1"/>
                </a:solidFill>
              </a:rPr>
              <a:t>Algoritmi che andremo ad implementare</a:t>
            </a:r>
            <a:endParaRPr sz="1800">
              <a:solidFill>
                <a:schemeClr val="dk1"/>
              </a:solidFill>
            </a:endParaRPr>
          </a:p>
        </p:txBody>
      </p:sp>
      <p:pic>
        <p:nvPicPr>
          <p:cNvPr id="174" name="Google Shape;174;p5"/>
          <p:cNvPicPr preferRelativeResize="0"/>
          <p:nvPr/>
        </p:nvPicPr>
        <p:blipFill>
          <a:blip r:embed="rId6">
            <a:alphaModFix/>
          </a:blip>
          <a:stretch>
            <a:fillRect/>
          </a:stretch>
        </p:blipFill>
        <p:spPr>
          <a:xfrm>
            <a:off x="5784900" y="4527500"/>
            <a:ext cx="6155974" cy="1462675"/>
          </a:xfrm>
          <a:prstGeom prst="rect">
            <a:avLst/>
          </a:prstGeom>
          <a:solidFill>
            <a:schemeClr val="lt1"/>
          </a:solid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g21593a26c1e_0_4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0" name="Google Shape;180;g21593a26c1e_0_46"/>
          <p:cNvSpPr/>
          <p:nvPr/>
        </p:nvSpPr>
        <p:spPr>
          <a:xfrm flipH="1">
            <a:off x="-3" y="-1"/>
            <a:ext cx="12192000" cy="1590600"/>
          </a:xfrm>
          <a:prstGeom prst="rect">
            <a:avLst/>
          </a:prstGeom>
          <a:gradFill>
            <a:gsLst>
              <a:gs pos="0">
                <a:srgbClr val="000000"/>
              </a:gs>
              <a:gs pos="100000">
                <a:srgbClr val="0F4861"/>
              </a:gs>
            </a:gsLst>
            <a:lin ang="840013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1" name="Google Shape;181;g21593a26c1e_0_46"/>
          <p:cNvSpPr/>
          <p:nvPr/>
        </p:nvSpPr>
        <p:spPr>
          <a:xfrm flipH="1" rot="10800000">
            <a:off x="-3" y="142"/>
            <a:ext cx="8115300" cy="1590600"/>
          </a:xfrm>
          <a:prstGeom prst="rect">
            <a:avLst/>
          </a:prstGeom>
          <a:gradFill>
            <a:gsLst>
              <a:gs pos="0">
                <a:srgbClr val="156082">
                  <a:alpha val="0"/>
                </a:srgbClr>
              </a:gs>
              <a:gs pos="20000">
                <a:srgbClr val="156082">
                  <a:alpha val="0"/>
                </a:srgbClr>
              </a:gs>
              <a:gs pos="100000">
                <a:srgbClr val="0A3041">
                  <a:alpha val="54901"/>
                </a:srgbClr>
              </a:gs>
            </a:gsLst>
            <a:lin ang="1380014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2" name="Google Shape;182;g21593a26c1e_0_46"/>
          <p:cNvSpPr/>
          <p:nvPr/>
        </p:nvSpPr>
        <p:spPr>
          <a:xfrm flipH="1">
            <a:off x="8115297" y="-1"/>
            <a:ext cx="4076700" cy="1590600"/>
          </a:xfrm>
          <a:prstGeom prst="rect">
            <a:avLst/>
          </a:prstGeom>
          <a:gradFill>
            <a:gsLst>
              <a:gs pos="0">
                <a:srgbClr val="156082">
                  <a:alpha val="65882"/>
                </a:srgbClr>
              </a:gs>
              <a:gs pos="100000">
                <a:srgbClr val="000000">
                  <a:alpha val="29803"/>
                </a:srgbClr>
              </a:gs>
            </a:gsLst>
            <a:lin ang="1319991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3" name="Google Shape;183;g21593a26c1e_0_46"/>
          <p:cNvSpPr/>
          <p:nvPr/>
        </p:nvSpPr>
        <p:spPr>
          <a:xfrm>
            <a:off x="459350" y="-1"/>
            <a:ext cx="11732700" cy="1597500"/>
          </a:xfrm>
          <a:prstGeom prst="rect">
            <a:avLst/>
          </a:prstGeom>
          <a:gradFill>
            <a:gsLst>
              <a:gs pos="0">
                <a:srgbClr val="000000">
                  <a:alpha val="0"/>
                </a:srgbClr>
              </a:gs>
              <a:gs pos="50000">
                <a:srgbClr val="000000">
                  <a:alpha val="0"/>
                </a:srgbClr>
              </a:gs>
              <a:gs pos="99000">
                <a:srgbClr val="0A3041">
                  <a:alpha val="51764"/>
                </a:srgbClr>
              </a:gs>
              <a:gs pos="100000">
                <a:srgbClr val="0A3041">
                  <a:alpha val="51764"/>
                </a:srgbClr>
              </a:gs>
            </a:gsLst>
            <a:lin ang="167999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4" name="Google Shape;184;g21593a26c1e_0_46"/>
          <p:cNvSpPr txBox="1"/>
          <p:nvPr>
            <p:ph type="title"/>
          </p:nvPr>
        </p:nvSpPr>
        <p:spPr>
          <a:xfrm>
            <a:off x="1371599" y="294538"/>
            <a:ext cx="9896100" cy="1033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s-PE" sz="4000">
                <a:solidFill>
                  <a:srgbClr val="FFFFFF"/>
                </a:solidFill>
              </a:rPr>
              <a:t>4. Versioni di esempio degli algoritmi</a:t>
            </a:r>
            <a:endParaRPr sz="4000">
              <a:solidFill>
                <a:srgbClr val="FFFFFF"/>
              </a:solidFill>
            </a:endParaRPr>
          </a:p>
        </p:txBody>
      </p:sp>
      <p:sp>
        <p:nvSpPr>
          <p:cNvPr id="185" name="Google Shape;185;g21593a26c1e_0_46"/>
          <p:cNvSpPr txBox="1"/>
          <p:nvPr/>
        </p:nvSpPr>
        <p:spPr>
          <a:xfrm>
            <a:off x="240900" y="1677900"/>
            <a:ext cx="11951100" cy="19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PE" sz="1600">
                <a:solidFill>
                  <a:schemeClr val="dk1"/>
                </a:solidFill>
              </a:rPr>
              <a:t>Supponiamo di avere un </a:t>
            </a:r>
            <a:r>
              <a:rPr lang="es-PE" sz="1600">
                <a:solidFill>
                  <a:schemeClr val="dk1"/>
                </a:solidFill>
              </a:rPr>
              <a:t>insieme</a:t>
            </a:r>
            <a:r>
              <a:rPr lang="es-PE" sz="1600">
                <a:solidFill>
                  <a:schemeClr val="dk1"/>
                </a:solidFill>
              </a:rPr>
              <a:t> di dati con </a:t>
            </a:r>
            <a:r>
              <a:rPr i="1" lang="es-PE" sz="1600">
                <a:solidFill>
                  <a:schemeClr val="dk1"/>
                </a:solidFill>
              </a:rPr>
              <a:t>n </a:t>
            </a:r>
            <a:r>
              <a:rPr lang="es-PE" sz="1600">
                <a:solidFill>
                  <a:schemeClr val="dk1"/>
                </a:solidFill>
              </a:rPr>
              <a:t>osservazioni indipendenti (X1,....Xp,Y) = (X1,....Xp+1).</a:t>
            </a:r>
            <a:endParaRPr sz="1600">
              <a:solidFill>
                <a:schemeClr val="dk1"/>
              </a:solidFill>
            </a:endParaRPr>
          </a:p>
          <a:p>
            <a:pPr indent="0" lvl="0" marL="0" rtl="0" algn="l">
              <a:spcBef>
                <a:spcPts val="0"/>
              </a:spcBef>
              <a:spcAft>
                <a:spcPts val="0"/>
              </a:spcAft>
              <a:buNone/>
            </a:pPr>
            <a:r>
              <a:rPr lang="es-PE" sz="1600">
                <a:solidFill>
                  <a:schemeClr val="dk1"/>
                </a:solidFill>
              </a:rPr>
              <a:t>Per analizzare questi dati, stimiamo le correlazioni parziali tra le variabili, che ci aiutano a capire quanto queste siano correlate tenendo conto dell’influenza delle altre variabili e convertiamo queste correlazioni in un formato che possiamo usare per test statistici tramite la trasformata Z:</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t/>
            </a:r>
            <a:endParaRPr sz="1600">
              <a:solidFill>
                <a:schemeClr val="dk1"/>
              </a:solidFill>
            </a:endParaRPr>
          </a:p>
          <a:p>
            <a:pPr indent="0" lvl="0" marL="0" rtl="0" algn="l">
              <a:spcBef>
                <a:spcPts val="0"/>
              </a:spcBef>
              <a:spcAft>
                <a:spcPts val="0"/>
              </a:spcAft>
              <a:buNone/>
            </a:pPr>
            <a:r>
              <a:rPr lang="es-PE" sz="1600">
                <a:solidFill>
                  <a:schemeClr val="dk1"/>
                </a:solidFill>
              </a:rPr>
              <a:t>Una volta stimata la significatività delle correlazioni possiamo procedere con la stima del CPDAG, che ci permette di identificare le strutture causali tra le variabili. Usiamo il CPDAG stimato per stimare il multiset degli effetti causali possibili</a:t>
            </a:r>
            <a:endParaRPr sz="1600">
              <a:solidFill>
                <a:schemeClr val="dk1"/>
              </a:solidFill>
            </a:endParaRPr>
          </a:p>
          <a:p>
            <a:pPr indent="0" lvl="0" marL="0" rtl="0" algn="l">
              <a:spcBef>
                <a:spcPts val="0"/>
              </a:spcBef>
              <a:spcAft>
                <a:spcPts val="0"/>
              </a:spcAft>
              <a:buNone/>
            </a:pPr>
            <a:r>
              <a:t/>
            </a:r>
            <a:endParaRPr sz="1600">
              <a:solidFill>
                <a:schemeClr val="dk1"/>
              </a:solidFill>
            </a:endParaRPr>
          </a:p>
        </p:txBody>
      </p:sp>
      <p:pic>
        <p:nvPicPr>
          <p:cNvPr id="186" name="Google Shape;186;g21593a26c1e_0_46"/>
          <p:cNvPicPr preferRelativeResize="0"/>
          <p:nvPr/>
        </p:nvPicPr>
        <p:blipFill>
          <a:blip r:embed="rId3">
            <a:alphaModFix/>
          </a:blip>
          <a:stretch>
            <a:fillRect/>
          </a:stretch>
        </p:blipFill>
        <p:spPr>
          <a:xfrm>
            <a:off x="3423125" y="2546700"/>
            <a:ext cx="6085800" cy="2091775"/>
          </a:xfrm>
          <a:prstGeom prst="rect">
            <a:avLst/>
          </a:prstGeom>
          <a:noFill/>
          <a:ln>
            <a:noFill/>
          </a:ln>
        </p:spPr>
      </p:pic>
      <p:pic>
        <p:nvPicPr>
          <p:cNvPr id="187" name="Google Shape;187;g21593a26c1e_0_46"/>
          <p:cNvPicPr preferRelativeResize="0"/>
          <p:nvPr/>
        </p:nvPicPr>
        <p:blipFill>
          <a:blip r:embed="rId4">
            <a:alphaModFix/>
          </a:blip>
          <a:stretch>
            <a:fillRect/>
          </a:stretch>
        </p:blipFill>
        <p:spPr>
          <a:xfrm>
            <a:off x="3424238" y="5742850"/>
            <a:ext cx="5343525" cy="857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3" name="Google Shape;193;p6"/>
          <p:cNvSpPr/>
          <p:nvPr/>
        </p:nvSpPr>
        <p:spPr>
          <a:xfrm flipH="1">
            <a:off x="-1" y="-1"/>
            <a:ext cx="12191998" cy="1590742"/>
          </a:xfrm>
          <a:prstGeom prst="rect">
            <a:avLst/>
          </a:prstGeom>
          <a:gradFill>
            <a:gsLst>
              <a:gs pos="0">
                <a:srgbClr val="000000"/>
              </a:gs>
              <a:gs pos="100000">
                <a:srgbClr val="0F4861"/>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4" name="Google Shape;194;p6"/>
          <p:cNvSpPr/>
          <p:nvPr/>
        </p:nvSpPr>
        <p:spPr>
          <a:xfrm flipH="1" rot="10800000">
            <a:off x="-3" y="0"/>
            <a:ext cx="8115306" cy="1590742"/>
          </a:xfrm>
          <a:prstGeom prst="rect">
            <a:avLst/>
          </a:prstGeom>
          <a:gradFill>
            <a:gsLst>
              <a:gs pos="0">
                <a:srgbClr val="156082">
                  <a:alpha val="0"/>
                </a:srgbClr>
              </a:gs>
              <a:gs pos="20000">
                <a:srgbClr val="156082">
                  <a:alpha val="0"/>
                </a:srgbClr>
              </a:gs>
              <a:gs pos="100000">
                <a:srgbClr val="0A3041">
                  <a:alpha val="54901"/>
                </a:srgbClr>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5" name="Google Shape;195;p6"/>
          <p:cNvSpPr/>
          <p:nvPr/>
        </p:nvSpPr>
        <p:spPr>
          <a:xfrm flipH="1">
            <a:off x="8115299" y="-1"/>
            <a:ext cx="4076698" cy="1590742"/>
          </a:xfrm>
          <a:prstGeom prst="rect">
            <a:avLst/>
          </a:prstGeom>
          <a:gradFill>
            <a:gsLst>
              <a:gs pos="0">
                <a:srgbClr val="156082">
                  <a:alpha val="65882"/>
                </a:srgbClr>
              </a:gs>
              <a:gs pos="100000">
                <a:srgbClr val="000000">
                  <a:alpha val="29803"/>
                </a:srgbClr>
              </a:gs>
            </a:gsLst>
            <a:lin ang="13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6" name="Google Shape;196;p6"/>
          <p:cNvSpPr txBox="1"/>
          <p:nvPr>
            <p:ph type="title"/>
          </p:nvPr>
        </p:nvSpPr>
        <p:spPr>
          <a:xfrm>
            <a:off x="378900" y="281825"/>
            <a:ext cx="8971800" cy="1033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s-PE" sz="4000">
                <a:solidFill>
                  <a:srgbClr val="FFFFFF"/>
                </a:solidFill>
              </a:rPr>
              <a:t> 5. Consistenza asintotica</a:t>
            </a:r>
            <a:endParaRPr sz="4000">
              <a:solidFill>
                <a:srgbClr val="FFFFFF"/>
              </a:solidFill>
            </a:endParaRPr>
          </a:p>
        </p:txBody>
      </p:sp>
      <p:sp>
        <p:nvSpPr>
          <p:cNvPr id="197" name="Google Shape;197;p6"/>
          <p:cNvSpPr txBox="1"/>
          <p:nvPr>
            <p:ph idx="1" type="body"/>
          </p:nvPr>
        </p:nvSpPr>
        <p:spPr>
          <a:xfrm>
            <a:off x="378900" y="1734975"/>
            <a:ext cx="5672100" cy="4490700"/>
          </a:xfrm>
          <a:prstGeom prst="rect">
            <a:avLst/>
          </a:prstGeom>
          <a:noFill/>
          <a:ln>
            <a:noFill/>
          </a:ln>
        </p:spPr>
        <p:txBody>
          <a:bodyPr anchorCtr="0" anchor="t" bIns="45700" lIns="91425" spcFirstLastPara="1" rIns="91425" wrap="square" tIns="45700">
            <a:noAutofit/>
          </a:bodyPr>
          <a:lstStyle/>
          <a:p>
            <a:pPr indent="0" lvl="0" marL="0" rtl="0" algn="just">
              <a:lnSpc>
                <a:spcPct val="70000"/>
              </a:lnSpc>
              <a:spcBef>
                <a:spcPts val="0"/>
              </a:spcBef>
              <a:spcAft>
                <a:spcPts val="0"/>
              </a:spcAft>
              <a:buClr>
                <a:schemeClr val="dk1"/>
              </a:buClr>
              <a:buSzPts val="935"/>
              <a:buNone/>
            </a:pPr>
            <a:r>
              <a:rPr lang="es-PE" sz="1729"/>
              <a:t>Dimostriamo la coerenza asintotica dei nostri metodi in contesti ad alta dimensione pn&gt; n</a:t>
            </a:r>
            <a:endParaRPr sz="1729"/>
          </a:p>
          <a:p>
            <a:pPr indent="0" lvl="0" marL="0" rtl="0" algn="just">
              <a:lnSpc>
                <a:spcPct val="70000"/>
              </a:lnSpc>
              <a:spcBef>
                <a:spcPts val="0"/>
              </a:spcBef>
              <a:spcAft>
                <a:spcPts val="0"/>
              </a:spcAft>
              <a:buClr>
                <a:schemeClr val="dk1"/>
              </a:buClr>
              <a:buSzPts val="935"/>
              <a:buNone/>
            </a:pPr>
            <a:r>
              <a:t/>
            </a:r>
            <a:endParaRPr sz="1729"/>
          </a:p>
          <a:p>
            <a:pPr indent="0" lvl="0" marL="0" rtl="0" algn="just">
              <a:lnSpc>
                <a:spcPct val="70000"/>
              </a:lnSpc>
              <a:spcBef>
                <a:spcPts val="0"/>
              </a:spcBef>
              <a:spcAft>
                <a:spcPts val="0"/>
              </a:spcAft>
              <a:buClr>
                <a:schemeClr val="dk1"/>
              </a:buClr>
              <a:buSzPts val="935"/>
              <a:buNone/>
            </a:pPr>
            <a:r>
              <a:rPr b="1" lang="es-PE" sz="1729"/>
              <a:t>n:</a:t>
            </a:r>
            <a:r>
              <a:rPr lang="es-PE" sz="1729"/>
              <a:t> </a:t>
            </a:r>
            <a:r>
              <a:rPr lang="es-PE" sz="1729"/>
              <a:t>dimensione del campione </a:t>
            </a:r>
            <a:r>
              <a:rPr lang="es-PE" sz="1729"/>
              <a:t>il modello dipende </a:t>
            </a:r>
            <a:r>
              <a:rPr lang="es-PE" sz="1729"/>
              <a:t>da n</a:t>
            </a:r>
            <a:endParaRPr sz="1729"/>
          </a:p>
          <a:p>
            <a:pPr indent="0" lvl="0" marL="0" rtl="0" algn="just">
              <a:lnSpc>
                <a:spcPct val="70000"/>
              </a:lnSpc>
              <a:spcBef>
                <a:spcPts val="0"/>
              </a:spcBef>
              <a:spcAft>
                <a:spcPts val="0"/>
              </a:spcAft>
              <a:buClr>
                <a:schemeClr val="dk1"/>
              </a:buClr>
              <a:buSzPts val="935"/>
              <a:buNone/>
            </a:pPr>
            <a:r>
              <a:rPr b="1" lang="es-PE" sz="1729"/>
              <a:t>pn:</a:t>
            </a:r>
            <a:r>
              <a:rPr lang="es-PE" sz="1729"/>
              <a:t> rappresentando il numero di covariabili</a:t>
            </a:r>
            <a:endParaRPr sz="1729"/>
          </a:p>
          <a:p>
            <a:pPr indent="0" lvl="0" marL="0" rtl="0" algn="just">
              <a:lnSpc>
                <a:spcPct val="70000"/>
              </a:lnSpc>
              <a:spcBef>
                <a:spcPts val="0"/>
              </a:spcBef>
              <a:spcAft>
                <a:spcPts val="0"/>
              </a:spcAft>
              <a:buClr>
                <a:schemeClr val="dk1"/>
              </a:buClr>
              <a:buSzPts val="935"/>
              <a:buNone/>
            </a:pPr>
            <a:r>
              <a:rPr b="1" lang="es-PE" sz="1729"/>
              <a:t>Gn:</a:t>
            </a:r>
            <a:r>
              <a:rPr lang="es-PE" sz="1729"/>
              <a:t> el CPDAG</a:t>
            </a:r>
            <a:endParaRPr sz="1729"/>
          </a:p>
          <a:p>
            <a:pPr indent="0" lvl="0" marL="0" rtl="0" algn="just">
              <a:lnSpc>
                <a:spcPct val="70000"/>
              </a:lnSpc>
              <a:spcBef>
                <a:spcPts val="0"/>
              </a:spcBef>
              <a:spcAft>
                <a:spcPts val="0"/>
              </a:spcAft>
              <a:buClr>
                <a:schemeClr val="dk1"/>
              </a:buClr>
              <a:buSzPts val="935"/>
              <a:buNone/>
            </a:pPr>
            <a:r>
              <a:rPr b="1" lang="es-PE" sz="1729"/>
              <a:t>Pn:</a:t>
            </a:r>
            <a:r>
              <a:rPr lang="es-PE" sz="1729"/>
              <a:t> la distribuzione</a:t>
            </a:r>
            <a:endParaRPr sz="1729"/>
          </a:p>
          <a:p>
            <a:pPr indent="0" lvl="0" marL="0" rtl="0" algn="just">
              <a:lnSpc>
                <a:spcPct val="70000"/>
              </a:lnSpc>
              <a:spcBef>
                <a:spcPts val="0"/>
              </a:spcBef>
              <a:spcAft>
                <a:spcPts val="0"/>
              </a:spcAft>
              <a:buClr>
                <a:schemeClr val="dk1"/>
              </a:buClr>
              <a:buSzPts val="935"/>
              <a:buNone/>
            </a:pPr>
            <a:r>
              <a:t/>
            </a:r>
            <a:endParaRPr sz="1729"/>
          </a:p>
          <a:p>
            <a:pPr indent="0" lvl="0" marL="0" rtl="0" algn="just">
              <a:lnSpc>
                <a:spcPct val="70000"/>
              </a:lnSpc>
              <a:spcBef>
                <a:spcPts val="0"/>
              </a:spcBef>
              <a:spcAft>
                <a:spcPts val="0"/>
              </a:spcAft>
              <a:buClr>
                <a:schemeClr val="dk1"/>
              </a:buClr>
              <a:buSzPts val="935"/>
              <a:buNone/>
            </a:pPr>
            <a:r>
              <a:t/>
            </a:r>
            <a:endParaRPr sz="1729"/>
          </a:p>
          <a:p>
            <a:pPr indent="0" lvl="0" marL="0" rtl="0" algn="just">
              <a:lnSpc>
                <a:spcPct val="70000"/>
              </a:lnSpc>
              <a:spcBef>
                <a:spcPts val="0"/>
              </a:spcBef>
              <a:spcAft>
                <a:spcPts val="0"/>
              </a:spcAft>
              <a:buClr>
                <a:schemeClr val="dk1"/>
              </a:buClr>
              <a:buSzPts val="935"/>
              <a:buNone/>
            </a:pPr>
            <a:r>
              <a:rPr lang="es-PE" sz="1729"/>
              <a:t>Si verificano diverse ipotesi sulla crescita delle variabili e delle correlazioni parziali</a:t>
            </a:r>
            <a:endParaRPr sz="1729"/>
          </a:p>
          <a:p>
            <a:pPr indent="0" lvl="0" marL="0" rtl="0" algn="just">
              <a:lnSpc>
                <a:spcPct val="70000"/>
              </a:lnSpc>
              <a:spcBef>
                <a:spcPts val="0"/>
              </a:spcBef>
              <a:spcAft>
                <a:spcPts val="0"/>
              </a:spcAft>
              <a:buClr>
                <a:schemeClr val="dk1"/>
              </a:buClr>
              <a:buSzPts val="935"/>
              <a:buNone/>
            </a:pPr>
            <a:r>
              <a:t/>
            </a:r>
            <a:endParaRPr sz="1729"/>
          </a:p>
          <a:p>
            <a:pPr indent="-338455" lvl="0" marL="457200" rtl="0" algn="just">
              <a:lnSpc>
                <a:spcPct val="70000"/>
              </a:lnSpc>
              <a:spcBef>
                <a:spcPts val="0"/>
              </a:spcBef>
              <a:spcAft>
                <a:spcPts val="0"/>
              </a:spcAft>
              <a:buSzPts val="1730"/>
              <a:buChar char="•"/>
            </a:pPr>
            <a:r>
              <a:rPr lang="es-PE" sz="1729"/>
              <a:t>pn cresce come qualsiasi dimensione campionaria polinomiale n</a:t>
            </a:r>
            <a:endParaRPr sz="1729"/>
          </a:p>
          <a:p>
            <a:pPr indent="-338455" lvl="0" marL="457200" rtl="0" algn="just">
              <a:lnSpc>
                <a:spcPct val="70000"/>
              </a:lnSpc>
              <a:spcBef>
                <a:spcPts val="0"/>
              </a:spcBef>
              <a:spcAft>
                <a:spcPts val="0"/>
              </a:spcAft>
              <a:buSzPts val="1730"/>
              <a:buChar char="•"/>
            </a:pPr>
            <a:r>
              <a:rPr lang="es-PE" sz="1729"/>
              <a:t>la dimensione massima del quartiere nel DAG cresce a un ritmo più lento di O(n)</a:t>
            </a:r>
            <a:endParaRPr sz="1729"/>
          </a:p>
          <a:p>
            <a:pPr indent="-338455" lvl="0" marL="457200" rtl="0" algn="just">
              <a:lnSpc>
                <a:spcPct val="70000"/>
              </a:lnSpc>
              <a:spcBef>
                <a:spcPts val="0"/>
              </a:spcBef>
              <a:spcAft>
                <a:spcPts val="0"/>
              </a:spcAft>
              <a:buSzPts val="1730"/>
              <a:buChar char="•"/>
            </a:pPr>
            <a:r>
              <a:rPr lang="es-PE" sz="1729"/>
              <a:t>esclude (sequenze di) modelli evitando problemi di identificabilità</a:t>
            </a:r>
            <a:endParaRPr sz="1729"/>
          </a:p>
          <a:p>
            <a:pPr indent="-338455" lvl="0" marL="457200" rtl="0" algn="just">
              <a:lnSpc>
                <a:spcPct val="70000"/>
              </a:lnSpc>
              <a:spcBef>
                <a:spcPts val="0"/>
              </a:spcBef>
              <a:spcAft>
                <a:spcPts val="0"/>
              </a:spcAft>
              <a:buSzPts val="1730"/>
              <a:buChar char="•"/>
            </a:pPr>
            <a:r>
              <a:rPr lang="es-PE" sz="1729"/>
              <a:t>richiede che le correlazioni parziali diverse da zero siano esterne all'intervallo</a:t>
            </a:r>
            <a:endParaRPr sz="1729"/>
          </a:p>
          <a:p>
            <a:pPr indent="-338455" lvl="0" marL="457200" rtl="0" algn="just">
              <a:lnSpc>
                <a:spcPct val="70000"/>
              </a:lnSpc>
              <a:spcBef>
                <a:spcPts val="0"/>
              </a:spcBef>
              <a:spcAft>
                <a:spcPts val="0"/>
              </a:spcAft>
              <a:buSzPts val="1730"/>
              <a:buChar char="•"/>
            </a:pPr>
            <a:r>
              <a:rPr lang="es-PE" sz="1729"/>
              <a:t>La coerenza dell'algoritmo PC significa che esiste una sequenza </a:t>
            </a:r>
            <a:r>
              <a:rPr b="1" lang="es-PE" sz="1729">
                <a:solidFill>
                  <a:srgbClr val="5F6368"/>
                </a:solidFill>
                <a:highlight>
                  <a:srgbClr val="FFFFFF"/>
                </a:highlight>
              </a:rPr>
              <a:t>αn</a:t>
            </a:r>
            <a:r>
              <a:rPr lang="es-PE" sz="1729"/>
              <a:t> </a:t>
            </a:r>
            <a:endParaRPr sz="1729"/>
          </a:p>
          <a:p>
            <a:pPr indent="-349250" lvl="0" marL="457200" rtl="0" algn="just">
              <a:lnSpc>
                <a:spcPct val="70000"/>
              </a:lnSpc>
              <a:spcBef>
                <a:spcPts val="0"/>
              </a:spcBef>
              <a:spcAft>
                <a:spcPts val="0"/>
              </a:spcAft>
              <a:buSzPts val="1900"/>
              <a:buChar char="•"/>
            </a:pPr>
            <a:r>
              <a:rPr lang="es-PE" sz="1900"/>
              <a:t>per tutti n&gt;=1</a:t>
            </a:r>
            <a:endParaRPr sz="1900"/>
          </a:p>
          <a:p>
            <a:pPr indent="0" lvl="0" marL="0" rtl="0" algn="just">
              <a:lnSpc>
                <a:spcPct val="70000"/>
              </a:lnSpc>
              <a:spcBef>
                <a:spcPts val="0"/>
              </a:spcBef>
              <a:spcAft>
                <a:spcPts val="0"/>
              </a:spcAft>
              <a:buClr>
                <a:schemeClr val="dk1"/>
              </a:buClr>
              <a:buSzPts val="935"/>
              <a:buNone/>
            </a:pPr>
            <a:r>
              <a:t/>
            </a:r>
            <a:endParaRPr sz="1900"/>
          </a:p>
          <a:p>
            <a:pPr indent="0" lvl="0" marL="0" rtl="0" algn="just">
              <a:lnSpc>
                <a:spcPct val="70000"/>
              </a:lnSpc>
              <a:spcBef>
                <a:spcPts val="0"/>
              </a:spcBef>
              <a:spcAft>
                <a:spcPts val="0"/>
              </a:spcAft>
              <a:buClr>
                <a:schemeClr val="dk1"/>
              </a:buClr>
              <a:buSzPts val="935"/>
              <a:buFont typeface="Arial"/>
              <a:buNone/>
            </a:pPr>
            <a:r>
              <a:t/>
            </a:r>
            <a:endParaRPr sz="1900"/>
          </a:p>
          <a:p>
            <a:pPr indent="0" lvl="0" marL="0" rtl="0" algn="just">
              <a:lnSpc>
                <a:spcPct val="70000"/>
              </a:lnSpc>
              <a:spcBef>
                <a:spcPts val="0"/>
              </a:spcBef>
              <a:spcAft>
                <a:spcPts val="0"/>
              </a:spcAft>
              <a:buClr>
                <a:schemeClr val="dk1"/>
              </a:buClr>
              <a:buSzPts val="1700"/>
              <a:buNone/>
            </a:pPr>
            <a:r>
              <a:rPr lang="es-PE" sz="1900"/>
              <a:t> combinandosi con qualsiasi CPDAG valido</a:t>
            </a:r>
            <a:endParaRPr sz="1900"/>
          </a:p>
        </p:txBody>
      </p:sp>
      <p:sp>
        <p:nvSpPr>
          <p:cNvPr id="198" name="Google Shape;198;p6"/>
          <p:cNvSpPr txBox="1"/>
          <p:nvPr>
            <p:ph idx="1" type="body"/>
          </p:nvPr>
        </p:nvSpPr>
        <p:spPr>
          <a:xfrm>
            <a:off x="6321700" y="1734975"/>
            <a:ext cx="5672100" cy="4259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s-PE" sz="1800"/>
              <a:t>Per qualsiasi CPDAG negli algoritmi 1 e 3,</a:t>
            </a:r>
            <a:endParaRPr b="1" sz="1800"/>
          </a:p>
          <a:p>
            <a:pPr indent="0" lvl="0" marL="0" rtl="0" algn="l">
              <a:spcBef>
                <a:spcPts val="0"/>
              </a:spcBef>
              <a:spcAft>
                <a:spcPts val="0"/>
              </a:spcAft>
              <a:buClr>
                <a:schemeClr val="dk1"/>
              </a:buClr>
              <a:buSzPts val="1100"/>
              <a:buNone/>
            </a:pPr>
            <a:r>
              <a:rPr b="1" lang="es-PE" sz="1800"/>
              <a:t>stessa regressione lineare</a:t>
            </a:r>
            <a:endParaRPr b="1" sz="1800"/>
          </a:p>
          <a:p>
            <a:pPr indent="0" lvl="0" marL="0" rtl="0" algn="l">
              <a:spcBef>
                <a:spcPts val="0"/>
              </a:spcBef>
              <a:spcAft>
                <a:spcPts val="0"/>
              </a:spcAft>
              <a:buClr>
                <a:schemeClr val="dk1"/>
              </a:buClr>
              <a:buSzPts val="1100"/>
              <a:buFont typeface="Arial"/>
              <a:buNone/>
            </a:pPr>
            <a:r>
              <a:t/>
            </a:r>
            <a:endParaRPr b="1" sz="1800"/>
          </a:p>
          <a:p>
            <a:pPr indent="0" lvl="0" marL="0" rtl="0" algn="just">
              <a:lnSpc>
                <a:spcPct val="90000"/>
              </a:lnSpc>
              <a:spcBef>
                <a:spcPts val="0"/>
              </a:spcBef>
              <a:spcAft>
                <a:spcPts val="0"/>
              </a:spcAft>
              <a:buClr>
                <a:schemeClr val="dk1"/>
              </a:buClr>
              <a:buSzPts val="2000"/>
              <a:buNone/>
            </a:pPr>
            <a:r>
              <a:rPr lang="es-PE" sz="1800"/>
              <a:t>Connessioni tra teoremi </a:t>
            </a:r>
            <a:r>
              <a:rPr lang="es-PE" sz="1800"/>
              <a:t>ciò ti permette di dimostrare che i metodi possono stimare costantemente alcuni limiti inferiori e superiori degli effetti causali.</a:t>
            </a:r>
            <a:endParaRPr sz="1800"/>
          </a:p>
          <a:p>
            <a:pPr indent="0" lvl="0" marL="0" rtl="0" algn="l">
              <a:lnSpc>
                <a:spcPct val="90000"/>
              </a:lnSpc>
              <a:spcBef>
                <a:spcPts val="0"/>
              </a:spcBef>
              <a:spcAft>
                <a:spcPts val="0"/>
              </a:spcAft>
              <a:buClr>
                <a:schemeClr val="dk1"/>
              </a:buClr>
              <a:buSzPts val="2000"/>
              <a:buNone/>
            </a:pPr>
            <a:r>
              <a:t/>
            </a:r>
            <a:endParaRPr sz="1800"/>
          </a:p>
          <a:p>
            <a:pPr indent="-342900" lvl="0" marL="457200" rtl="0" algn="just">
              <a:spcBef>
                <a:spcPts val="0"/>
              </a:spcBef>
              <a:spcAft>
                <a:spcPts val="0"/>
              </a:spcAft>
              <a:buSzPts val="1800"/>
              <a:buChar char="•"/>
            </a:pPr>
            <a:r>
              <a:rPr lang="es-PE" sz="1800"/>
              <a:t>Il valore assoluto minimo è un limite inferiore implica che possiamo stimare questo limite in modo coerente tramite il metodo locale(3), uniformemente in i = 1,..., pn.</a:t>
            </a:r>
            <a:endParaRPr sz="1800"/>
          </a:p>
          <a:p>
            <a:pPr indent="0" lvl="0" marL="0" rtl="0" algn="just">
              <a:spcBef>
                <a:spcPts val="0"/>
              </a:spcBef>
              <a:spcAft>
                <a:spcPts val="0"/>
              </a:spcAft>
              <a:buNone/>
            </a:pPr>
            <a:r>
              <a:t/>
            </a:r>
            <a:endParaRPr sz="1800"/>
          </a:p>
          <a:p>
            <a:pPr indent="-342900" lvl="0" marL="457200" rtl="0" algn="just">
              <a:spcBef>
                <a:spcPts val="0"/>
              </a:spcBef>
              <a:spcAft>
                <a:spcPts val="0"/>
              </a:spcAft>
              <a:buSzPts val="1800"/>
              <a:buChar char="•"/>
            </a:pPr>
            <a:r>
              <a:rPr lang="es-PE" sz="1800"/>
              <a:t>Non tutte le funzioni possono essere stimate in modo coerente con il metodo locale (3)</a:t>
            </a:r>
            <a:endParaRPr sz="1800"/>
          </a:p>
          <a:p>
            <a:pPr indent="0" lvl="0" marL="0" rtl="0" algn="l">
              <a:lnSpc>
                <a:spcPct val="90000"/>
              </a:lnSpc>
              <a:spcBef>
                <a:spcPts val="0"/>
              </a:spcBef>
              <a:spcAft>
                <a:spcPts val="0"/>
              </a:spcAft>
              <a:buClr>
                <a:schemeClr val="dk1"/>
              </a:buClr>
              <a:buSzPts val="2000"/>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2024-07-12T16:46:27Z</dcterms:created>
  <dc:creator>Leslie Zamora</dc:creator>
</cp:coreProperties>
</file>