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59" r:id="rId4"/>
    <p:sldId id="265" r:id="rId5"/>
    <p:sldId id="261" r:id="rId6"/>
    <p:sldId id="267" r:id="rId7"/>
    <p:sldId id="268" r:id="rId8"/>
    <p:sldId id="285" r:id="rId9"/>
    <p:sldId id="270" r:id="rId10"/>
    <p:sldId id="269" r:id="rId11"/>
    <p:sldId id="266" r:id="rId12"/>
    <p:sldId id="272" r:id="rId13"/>
    <p:sldId id="273" r:id="rId14"/>
    <p:sldId id="274" r:id="rId15"/>
    <p:sldId id="283" r:id="rId16"/>
    <p:sldId id="271" r:id="rId17"/>
    <p:sldId id="276" r:id="rId18"/>
    <p:sldId id="279" r:id="rId19"/>
    <p:sldId id="282" r:id="rId20"/>
    <p:sldId id="275" r:id="rId21"/>
    <p:sldId id="278" r:id="rId22"/>
    <p:sldId id="277" r:id="rId23"/>
    <p:sldId id="280"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4" d="100"/>
          <a:sy n="94" d="100"/>
        </p:scale>
        <p:origin x="-67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AC5CC-76B7-584B-99BE-44509ADEADA6}" type="datetimeFigureOut">
              <a:rPr lang="en-US" smtClean="0"/>
              <a:t>06/12/2016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8485B-0E19-9E41-9E7B-4FA57654FB4D}" type="slidenum">
              <a:rPr lang="en-US" smtClean="0"/>
              <a:t>‹#›</a:t>
            </a:fld>
            <a:endParaRPr lang="en-US"/>
          </a:p>
        </p:txBody>
      </p:sp>
    </p:spTree>
    <p:extLst>
      <p:ext uri="{BB962C8B-B14F-4D97-AF65-F5344CB8AC3E}">
        <p14:creationId xmlns:p14="http://schemas.microsoft.com/office/powerpoint/2010/main" val="2183337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60244B6-C68A-0949-B195-FB6848BEBE78}" type="slidenum">
              <a:rPr lang="en-GB"/>
              <a:pPr eaLnBrk="1" hangingPunct="1"/>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24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a:bodyPr>
          <a:lstStyle/>
          <a:p>
            <a:pPr algn="ctr" eaLnBrk="1" fontAlgn="auto" hangingPunct="1">
              <a:spcBef>
                <a:spcPts val="0"/>
              </a:spcBef>
              <a:spcAft>
                <a:spcPts val="0"/>
              </a:spcAft>
              <a:defRPr/>
            </a:pPr>
            <a:endParaRPr lang="en-GB" sz="800" b="1"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We learned the terrible consequences of late-stage diagnosis of an HPV-related cancer in 2008. </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Our beloved mother Paulette was 51 when she was diagnosed with stage IV anal cancer. Despite exhausting every avenue we could think of and showering her with our constant love and affection, she passed away only two years later.</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Based on our experiences, extensive research, and large network of clinical, scientific, and governmental contacts, we have identified three ways how Paulette, and the many HPV-related cancer patients like her, could still be living healthily today:</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Inoculation with </a:t>
            </a:r>
            <a:r>
              <a:rPr lang="en-GB" dirty="0" smtClean="0">
                <a:latin typeface="Maiandra GD" pitchFamily="34" charset="0"/>
                <a:ea typeface="+mn-ea"/>
              </a:rPr>
              <a:t>one of the two HPV vaccines, </a:t>
            </a:r>
            <a:r>
              <a:rPr lang="en-GB" dirty="0" err="1" smtClean="0">
                <a:latin typeface="Maiandra GD" pitchFamily="34" charset="0"/>
                <a:ea typeface="+mn-ea"/>
              </a:rPr>
              <a:t>Gardasil</a:t>
            </a:r>
            <a:r>
              <a:rPr lang="en-GB" dirty="0" smtClean="0">
                <a:latin typeface="Maiandra GD" pitchFamily="34" charset="0"/>
                <a:ea typeface="+mn-ea"/>
              </a:rPr>
              <a:t> and </a:t>
            </a:r>
            <a:r>
              <a:rPr lang="en-GB" dirty="0" err="1" smtClean="0">
                <a:latin typeface="Maiandra GD" pitchFamily="34" charset="0"/>
                <a:ea typeface="+mn-ea"/>
              </a:rPr>
              <a:t>Cervarix</a:t>
            </a:r>
            <a:r>
              <a:rPr lang="en-GB" dirty="0" smtClean="0">
                <a:latin typeface="Maiandra GD" pitchFamily="34" charset="0"/>
                <a:ea typeface="+mn-ea"/>
              </a:rPr>
              <a:t>, which offer safe and effective protection against the most common cancer-causing HPV strains.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Screening protocols </a:t>
            </a:r>
            <a:r>
              <a:rPr lang="en-GB" dirty="0" smtClean="0">
                <a:latin typeface="Maiandra GD" pitchFamily="34" charset="0"/>
                <a:ea typeface="+mn-ea"/>
              </a:rPr>
              <a:t>that detect and treat </a:t>
            </a:r>
            <a:r>
              <a:rPr lang="en-GB" dirty="0" err="1" smtClean="0">
                <a:latin typeface="Maiandra GD" pitchFamily="34" charset="0"/>
                <a:ea typeface="+mn-ea"/>
              </a:rPr>
              <a:t>precancer</a:t>
            </a:r>
            <a:r>
              <a:rPr lang="en-GB" dirty="0" smtClean="0">
                <a:latin typeface="Maiandra GD" pitchFamily="34" charset="0"/>
                <a:ea typeface="+mn-ea"/>
              </a:rPr>
              <a:t> many years before it turns into late-stage disease. Anal cancer, like cervical cancer, tends to have specific, definable risk factors and often displays early, detectable symptoms.</a:t>
            </a:r>
          </a:p>
          <a:p>
            <a:pPr eaLnBrk="1" fontAlgn="auto" hangingPunct="1">
              <a:spcBef>
                <a:spcPts val="0"/>
              </a:spcBef>
              <a:spcAft>
                <a:spcPts val="0"/>
              </a:spcAft>
              <a:defRPr/>
            </a:pPr>
            <a:endParaRPr lang="en-GB" dirty="0" smtClean="0">
              <a:latin typeface="Maiandra GD" pitchFamily="34" charset="0"/>
              <a:ea typeface="+mn-ea"/>
            </a:endParaRPr>
          </a:p>
          <a:p>
            <a:pPr eaLnBrk="1" fontAlgn="auto" hangingPunct="1">
              <a:spcBef>
                <a:spcPts val="0"/>
              </a:spcBef>
              <a:spcAft>
                <a:spcPts val="0"/>
              </a:spcAft>
              <a:defRPr/>
            </a:pPr>
            <a:r>
              <a:rPr lang="en-GB" dirty="0" smtClean="0">
                <a:latin typeface="Maiandra GD" pitchFamily="34" charset="0"/>
                <a:ea typeface="+mn-ea"/>
              </a:rPr>
              <a:t> </a:t>
            </a:r>
            <a:r>
              <a:rPr lang="en-GB" b="1" dirty="0" smtClean="0">
                <a:latin typeface="Maiandra GD" pitchFamily="34" charset="0"/>
                <a:ea typeface="+mn-ea"/>
              </a:rPr>
              <a:t>Improved therapeutic options </a:t>
            </a:r>
            <a:r>
              <a:rPr lang="en-GB" dirty="0" smtClean="0">
                <a:latin typeface="Maiandra GD" pitchFamily="34" charset="0"/>
                <a:ea typeface="+mn-ea"/>
              </a:rPr>
              <a:t>that replace the antiquated chemotherapy cocktail that scarcely improves patient outcomes. We believe that a breakthrough drug for any HPV-related disease could benefit the entire spectrum of HPV-related malignancies.</a:t>
            </a:r>
          </a:p>
          <a:p>
            <a:pPr eaLnBrk="1" fontAlgn="auto" hangingPunct="1">
              <a:spcBef>
                <a:spcPts val="0"/>
              </a:spcBef>
              <a:spcAft>
                <a:spcPts val="0"/>
              </a:spcAft>
              <a:defRPr/>
            </a:pPr>
            <a:endParaRPr lang="en-GB" dirty="0">
              <a:ea typeface="+mn-ea"/>
            </a:endParaRPr>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F5E87D41-21EB-A149-8438-63081E21AAD5}" type="slidenum">
              <a:rPr lang="en-GB"/>
              <a:pPr eaLnBrk="1" hangingPunct="1"/>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49258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64727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64675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06/12/2016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057632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4" name="Picture 6" descr="HPV&amp;ACF LOGO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19925" y="260350"/>
            <a:ext cx="17033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3"/>
          <p:cNvSpPr>
            <a:spLocks noGrp="1"/>
          </p:cNvSpPr>
          <p:nvPr>
            <p:ph type="dt" sz="half" idx="10"/>
          </p:nvPr>
        </p:nvSpPr>
        <p:spPr/>
        <p:txBody>
          <a:bodyPr/>
          <a:lstStyle>
            <a:lvl1pPr>
              <a:defRPr/>
            </a:lvl1pPr>
          </a:lstStyle>
          <a:p>
            <a:fld id="{9A349148-C0E6-2F43-BF42-A2094F658D43}" type="datetime1">
              <a:rPr lang="en-US"/>
              <a:pPr/>
              <a:t>06/12/2016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877E4FC6-9129-1B45-8648-04E1DDDDA494}" type="slidenum">
              <a:rPr lang="en-GB"/>
              <a:pPr/>
              <a:t>‹#›</a:t>
            </a:fld>
            <a:endParaRPr lang="en-GB"/>
          </a:p>
        </p:txBody>
      </p:sp>
    </p:spTree>
    <p:extLst>
      <p:ext uri="{BB962C8B-B14F-4D97-AF65-F5344CB8AC3E}">
        <p14:creationId xmlns:p14="http://schemas.microsoft.com/office/powerpoint/2010/main" val="131201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4260F-4A76-6F49-8179-0EAFD0F92D3F}"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41175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4260F-4A76-6F49-8179-0EAFD0F92D3F}"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397584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4260F-4A76-6F49-8179-0EAFD0F92D3F}"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91753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4260F-4A76-6F49-8179-0EAFD0F92D3F}" type="datetimeFigureOut">
              <a:rPr lang="en-US" smtClean="0"/>
              <a:t>06/12/2016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783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4260F-4A76-6F49-8179-0EAFD0F92D3F}" type="datetimeFigureOut">
              <a:rPr lang="en-US" smtClean="0"/>
              <a:t>06/12/2016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7598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4260F-4A76-6F49-8179-0EAFD0F92D3F}" type="datetimeFigureOut">
              <a:rPr lang="en-US" smtClean="0"/>
              <a:t>06/12/2016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10885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121396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4260F-4A76-6F49-8179-0EAFD0F92D3F}"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77AE3-E54A-6E46-80EB-B2B4A31FFD64}" type="slidenum">
              <a:rPr lang="en-US" smtClean="0"/>
              <a:t>‹#›</a:t>
            </a:fld>
            <a:endParaRPr lang="en-US"/>
          </a:p>
        </p:txBody>
      </p:sp>
    </p:spTree>
    <p:extLst>
      <p:ext uri="{BB962C8B-B14F-4D97-AF65-F5344CB8AC3E}">
        <p14:creationId xmlns:p14="http://schemas.microsoft.com/office/powerpoint/2010/main" val="2894763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4260F-4A76-6F49-8179-0EAFD0F92D3F}" type="datetimeFigureOut">
              <a:rPr lang="en-US" smtClean="0"/>
              <a:t>06/12/2016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77AE3-E54A-6E46-80EB-B2B4A31FFD64}" type="slidenum">
              <a:rPr lang="en-US" smtClean="0"/>
              <a:t>‹#›</a:t>
            </a:fld>
            <a:endParaRPr lang="en-US"/>
          </a:p>
        </p:txBody>
      </p:sp>
    </p:spTree>
    <p:extLst>
      <p:ext uri="{BB962C8B-B14F-4D97-AF65-F5344CB8AC3E}">
        <p14:creationId xmlns:p14="http://schemas.microsoft.com/office/powerpoint/2010/main" val="10325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Tristan Almada</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GA Data Science</a:t>
            </a:r>
          </a:p>
          <a:p>
            <a:r>
              <a:rPr lang="en-US" dirty="0" smtClean="0"/>
              <a:t>Final Project 6 Dec 2016</a:t>
            </a:r>
          </a:p>
          <a:p>
            <a:r>
              <a:rPr lang="en-US" dirty="0" smtClean="0"/>
              <a:t>Predictors of HPV Vaccine Uptake in </a:t>
            </a:r>
          </a:p>
          <a:p>
            <a:r>
              <a:rPr lang="en-US" dirty="0" smtClean="0"/>
              <a:t>New York City: A Community District Analysis</a:t>
            </a:r>
            <a:endParaRPr lang="en-US" dirty="0"/>
          </a:p>
        </p:txBody>
      </p:sp>
    </p:spTree>
    <p:extLst>
      <p:ext uri="{BB962C8B-B14F-4D97-AF65-F5344CB8AC3E}">
        <p14:creationId xmlns:p14="http://schemas.microsoft.com/office/powerpoint/2010/main" val="24716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10</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800" dirty="0" smtClean="0">
                <a:latin typeface="Calibri" charset="0"/>
              </a:rPr>
              <a:t>Considering that I had a continuous variable (HPV Vaccine rate) and all of my independent variables were also continuous, I chose OLS as my base model</a:t>
            </a: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Step 1: start with “intuitive features”</a:t>
            </a:r>
          </a:p>
          <a:p>
            <a:pPr lvl="1">
              <a:lnSpc>
                <a:spcPct val="90000"/>
              </a:lnSpc>
              <a:buClr>
                <a:srgbClr val="7030A0"/>
              </a:buClr>
              <a:buFont typeface="Wingdings" charset="0"/>
              <a:buChar char="Ø"/>
            </a:pPr>
            <a:r>
              <a:rPr lang="en-GB" sz="2000" dirty="0" smtClean="0">
                <a:latin typeface="Calibri" charset="0"/>
              </a:rPr>
              <a:t>Multiple-least squares fit (</a:t>
            </a:r>
            <a:r>
              <a:rPr lang="en-GB" sz="2000" dirty="0">
                <a:latin typeface="Calibri" charset="0"/>
              </a:rPr>
              <a:t>Trump Support, Poverty, Insurance, </a:t>
            </a:r>
            <a:r>
              <a:rPr lang="en-GB" sz="2000" dirty="0" err="1">
                <a:latin typeface="Calibri" charset="0"/>
              </a:rPr>
              <a:t>Flu_Vaccination</a:t>
            </a:r>
            <a:r>
              <a:rPr lang="en-GB" sz="2000" dirty="0">
                <a:latin typeface="Calibri" charset="0"/>
              </a:rPr>
              <a:t>, Education Attainment &gt; some </a:t>
            </a:r>
            <a:r>
              <a:rPr lang="en-GB" sz="2000" dirty="0" smtClean="0">
                <a:latin typeface="Calibri" charset="0"/>
              </a:rPr>
              <a:t>college)</a:t>
            </a:r>
          </a:p>
          <a:p>
            <a:pPr>
              <a:lnSpc>
                <a:spcPct val="90000"/>
              </a:lnSpc>
              <a:buClr>
                <a:srgbClr val="7030A0"/>
              </a:buClr>
              <a:buFont typeface="Wingdings" charset="0"/>
              <a:buChar char="Ø"/>
            </a:pPr>
            <a:r>
              <a:rPr lang="en-GB" sz="2800" dirty="0" smtClean="0">
                <a:latin typeface="Calibri" charset="0"/>
              </a:rPr>
              <a:t>Step 2: use ML techniques to decide features</a:t>
            </a:r>
          </a:p>
          <a:p>
            <a:pPr lvl="1">
              <a:lnSpc>
                <a:spcPct val="90000"/>
              </a:lnSpc>
              <a:buClr>
                <a:srgbClr val="7030A0"/>
              </a:buClr>
              <a:buFont typeface="Wingdings" charset="0"/>
              <a:buChar char="Ø"/>
            </a:pPr>
            <a:r>
              <a:rPr lang="en-GB" sz="2000" dirty="0" smtClean="0">
                <a:latin typeface="Calibri" charset="0"/>
              </a:rPr>
              <a:t>Lasso / Ridge</a:t>
            </a:r>
            <a:endParaRPr lang="en-GB" sz="1400" dirty="0" smtClean="0">
              <a:latin typeface="Calibri" charset="0"/>
            </a:endParaRPr>
          </a:p>
          <a:p>
            <a:pPr>
              <a:lnSpc>
                <a:spcPct val="90000"/>
              </a:lnSpc>
              <a:buClr>
                <a:srgbClr val="7030A0"/>
              </a:buClr>
              <a:buFont typeface="Wingdings" charset="0"/>
              <a:buChar char="Ø"/>
            </a:pPr>
            <a:r>
              <a:rPr lang="en-GB" sz="2800" dirty="0" smtClean="0">
                <a:latin typeface="Calibri" charset="0"/>
              </a:rPr>
              <a:t>Step 3: Compare</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Modeling Approach</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5761384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11</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1: Intuitive Approach &amp; Results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457200" y="1463981"/>
            <a:ext cx="6491288" cy="5328265"/>
          </a:xfrm>
          <a:prstGeom prst="rect">
            <a:avLst/>
          </a:prstGeom>
        </p:spPr>
      </p:pic>
    </p:spTree>
    <p:extLst>
      <p:ext uri="{BB962C8B-B14F-4D97-AF65-F5344CB8AC3E}">
        <p14:creationId xmlns:p14="http://schemas.microsoft.com/office/powerpoint/2010/main" val="3221319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12</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1: How good is the model?</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457200" y="3759200"/>
            <a:ext cx="4806919" cy="3098800"/>
          </a:xfrm>
          <a:prstGeom prst="rect">
            <a:avLst/>
          </a:prstGeom>
        </p:spPr>
      </p:pic>
      <p:pic>
        <p:nvPicPr>
          <p:cNvPr id="4" name="Picture 3"/>
          <p:cNvPicPr>
            <a:picLocks noChangeAspect="1"/>
          </p:cNvPicPr>
          <p:nvPr/>
        </p:nvPicPr>
        <p:blipFill>
          <a:blip r:embed="rId4"/>
          <a:stretch>
            <a:fillRect/>
          </a:stretch>
        </p:blipFill>
        <p:spPr>
          <a:xfrm>
            <a:off x="904390" y="1328207"/>
            <a:ext cx="4148698" cy="2278593"/>
          </a:xfrm>
          <a:prstGeom prst="rect">
            <a:avLst/>
          </a:prstGeom>
        </p:spPr>
      </p:pic>
      <p:sp>
        <p:nvSpPr>
          <p:cNvPr id="13" name="Content Placeholder 2"/>
          <p:cNvSpPr>
            <a:spLocks noGrp="1"/>
          </p:cNvSpPr>
          <p:nvPr>
            <p:ph idx="1"/>
          </p:nvPr>
        </p:nvSpPr>
        <p:spPr>
          <a:xfrm>
            <a:off x="5391143" y="1268413"/>
            <a:ext cx="3502032" cy="5040312"/>
          </a:xfrm>
        </p:spPr>
        <p:txBody>
          <a:bodyPr>
            <a:normAutofit fontScale="85000" lnSpcReduction="20000"/>
          </a:bodyPr>
          <a:lstStyle/>
          <a:p>
            <a:pPr>
              <a:lnSpc>
                <a:spcPct val="90000"/>
              </a:lnSpc>
              <a:buClr>
                <a:srgbClr val="7030A0"/>
              </a:buClr>
              <a:buFont typeface="Wingdings" charset="0"/>
              <a:buChar char="Ø"/>
            </a:pPr>
            <a:r>
              <a:rPr lang="en-GB" sz="2800" dirty="0" smtClean="0">
                <a:latin typeface="Calibri" charset="0"/>
              </a:rPr>
              <a:t>The density </a:t>
            </a:r>
            <a:r>
              <a:rPr lang="en-GB" sz="2800" dirty="0" err="1" smtClean="0">
                <a:latin typeface="Calibri" charset="0"/>
              </a:rPr>
              <a:t>fxn</a:t>
            </a:r>
            <a:r>
              <a:rPr lang="en-GB" sz="2800" dirty="0" smtClean="0">
                <a:latin typeface="Calibri" charset="0"/>
              </a:rPr>
              <a:t> shows normal distribution of residuals</a:t>
            </a:r>
          </a:p>
          <a:p>
            <a:pPr marL="0" indent="0">
              <a:lnSpc>
                <a:spcPct val="90000"/>
              </a:lnSpc>
              <a:buClr>
                <a:srgbClr val="7030A0"/>
              </a:buClr>
              <a:buNone/>
            </a:pPr>
            <a:endParaRPr lang="en-GB" sz="2800" dirty="0" smtClean="0">
              <a:latin typeface="Calibri" charset="0"/>
            </a:endParaRP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The correlation matrix shows Trump Support and Some College Experience or higher to be negative predictors of HPV vaccine coverage. Poverty, Insurance, and Flu Vaccination are positive factors for HPV vaccine coverage.</a:t>
            </a:r>
          </a:p>
        </p:txBody>
      </p:sp>
    </p:spTree>
    <p:extLst>
      <p:ext uri="{BB962C8B-B14F-4D97-AF65-F5344CB8AC3E}">
        <p14:creationId xmlns:p14="http://schemas.microsoft.com/office/powerpoint/2010/main" val="5584895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I used all of the features in the dataset and then ran three scoring models: OLS, Lasso, and Ridge. Lasso showed a lower R2 (93 </a:t>
            </a:r>
            <a:r>
              <a:rPr lang="en-GB" sz="1800" dirty="0" err="1" smtClean="0">
                <a:latin typeface="Calibri" charset="0"/>
              </a:rPr>
              <a:t>vs</a:t>
            </a:r>
            <a:r>
              <a:rPr lang="en-GB" sz="1800" dirty="0" smtClean="0">
                <a:latin typeface="Calibri" charset="0"/>
              </a:rPr>
              <a:t> 99), but that was expected due to the fact that it drops features. My goal in using Lasso was to reduce the feature set. Lasso is a regularization technique often used when you want to reduce the number of features in a data set.</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Using Grid Search, I found the best lasso hyper-parameter based on the scoring parameter of “R2” to be alpha = 10.</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Plugging alpha=10 back into the model generated an R2 of 86 with only 17 features (down from 58 originally)</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Somewhat bizarrely, the results included a lot of features I did not expect, such as Jail Incarceration, Premature Mortality, Stroke Hospitalizations, and Avoidable Asthma – very few of the features I thought would be relevant.</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Looking into the </a:t>
            </a:r>
            <a:r>
              <a:rPr lang="en-GB" sz="1800" dirty="0" err="1" smtClean="0">
                <a:latin typeface="Calibri" charset="0"/>
              </a:rPr>
              <a:t>p_vals</a:t>
            </a:r>
            <a:r>
              <a:rPr lang="en-GB" sz="1800" dirty="0" smtClean="0">
                <a:latin typeface="Calibri" charset="0"/>
              </a:rPr>
              <a:t> of some of these features selected, they do not seem very good at all (.399 </a:t>
            </a:r>
            <a:r>
              <a:rPr lang="en-GB" sz="1800" dirty="0" err="1" smtClean="0">
                <a:latin typeface="Calibri" charset="0"/>
              </a:rPr>
              <a:t>pvalue</a:t>
            </a:r>
            <a:r>
              <a:rPr lang="en-GB" sz="1800" dirty="0" smtClean="0">
                <a:latin typeface="Calibri" charset="0"/>
              </a:rPr>
              <a:t> for Stroke for example?)</a:t>
            </a:r>
            <a:endParaRPr lang="en-GB" sz="18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 ML Approach</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6297795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I was concerned that I was skewing </a:t>
            </a:r>
            <a:r>
              <a:rPr lang="en-GB" sz="1800" dirty="0">
                <a:latin typeface="Calibri" charset="0"/>
              </a:rPr>
              <a:t>the data by </a:t>
            </a:r>
            <a:r>
              <a:rPr lang="en-GB" sz="1800" dirty="0" smtClean="0">
                <a:latin typeface="Calibri" charset="0"/>
              </a:rPr>
              <a:t>over-fitting </a:t>
            </a:r>
            <a:r>
              <a:rPr lang="en-GB" sz="1800" dirty="0">
                <a:latin typeface="Calibri" charset="0"/>
              </a:rPr>
              <a:t>redundant information, such as the age </a:t>
            </a:r>
            <a:r>
              <a:rPr lang="en-GB" sz="1800" dirty="0" smtClean="0">
                <a:latin typeface="Calibri" charset="0"/>
              </a:rPr>
              <a:t>groups. I </a:t>
            </a:r>
            <a:r>
              <a:rPr lang="en-GB" sz="1800" dirty="0">
                <a:latin typeface="Calibri" charset="0"/>
              </a:rPr>
              <a:t>ran </a:t>
            </a:r>
            <a:r>
              <a:rPr lang="en-GB" sz="1800" dirty="0" smtClean="0">
                <a:latin typeface="Calibri" charset="0"/>
              </a:rPr>
              <a:t>another feature set: Unemployment</a:t>
            </a:r>
            <a:r>
              <a:rPr lang="en-GB" sz="1800" dirty="0">
                <a:latin typeface="Calibri" charset="0"/>
              </a:rPr>
              <a:t>, </a:t>
            </a:r>
            <a:r>
              <a:rPr lang="en-GB" sz="1800" dirty="0" err="1">
                <a:latin typeface="Calibri" charset="0"/>
              </a:rPr>
              <a:t>TrumpSupport</a:t>
            </a:r>
            <a:r>
              <a:rPr lang="en-GB" sz="1800" dirty="0">
                <a:latin typeface="Calibri" charset="0"/>
              </a:rPr>
              <a:t>, </a:t>
            </a:r>
            <a:r>
              <a:rPr lang="en-GB" sz="1800" dirty="0" err="1">
                <a:latin typeface="Calibri" charset="0"/>
              </a:rPr>
              <a:t>TeenBirths</a:t>
            </a:r>
            <a:r>
              <a:rPr lang="en-GB" sz="1800" dirty="0">
                <a:latin typeface="Calibri" charset="0"/>
              </a:rPr>
              <a:t>, Self-reported Health, Rent Burden, Poverty, Non-</a:t>
            </a:r>
            <a:r>
              <a:rPr lang="en-GB" sz="1800" dirty="0" smtClean="0">
                <a:latin typeface="Calibri" charset="0"/>
              </a:rPr>
              <a:t>White Status</a:t>
            </a:r>
            <a:r>
              <a:rPr lang="en-GB" sz="1800" dirty="0">
                <a:latin typeface="Calibri" charset="0"/>
              </a:rPr>
              <a:t>, Insurance, Housing Defects, </a:t>
            </a:r>
            <a:r>
              <a:rPr lang="en-GB" sz="1800" dirty="0" err="1">
                <a:latin typeface="Calibri" charset="0"/>
              </a:rPr>
              <a:t>HIV_Testing</a:t>
            </a:r>
            <a:r>
              <a:rPr lang="en-GB" sz="1800" dirty="0">
                <a:latin typeface="Calibri" charset="0"/>
              </a:rPr>
              <a:t>, </a:t>
            </a:r>
            <a:r>
              <a:rPr lang="en-GB" sz="1800" dirty="0" err="1">
                <a:latin typeface="Calibri" charset="0"/>
              </a:rPr>
              <a:t>HIV_Diagnosis</a:t>
            </a:r>
            <a:r>
              <a:rPr lang="en-GB" sz="1800" dirty="0">
                <a:latin typeface="Calibri" charset="0"/>
              </a:rPr>
              <a:t>, </a:t>
            </a:r>
            <a:r>
              <a:rPr lang="en-GB" sz="1800" dirty="0" err="1">
                <a:latin typeface="Calibri" charset="0"/>
              </a:rPr>
              <a:t>Fruit_Veg</a:t>
            </a:r>
            <a:r>
              <a:rPr lang="en-GB" sz="1800" dirty="0">
                <a:latin typeface="Calibri" charset="0"/>
              </a:rPr>
              <a:t>, </a:t>
            </a:r>
            <a:r>
              <a:rPr lang="en-GB" sz="1800" dirty="0" err="1">
                <a:latin typeface="Calibri" charset="0"/>
              </a:rPr>
              <a:t>Flu_Vaccination</a:t>
            </a:r>
            <a:r>
              <a:rPr lang="en-GB" sz="1800" dirty="0">
                <a:latin typeface="Calibri" charset="0"/>
              </a:rPr>
              <a:t>, Exercise, Education Degree &gt; College.  I ran another </a:t>
            </a:r>
            <a:r>
              <a:rPr lang="en-GB" sz="1800" dirty="0" smtClean="0">
                <a:latin typeface="Calibri" charset="0"/>
              </a:rPr>
              <a:t>Lasso which </a:t>
            </a:r>
            <a:r>
              <a:rPr lang="en-GB" sz="1800" dirty="0">
                <a:latin typeface="Calibri" charset="0"/>
              </a:rPr>
              <a:t>dropped </a:t>
            </a:r>
            <a:r>
              <a:rPr lang="en-GB" sz="1800" dirty="0" smtClean="0">
                <a:latin typeface="Calibri" charset="0"/>
              </a:rPr>
              <a:t>down the feature set to 7. Results were good with an R-squared of 0.772 and most parameters with significant p-values.</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endParaRPr lang="en-GB" sz="18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2.5: ML Approach (Hybrid?)</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2760626" y="3053254"/>
            <a:ext cx="4133814" cy="3764216"/>
          </a:xfrm>
          <a:prstGeom prst="rect">
            <a:avLst/>
          </a:prstGeom>
        </p:spPr>
      </p:pic>
    </p:spTree>
    <p:extLst>
      <p:ext uri="{BB962C8B-B14F-4D97-AF65-F5344CB8AC3E}">
        <p14:creationId xmlns:p14="http://schemas.microsoft.com/office/powerpoint/2010/main" val="3488897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15</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Step 2: ML Approach (Hybrid)</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4" name="Picture 3"/>
          <p:cNvPicPr>
            <a:picLocks noChangeAspect="1"/>
          </p:cNvPicPr>
          <p:nvPr/>
        </p:nvPicPr>
        <p:blipFill>
          <a:blip r:embed="rId3"/>
          <a:stretch>
            <a:fillRect/>
          </a:stretch>
        </p:blipFill>
        <p:spPr>
          <a:xfrm>
            <a:off x="457200" y="1268413"/>
            <a:ext cx="7001223" cy="4644602"/>
          </a:xfrm>
          <a:prstGeom prst="rect">
            <a:avLst/>
          </a:prstGeom>
        </p:spPr>
      </p:pic>
      <p:pic>
        <p:nvPicPr>
          <p:cNvPr id="15" name="Content Placeholder 2"/>
          <p:cNvPicPr>
            <a:picLocks noGrp="1" noChangeAspect="1"/>
          </p:cNvPicPr>
          <p:nvPr>
            <p:ph idx="1"/>
          </p:nvPr>
        </p:nvPicPr>
        <p:blipFill>
          <a:blip r:embed="rId4"/>
          <a:srcRect l="2404" r="2404"/>
          <a:stretch>
            <a:fillRect/>
          </a:stretch>
        </p:blipFill>
        <p:spPr>
          <a:xfrm>
            <a:off x="6500158" y="5403989"/>
            <a:ext cx="2643842" cy="1454011"/>
          </a:xfrm>
        </p:spPr>
      </p:pic>
    </p:spTree>
    <p:extLst>
      <p:ext uri="{BB962C8B-B14F-4D97-AF65-F5344CB8AC3E}">
        <p14:creationId xmlns:p14="http://schemas.microsoft.com/office/powerpoint/2010/main" val="14596203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16</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are certain features telling us?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 name="Rectangle 3"/>
          <p:cNvSpPr/>
          <p:nvPr/>
        </p:nvSpPr>
        <p:spPr>
          <a:xfrm>
            <a:off x="580999" y="1220558"/>
            <a:ext cx="7809727" cy="5637442"/>
          </a:xfrm>
          <a:prstGeom prst="rect">
            <a:avLst/>
          </a:prstGeom>
        </p:spPr>
        <p:txBody>
          <a:bodyPr wrap="square">
            <a:spAutoFit/>
          </a:bodyPr>
          <a:lstStyle/>
          <a:p>
            <a:pPr>
              <a:lnSpc>
                <a:spcPct val="90000"/>
              </a:lnSpc>
              <a:buClr>
                <a:srgbClr val="7030A0"/>
              </a:buClr>
              <a:buFont typeface="Wingdings" charset="0"/>
              <a:buChar char="Ø"/>
            </a:pPr>
            <a:r>
              <a:rPr lang="en-GB" sz="2000" dirty="0" smtClean="0">
                <a:latin typeface="Calibri" charset="0"/>
              </a:rPr>
              <a:t>HIV </a:t>
            </a:r>
            <a:r>
              <a:rPr lang="en-GB" sz="2000" dirty="0">
                <a:latin typeface="Calibri" charset="0"/>
              </a:rPr>
              <a:t>testing / Teen Births: HPV Vaccines are often administered in a number of settings: GP, school, or sexual health clinics. Areas that have high HIV Testing / High Teen Birth may expose girls to sexual health best medical practices (i.e. they are routinely administered HPV Vaccine if/when they go to Planned Parenthood, etc.</a:t>
            </a:r>
            <a:r>
              <a:rPr lang="en-GB" sz="2000" dirty="0" smtClean="0">
                <a:latin typeface="Calibri" charset="0"/>
              </a:rPr>
              <a:t>)</a:t>
            </a:r>
          </a:p>
          <a:p>
            <a:pPr>
              <a:lnSpc>
                <a:spcPct val="90000"/>
              </a:lnSpc>
              <a:buClr>
                <a:srgbClr val="7030A0"/>
              </a:buClr>
            </a:pPr>
            <a:endParaRPr lang="en-GB" sz="2000" dirty="0">
              <a:latin typeface="Calibri" charset="0"/>
            </a:endParaRPr>
          </a:p>
          <a:p>
            <a:pPr>
              <a:lnSpc>
                <a:spcPct val="90000"/>
              </a:lnSpc>
              <a:buClr>
                <a:srgbClr val="7030A0"/>
              </a:buClr>
              <a:buFont typeface="Wingdings" charset="0"/>
              <a:buChar char="Ø"/>
            </a:pPr>
            <a:r>
              <a:rPr lang="en-GB" sz="2000" dirty="0">
                <a:latin typeface="Calibri" charset="0"/>
              </a:rPr>
              <a:t>It may be that white, educated people believe that their sources of medical </a:t>
            </a:r>
            <a:r>
              <a:rPr lang="en-GB" sz="2000" dirty="0" smtClean="0">
                <a:latin typeface="Calibri" charset="0"/>
              </a:rPr>
              <a:t>information supersede that of the medical establishment. Non-whites (especially Hispanics) are perhaps less likely to supersede the advice of medical providers. </a:t>
            </a:r>
          </a:p>
          <a:p>
            <a:pPr>
              <a:lnSpc>
                <a:spcPct val="90000"/>
              </a:lnSpc>
              <a:buClr>
                <a:srgbClr val="7030A0"/>
              </a:buClr>
              <a:buFont typeface="Wingdings" charset="0"/>
              <a:buChar char="Ø"/>
            </a:pPr>
            <a:endParaRPr lang="en-GB" sz="2000" dirty="0">
              <a:latin typeface="Calibri" charset="0"/>
            </a:endParaRPr>
          </a:p>
          <a:p>
            <a:pPr>
              <a:lnSpc>
                <a:spcPct val="90000"/>
              </a:lnSpc>
              <a:buClr>
                <a:srgbClr val="7030A0"/>
              </a:buClr>
              <a:buFont typeface="Wingdings" charset="0"/>
              <a:buChar char="Ø"/>
            </a:pPr>
            <a:r>
              <a:rPr lang="en-GB" sz="2000" dirty="0" smtClean="0">
                <a:latin typeface="Calibri" charset="0"/>
              </a:rPr>
              <a:t>Trump </a:t>
            </a:r>
            <a:r>
              <a:rPr lang="en-GB" sz="2000" dirty="0">
                <a:latin typeface="Calibri" charset="0"/>
              </a:rPr>
              <a:t>Support is a statistically significant </a:t>
            </a:r>
            <a:r>
              <a:rPr lang="en-GB" sz="2000" dirty="0" smtClean="0">
                <a:latin typeface="Calibri" charset="0"/>
              </a:rPr>
              <a:t>feature. I was interested to explore Trump Support because Red States do tend to have lower vaccine rates, but comparing across geographies presents challenges. It is Trump Support, or Republican party, that is the predictor?</a:t>
            </a:r>
          </a:p>
          <a:p>
            <a:pPr>
              <a:lnSpc>
                <a:spcPct val="90000"/>
              </a:lnSpc>
              <a:buClr>
                <a:srgbClr val="7030A0"/>
              </a:buClr>
            </a:pPr>
            <a:endParaRPr lang="en-GB" sz="2000" dirty="0">
              <a:latin typeface="Calibri" charset="0"/>
            </a:endParaRPr>
          </a:p>
          <a:p>
            <a:pPr>
              <a:lnSpc>
                <a:spcPct val="90000"/>
              </a:lnSpc>
              <a:buClr>
                <a:srgbClr val="7030A0"/>
              </a:buClr>
              <a:buFont typeface="Wingdings" charset="0"/>
              <a:buChar char="Ø"/>
            </a:pPr>
            <a:r>
              <a:rPr lang="en-GB" sz="2000" dirty="0">
                <a:latin typeface="Calibri" charset="0"/>
              </a:rPr>
              <a:t>Flu Vaccinations are an interesting </a:t>
            </a:r>
            <a:r>
              <a:rPr lang="en-GB" sz="2000" dirty="0" smtClean="0">
                <a:latin typeface="Calibri" charset="0"/>
              </a:rPr>
              <a:t>predictor of HPV vaccine rates </a:t>
            </a:r>
            <a:r>
              <a:rPr lang="en-GB" sz="2000" dirty="0">
                <a:latin typeface="Calibri" charset="0"/>
              </a:rPr>
              <a:t>– if flu vaccination rates are low it may indicate general </a:t>
            </a:r>
            <a:r>
              <a:rPr lang="en-GB" sz="2000" dirty="0" smtClean="0">
                <a:latin typeface="Calibri" charset="0"/>
              </a:rPr>
              <a:t>anti-vaccine sentiment in the area. Considering that there is very good real-time, high-resolution flu vaccination data, it could be an interesting </a:t>
            </a:r>
            <a:endParaRPr lang="en-GB" sz="2000" dirty="0">
              <a:latin typeface="Calibri" charset="0"/>
            </a:endParaRPr>
          </a:p>
        </p:txBody>
      </p:sp>
    </p:spTree>
    <p:extLst>
      <p:ext uri="{BB962C8B-B14F-4D97-AF65-F5344CB8AC3E}">
        <p14:creationId xmlns:p14="http://schemas.microsoft.com/office/powerpoint/2010/main" val="7429217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17</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Trump Support </a:t>
            </a:r>
            <a:r>
              <a:rPr lang="en-US" sz="3000" b="1" dirty="0" err="1" smtClean="0">
                <a:latin typeface="+mj-lt"/>
                <a:ea typeface="+mj-ea"/>
              </a:rPr>
              <a:t>vs</a:t>
            </a:r>
            <a:r>
              <a:rPr lang="en-US" sz="3000" b="1" dirty="0" smtClean="0">
                <a:latin typeface="+mj-lt"/>
                <a:ea typeface="+mj-ea"/>
              </a:rPr>
              <a:t>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457200" y="1626104"/>
            <a:ext cx="8112734" cy="4237224"/>
          </a:xfrm>
          <a:prstGeom prst="rect">
            <a:avLst/>
          </a:prstGeom>
        </p:spPr>
      </p:pic>
    </p:spTree>
    <p:extLst>
      <p:ext uri="{BB962C8B-B14F-4D97-AF65-F5344CB8AC3E}">
        <p14:creationId xmlns:p14="http://schemas.microsoft.com/office/powerpoint/2010/main" val="11554456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18</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Hispanic Rate </a:t>
            </a:r>
            <a:r>
              <a:rPr lang="en-US" sz="3000" b="1" dirty="0" err="1" smtClean="0">
                <a:latin typeface="+mj-lt"/>
                <a:ea typeface="+mj-ea"/>
              </a:rPr>
              <a:t>vs</a:t>
            </a:r>
            <a:r>
              <a:rPr lang="en-US" sz="3000" b="1" dirty="0" smtClean="0">
                <a:latin typeface="+mj-lt"/>
                <a:ea typeface="+mj-ea"/>
              </a:rPr>
              <a:t>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169051" y="1540136"/>
            <a:ext cx="8517749" cy="4498736"/>
          </a:xfrm>
          <a:prstGeom prst="rect">
            <a:avLst/>
          </a:prstGeom>
        </p:spPr>
      </p:pic>
    </p:spTree>
    <p:extLst>
      <p:ext uri="{BB962C8B-B14F-4D97-AF65-F5344CB8AC3E}">
        <p14:creationId xmlns:p14="http://schemas.microsoft.com/office/powerpoint/2010/main" val="11243233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19</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Self-</a:t>
            </a:r>
            <a:r>
              <a:rPr lang="en-US" sz="3000" b="1" dirty="0">
                <a:latin typeface="+mj-lt"/>
                <a:ea typeface="+mj-ea"/>
              </a:rPr>
              <a:t>r</a:t>
            </a:r>
            <a:r>
              <a:rPr lang="en-US" sz="3000" b="1" dirty="0" smtClean="0">
                <a:latin typeface="+mj-lt"/>
                <a:ea typeface="+mj-ea"/>
              </a:rPr>
              <a:t>eported health v HPV Vaccination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3" name="Picture 2"/>
          <p:cNvPicPr>
            <a:picLocks noChangeAspect="1"/>
          </p:cNvPicPr>
          <p:nvPr/>
        </p:nvPicPr>
        <p:blipFill>
          <a:blip r:embed="rId3"/>
          <a:stretch>
            <a:fillRect/>
          </a:stretch>
        </p:blipFill>
        <p:spPr>
          <a:xfrm>
            <a:off x="0" y="1895778"/>
            <a:ext cx="9144000" cy="4962222"/>
          </a:xfrm>
          <a:prstGeom prst="rect">
            <a:avLst/>
          </a:prstGeom>
        </p:spPr>
      </p:pic>
      <p:sp>
        <p:nvSpPr>
          <p:cNvPr id="4" name="Rectangle 3"/>
          <p:cNvSpPr/>
          <p:nvPr/>
        </p:nvSpPr>
        <p:spPr>
          <a:xfrm>
            <a:off x="567489" y="1283448"/>
            <a:ext cx="8119311" cy="595548"/>
          </a:xfrm>
          <a:prstGeom prst="rect">
            <a:avLst/>
          </a:prstGeom>
        </p:spPr>
        <p:txBody>
          <a:bodyPr wrap="square">
            <a:spAutoFit/>
          </a:bodyPr>
          <a:lstStyle/>
          <a:p>
            <a:pPr>
              <a:lnSpc>
                <a:spcPct val="90000"/>
              </a:lnSpc>
              <a:buClr>
                <a:srgbClr val="7030A0"/>
              </a:buClr>
              <a:buFont typeface="Wingdings" charset="0"/>
              <a:buChar char="Ø"/>
            </a:pPr>
            <a:r>
              <a:rPr lang="en-GB" dirty="0" smtClean="0">
                <a:latin typeface="Calibri" charset="0"/>
              </a:rPr>
              <a:t>My </a:t>
            </a:r>
            <a:r>
              <a:rPr lang="en-GB" dirty="0" err="1" smtClean="0">
                <a:latin typeface="Calibri" charset="0"/>
              </a:rPr>
              <a:t>favorite</a:t>
            </a:r>
            <a:r>
              <a:rPr lang="en-GB" dirty="0" smtClean="0">
                <a:latin typeface="Calibri" charset="0"/>
              </a:rPr>
              <a:t>: answer to the question: </a:t>
            </a:r>
            <a:r>
              <a:rPr lang="en-US" dirty="0">
                <a:solidFill>
                  <a:srgbClr val="000000"/>
                </a:solidFill>
                <a:ea typeface="Calibri"/>
                <a:cs typeface="Calibri"/>
              </a:rPr>
              <a:t>percent of adults reporting that their health is “excellent,” "very good," or “good”</a:t>
            </a:r>
            <a:endParaRPr lang="en-GB" dirty="0">
              <a:latin typeface="Calibri" charset="0"/>
            </a:endParaRPr>
          </a:p>
        </p:txBody>
      </p:sp>
    </p:spTree>
    <p:extLst>
      <p:ext uri="{BB962C8B-B14F-4D97-AF65-F5344CB8AC3E}">
        <p14:creationId xmlns:p14="http://schemas.microsoft.com/office/powerpoint/2010/main" val="11196086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idx="4294967295"/>
          </p:nvPr>
        </p:nvSpPr>
        <p:spPr>
          <a:xfrm>
            <a:off x="395288" y="188913"/>
            <a:ext cx="6553200" cy="865187"/>
          </a:xfrm>
          <a:solidFill>
            <a:srgbClr val="E6BAF8"/>
          </a:solidFill>
          <a:ln w="19050">
            <a:solidFill>
              <a:schemeClr val="tx1"/>
            </a:solidFill>
          </a:ln>
        </p:spPr>
        <p:txBody>
          <a:bodyPr>
            <a:normAutofit/>
          </a:bodyPr>
          <a:lstStyle/>
          <a:p>
            <a:pPr algn="l" eaLnBrk="1" hangingPunct="1"/>
            <a:r>
              <a:rPr lang="en-US" sz="3000" b="1" dirty="0">
                <a:latin typeface="Calibri" charset="0"/>
                <a:cs typeface="Arial" charset="0"/>
              </a:rPr>
              <a:t>Paulette Should Still be Living Today</a:t>
            </a:r>
            <a:endParaRPr lang="en-GB" sz="3000" b="1" dirty="0">
              <a:latin typeface="Calibri" charset="0"/>
              <a:cs typeface="Arial" charset="0"/>
            </a:endParaRPr>
          </a:p>
        </p:txBody>
      </p:sp>
      <p:sp>
        <p:nvSpPr>
          <p:cNvPr id="3" name="Content Placeholder 2"/>
          <p:cNvSpPr>
            <a:spLocks noGrp="1"/>
          </p:cNvSpPr>
          <p:nvPr>
            <p:ph idx="1"/>
          </p:nvPr>
        </p:nvSpPr>
        <p:spPr>
          <a:xfrm>
            <a:off x="2339975" y="1268413"/>
            <a:ext cx="6335713" cy="4968875"/>
          </a:xfrm>
        </p:spPr>
        <p:txBody>
          <a:bodyPr rtlCol="0">
            <a:normAutofit fontScale="25000" lnSpcReduction="20000"/>
          </a:bodyPr>
          <a:lstStyle/>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Inoculation</a:t>
            </a:r>
            <a:r>
              <a:rPr lang="en-GB" sz="9200" b="1" dirty="0" smtClean="0">
                <a:latin typeface="+mj-lt"/>
                <a:ea typeface="+mn-ea"/>
              </a:rPr>
              <a:t> </a:t>
            </a:r>
            <a:r>
              <a:rPr lang="en-GB" sz="9200" dirty="0" smtClean="0">
                <a:latin typeface="+mj-lt"/>
                <a:ea typeface="+mn-ea"/>
              </a:rPr>
              <a:t>with</a:t>
            </a:r>
            <a:r>
              <a:rPr lang="en-GB" sz="9200" b="1" dirty="0" smtClean="0">
                <a:latin typeface="+mj-lt"/>
                <a:ea typeface="+mn-ea"/>
              </a:rPr>
              <a:t> </a:t>
            </a:r>
            <a:r>
              <a:rPr lang="en-GB" sz="9200" dirty="0" smtClean="0">
                <a:latin typeface="+mj-lt"/>
                <a:ea typeface="+mn-ea"/>
              </a:rPr>
              <a:t>one of the two HPV vaccines, Gardasil and </a:t>
            </a:r>
            <a:r>
              <a:rPr lang="en-GB" sz="9200" dirty="0" err="1" smtClean="0">
                <a:latin typeface="+mj-lt"/>
                <a:ea typeface="+mn-ea"/>
              </a:rPr>
              <a:t>Cervarix</a:t>
            </a: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Screening protocols</a:t>
            </a:r>
            <a:r>
              <a:rPr lang="en-GB" sz="9200" b="1" dirty="0" smtClean="0">
                <a:solidFill>
                  <a:srgbClr val="7030A0"/>
                </a:solidFill>
                <a:latin typeface="+mj-lt"/>
                <a:ea typeface="+mn-ea"/>
              </a:rPr>
              <a:t> </a:t>
            </a:r>
            <a:r>
              <a:rPr lang="en-GB" sz="9200" dirty="0" smtClean="0">
                <a:latin typeface="+mj-lt"/>
                <a:ea typeface="+mn-ea"/>
              </a:rPr>
              <a:t>that detect and treat pre-cancer many years before it turns into late-stage disease</a:t>
            </a:r>
          </a:p>
          <a:p>
            <a:pPr eaLnBrk="1" fontAlgn="auto" hangingPunct="1">
              <a:lnSpc>
                <a:spcPct val="120000"/>
              </a:lnSpc>
              <a:spcAft>
                <a:spcPts val="0"/>
              </a:spcAft>
              <a:buFont typeface="Wingdings" pitchFamily="2" charset="2"/>
              <a:buChar char="Ø"/>
              <a:defRPr/>
            </a:pPr>
            <a:endParaRPr lang="en-GB" sz="9200" dirty="0" smtClean="0">
              <a:latin typeface="+mj-lt"/>
              <a:ea typeface="+mn-ea"/>
            </a:endParaRPr>
          </a:p>
          <a:p>
            <a:pPr eaLnBrk="1" fontAlgn="auto" hangingPunct="1">
              <a:lnSpc>
                <a:spcPct val="120000"/>
              </a:lnSpc>
              <a:spcAft>
                <a:spcPts val="0"/>
              </a:spcAft>
              <a:buFont typeface="Wingdings" pitchFamily="2" charset="2"/>
              <a:buChar char="Ø"/>
              <a:defRPr/>
            </a:pPr>
            <a:r>
              <a:rPr lang="en-GB" sz="9200" b="1" u="sng" dirty="0" smtClean="0">
                <a:solidFill>
                  <a:srgbClr val="7030A0"/>
                </a:solidFill>
                <a:latin typeface="+mj-lt"/>
                <a:ea typeface="+mn-ea"/>
              </a:rPr>
              <a:t>Improved therapeutic options</a:t>
            </a:r>
            <a:r>
              <a:rPr lang="en-GB" sz="9200" b="1" dirty="0" smtClean="0">
                <a:solidFill>
                  <a:srgbClr val="7030A0"/>
                </a:solidFill>
                <a:latin typeface="+mj-lt"/>
                <a:ea typeface="+mn-ea"/>
              </a:rPr>
              <a:t> </a:t>
            </a:r>
            <a:r>
              <a:rPr lang="en-GB" sz="9200" dirty="0" smtClean="0">
                <a:latin typeface="+mj-lt"/>
                <a:ea typeface="+mn-ea"/>
              </a:rPr>
              <a:t>that replace the antiquated chemotherapy cocktail that has scarcely improves patient outcomes for decades</a:t>
            </a:r>
          </a:p>
          <a:p>
            <a:pPr eaLnBrk="1" fontAlgn="auto" hangingPunct="1">
              <a:spcAft>
                <a:spcPts val="0"/>
              </a:spcAft>
              <a:buFont typeface="Arial" pitchFamily="34" charset="0"/>
              <a:buNone/>
              <a:defRPr/>
            </a:pPr>
            <a:endParaRPr lang="en-GB" sz="3600" dirty="0" smtClean="0">
              <a:latin typeface="+mj-lt"/>
              <a:ea typeface="+mn-ea"/>
            </a:endParaRPr>
          </a:p>
          <a:p>
            <a:pPr eaLnBrk="1" fontAlgn="auto" hangingPunct="1">
              <a:spcAft>
                <a:spcPts val="0"/>
              </a:spcAft>
              <a:buFont typeface="Arial" pitchFamily="34" charset="0"/>
              <a:buNone/>
              <a:defRPr/>
            </a:pPr>
            <a:r>
              <a:rPr lang="en-GB" sz="3600" dirty="0" smtClean="0">
                <a:latin typeface="+mj-lt"/>
                <a:ea typeface="+mn-ea"/>
              </a:rPr>
              <a:t> </a:t>
            </a:r>
          </a:p>
          <a:p>
            <a:pPr eaLnBrk="1" fontAlgn="auto" hangingPunct="1">
              <a:spcAft>
                <a:spcPts val="0"/>
              </a:spcAft>
              <a:buFont typeface="Arial" pitchFamily="34" charset="0"/>
              <a:buNone/>
              <a:defRPr/>
            </a:pPr>
            <a:endParaRPr lang="en-GB" sz="2800" dirty="0" smtClean="0">
              <a:latin typeface="+mj-lt"/>
              <a:ea typeface="+mn-ea"/>
            </a:endParaRPr>
          </a:p>
          <a:p>
            <a:pPr eaLnBrk="1" fontAlgn="auto" hangingPunct="1">
              <a:spcAft>
                <a:spcPts val="0"/>
              </a:spcAft>
              <a:buFont typeface="Arial" pitchFamily="34" charset="0"/>
              <a:buNone/>
              <a:defRPr/>
            </a:pPr>
            <a:endParaRPr lang="en-GB" sz="2800" dirty="0" smtClean="0">
              <a:latin typeface="+mj-lt"/>
              <a:ea typeface="+mn-ea"/>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94497D34-B2AC-E842-9FD8-05FF57212E69}" type="slidenum">
              <a:rPr lang="en-GB">
                <a:solidFill>
                  <a:srgbClr val="898989"/>
                </a:solidFill>
              </a:rPr>
              <a:pPr eaLnBrk="1" hangingPunct="1"/>
              <a:t>2</a:t>
            </a:fld>
            <a:endParaRPr lang="en-GB">
              <a:solidFill>
                <a:srgbClr val="898989"/>
              </a:solidFill>
            </a:endParaRPr>
          </a:p>
        </p:txBody>
      </p:sp>
      <p:pic>
        <p:nvPicPr>
          <p:cNvPr id="8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1655762"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95288" y="6308725"/>
            <a:ext cx="1655762" cy="428625"/>
          </a:xfrm>
          <a:prstGeom prst="rect">
            <a:avLst/>
          </a:prstGeom>
          <a:noFill/>
        </p:spPr>
        <p:txBody>
          <a:bodyPr>
            <a:spAutoFit/>
          </a:bodyPr>
          <a:lstStyle/>
          <a:p>
            <a:pPr algn="ctr" fontAlgn="auto">
              <a:spcBef>
                <a:spcPts val="0"/>
              </a:spcBef>
              <a:spcAft>
                <a:spcPts val="0"/>
              </a:spcAft>
              <a:defRPr/>
            </a:pPr>
            <a:r>
              <a:rPr lang="en-GB" sz="1100" i="1" dirty="0">
                <a:solidFill>
                  <a:schemeClr val="bg1">
                    <a:lumMod val="50000"/>
                  </a:schemeClr>
                </a:solidFill>
                <a:latin typeface="+mj-lt"/>
                <a:ea typeface="+mn-ea"/>
                <a:cs typeface="+mn-cs"/>
              </a:rPr>
              <a:t>Paulette Isabel Crowther,</a:t>
            </a:r>
          </a:p>
          <a:p>
            <a:pPr algn="ctr" fontAlgn="auto">
              <a:spcBef>
                <a:spcPts val="0"/>
              </a:spcBef>
              <a:spcAft>
                <a:spcPts val="0"/>
              </a:spcAft>
              <a:defRPr/>
            </a:pPr>
            <a:r>
              <a:rPr lang="en-GB" sz="1100" i="1" dirty="0">
                <a:solidFill>
                  <a:schemeClr val="bg1">
                    <a:lumMod val="50000"/>
                  </a:schemeClr>
                </a:solidFill>
                <a:latin typeface="+mj-lt"/>
                <a:ea typeface="+mn-ea"/>
                <a:cs typeface="+mn-cs"/>
              </a:rPr>
              <a:t>1956 - 2010</a:t>
            </a:r>
          </a:p>
        </p:txBody>
      </p:sp>
      <p:sp>
        <p:nvSpPr>
          <p:cNvPr id="15"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Tree>
    <p:extLst>
      <p:ext uri="{BB962C8B-B14F-4D97-AF65-F5344CB8AC3E}">
        <p14:creationId xmlns:p14="http://schemas.microsoft.com/office/powerpoint/2010/main" val="10550237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20</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1800" dirty="0" smtClean="0">
                <a:latin typeface="Calibri" charset="0"/>
              </a:rPr>
              <a:t>The limitations in the robustness of my data set clearly presenting some challenges in generalizing the results (only 59 rows). It’s just not enough to make any major conclusions at this time and merits further study. Furthermore, I am dealing with aggregate data meaning that true insights may be hidden in higher resolution.</a:t>
            </a:r>
          </a:p>
          <a:p>
            <a:pPr marL="0" indent="0">
              <a:lnSpc>
                <a:spcPct val="90000"/>
              </a:lnSpc>
              <a:buClr>
                <a:srgbClr val="7030A0"/>
              </a:buClr>
              <a:buNone/>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On the other hand, cross-sectional analysis in NYC is revealing due to its confined geography (with health care policies / access presumably being relatively constant across community district). Comparing a random county in NY versus a random county in another state presents challenges due to varying health policies.</a:t>
            </a:r>
          </a:p>
          <a:p>
            <a:pPr marL="0" indent="0">
              <a:lnSpc>
                <a:spcPct val="90000"/>
              </a:lnSpc>
              <a:buClr>
                <a:srgbClr val="7030A0"/>
              </a:buClr>
              <a:buNone/>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My major hypothesis surrounding the important features, however, appears at least somewhat valid when evaluating based on R2 and p-values.</a:t>
            </a:r>
            <a:r>
              <a:rPr lang="en-GB" sz="1800" dirty="0">
                <a:latin typeface="Calibri" charset="0"/>
              </a:rPr>
              <a:t> </a:t>
            </a:r>
            <a:r>
              <a:rPr lang="en-GB" sz="1800" dirty="0" smtClean="0">
                <a:latin typeface="Calibri" charset="0"/>
              </a:rPr>
              <a:t>The data is telling us that there is a negative relationship between Trump Support, Racial Status being White, Level of Educational Attainment and HPV Vaccination status. There is a positive relationship between Hispanic Race, Flu Vaccinations, Lower Levels of Educational Attainment, Poverty, HIV Testing and Teen Births.</a:t>
            </a:r>
          </a:p>
          <a:p>
            <a:pPr marL="0" indent="0">
              <a:lnSpc>
                <a:spcPct val="90000"/>
              </a:lnSpc>
              <a:buClr>
                <a:srgbClr val="7030A0"/>
              </a:buClr>
              <a:buNone/>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Limitations &amp; Discussion</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4566220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21</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1" y="1268413"/>
            <a:ext cx="4690734" cy="5040312"/>
          </a:xfrm>
        </p:spPr>
        <p:txBody>
          <a:bodyPr>
            <a:normAutofit lnSpcReduction="10000"/>
          </a:bodyPr>
          <a:lstStyle/>
          <a:p>
            <a:pPr>
              <a:lnSpc>
                <a:spcPct val="90000"/>
              </a:lnSpc>
              <a:buClr>
                <a:srgbClr val="7030A0"/>
              </a:buClr>
              <a:buFont typeface="Wingdings" charset="2"/>
              <a:buChar char="Ø"/>
            </a:pPr>
            <a:r>
              <a:rPr lang="en-GB" sz="1800" dirty="0" smtClean="0">
                <a:latin typeface="Calibri" charset="0"/>
              </a:rPr>
              <a:t>If </a:t>
            </a:r>
            <a:r>
              <a:rPr lang="en-GB" sz="1800" dirty="0">
                <a:latin typeface="Calibri" charset="0"/>
              </a:rPr>
              <a:t>the results are confirmed on a more general basis, the question remains: what can we do about it? If white, educated people above the poverty line are less likely to </a:t>
            </a:r>
            <a:r>
              <a:rPr lang="en-GB" sz="1800" dirty="0" smtClean="0">
                <a:latin typeface="Calibri" charset="0"/>
              </a:rPr>
              <a:t>vaccinate, </a:t>
            </a:r>
            <a:r>
              <a:rPr lang="en-GB" sz="1800" dirty="0">
                <a:latin typeface="Calibri" charset="0"/>
              </a:rPr>
              <a:t>what would convince them otherwise </a:t>
            </a:r>
            <a:r>
              <a:rPr lang="en-GB" sz="1800" dirty="0" smtClean="0">
                <a:latin typeface="Calibri" charset="0"/>
              </a:rPr>
              <a:t>(our </a:t>
            </a:r>
            <a:r>
              <a:rPr lang="en-GB" sz="1800" dirty="0">
                <a:latin typeface="Calibri" charset="0"/>
              </a:rPr>
              <a:t>primary tool </a:t>
            </a:r>
            <a:r>
              <a:rPr lang="en-GB" sz="1800" dirty="0" smtClean="0">
                <a:latin typeface="Calibri" charset="0"/>
              </a:rPr>
              <a:t>is even </a:t>
            </a:r>
            <a:r>
              <a:rPr lang="en-GB" sz="1800" dirty="0">
                <a:latin typeface="Calibri" charset="0"/>
              </a:rPr>
              <a:t>more awareness/education?) </a:t>
            </a:r>
            <a:endParaRPr lang="en-GB" sz="1800" dirty="0" smtClean="0">
              <a:latin typeface="Calibri" charset="0"/>
            </a:endParaRP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One </a:t>
            </a:r>
            <a:r>
              <a:rPr lang="en-GB" sz="1800" dirty="0">
                <a:latin typeface="Calibri" charset="0"/>
              </a:rPr>
              <a:t>potential reason for higher vaccine coverage in poverty areas in NY is perhaps related to consumer choice. Parents may not want to vaccinate their children, or may introduce further anxiety by overemphasizing the risks, but children may be presented/</a:t>
            </a:r>
            <a:r>
              <a:rPr lang="en-GB" sz="1800" dirty="0" smtClean="0">
                <a:latin typeface="Calibri" charset="0"/>
              </a:rPr>
              <a:t>encouraged </a:t>
            </a:r>
            <a:r>
              <a:rPr lang="en-GB" sz="1800" dirty="0">
                <a:latin typeface="Calibri" charset="0"/>
              </a:rPr>
              <a:t>with the option without their parents consent at the local sexual health clinic. One strategy would be to make it more difficult for parents to refuse to vaccine their children. Certain states, such as Rhode Island, have enacted this strategy and vaccine rates are &gt; 80%</a:t>
            </a:r>
            <a:r>
              <a:rPr lang="en-GB" sz="1800" dirty="0" smtClean="0">
                <a:latin typeface="Calibri" charset="0"/>
              </a:rPr>
              <a:t>.</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will we do about it?</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 name="Picture 1"/>
          <p:cNvPicPr>
            <a:picLocks noChangeAspect="1"/>
          </p:cNvPicPr>
          <p:nvPr/>
        </p:nvPicPr>
        <p:blipFill>
          <a:blip r:embed="rId3"/>
          <a:stretch>
            <a:fillRect/>
          </a:stretch>
        </p:blipFill>
        <p:spPr>
          <a:xfrm>
            <a:off x="5147935" y="1756597"/>
            <a:ext cx="3871798" cy="3899016"/>
          </a:xfrm>
          <a:prstGeom prst="rect">
            <a:avLst/>
          </a:prstGeom>
        </p:spPr>
      </p:pic>
      <p:sp>
        <p:nvSpPr>
          <p:cNvPr id="3" name="TextBox 2"/>
          <p:cNvSpPr txBox="1"/>
          <p:nvPr/>
        </p:nvSpPr>
        <p:spPr>
          <a:xfrm>
            <a:off x="6180486" y="5719192"/>
            <a:ext cx="1678878" cy="369332"/>
          </a:xfrm>
          <a:prstGeom prst="rect">
            <a:avLst/>
          </a:prstGeom>
          <a:noFill/>
        </p:spPr>
        <p:txBody>
          <a:bodyPr wrap="none" rtlCol="0">
            <a:spAutoFit/>
          </a:bodyPr>
          <a:lstStyle/>
          <a:p>
            <a:r>
              <a:rPr lang="en-US" dirty="0" smtClean="0"/>
              <a:t>Does this work?</a:t>
            </a:r>
            <a:endParaRPr lang="en-US" dirty="0"/>
          </a:p>
        </p:txBody>
      </p:sp>
    </p:spTree>
    <p:extLst>
      <p:ext uri="{BB962C8B-B14F-4D97-AF65-F5344CB8AC3E}">
        <p14:creationId xmlns:p14="http://schemas.microsoft.com/office/powerpoint/2010/main" val="29751535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22</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400" dirty="0" smtClean="0">
                <a:latin typeface="Calibri" charset="0"/>
              </a:rPr>
              <a:t>Despite the limitations</a:t>
            </a:r>
            <a:r>
              <a:rPr lang="en-GB" sz="2400" dirty="0">
                <a:latin typeface="Calibri" charset="0"/>
              </a:rPr>
              <a:t> </a:t>
            </a:r>
            <a:r>
              <a:rPr lang="en-GB" sz="2400" dirty="0" smtClean="0">
                <a:latin typeface="Calibri" charset="0"/>
              </a:rPr>
              <a:t>of the dataset, the results at least somewhat validated an interesting hypothesis, certainly enough to merit further study.</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Next steps would include:</a:t>
            </a:r>
          </a:p>
          <a:p>
            <a:pPr lvl="1">
              <a:lnSpc>
                <a:spcPct val="90000"/>
              </a:lnSpc>
              <a:buClr>
                <a:srgbClr val="7030A0"/>
              </a:buClr>
              <a:buFont typeface="Wingdings" charset="0"/>
              <a:buChar char="Ø"/>
            </a:pPr>
            <a:r>
              <a:rPr lang="en-GB" sz="1800" dirty="0" smtClean="0">
                <a:latin typeface="Calibri" charset="0"/>
              </a:rPr>
              <a:t>Investigate county-level data in all of New York State (ex-NYC)</a:t>
            </a:r>
          </a:p>
          <a:p>
            <a:pPr lvl="1">
              <a:lnSpc>
                <a:spcPct val="90000"/>
              </a:lnSpc>
              <a:buClr>
                <a:srgbClr val="7030A0"/>
              </a:buClr>
              <a:buFont typeface="Wingdings" charset="0"/>
              <a:buChar char="Ø"/>
            </a:pPr>
            <a:r>
              <a:rPr lang="en-GB" sz="1800" dirty="0" smtClean="0">
                <a:latin typeface="Calibri" charset="0"/>
              </a:rPr>
              <a:t>Investigate county-level data across all states</a:t>
            </a:r>
          </a:p>
          <a:p>
            <a:pPr lvl="1">
              <a:lnSpc>
                <a:spcPct val="90000"/>
              </a:lnSpc>
              <a:buClr>
                <a:srgbClr val="7030A0"/>
              </a:buClr>
              <a:buFont typeface="Wingdings" charset="0"/>
              <a:buChar char="Ø"/>
            </a:pPr>
            <a:r>
              <a:rPr lang="en-GB" sz="1800" b="1" dirty="0" smtClean="0">
                <a:latin typeface="Calibri" charset="0"/>
              </a:rPr>
              <a:t>Investigate state-by-state immunization registries – the real big data problem</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2400" dirty="0" smtClean="0">
                <a:latin typeface="Calibri" charset="0"/>
              </a:rPr>
              <a:t>Once we have the immunization registry, switch this to a logistic regression problem.</a:t>
            </a:r>
          </a:p>
          <a:p>
            <a:pPr marL="0" indent="0">
              <a:lnSpc>
                <a:spcPct val="90000"/>
              </a:lnSpc>
              <a:buClr>
                <a:srgbClr val="7030A0"/>
              </a:buClr>
              <a:buNone/>
            </a:pPr>
            <a:endParaRPr lang="en-GB" sz="1800" dirty="0" smtClean="0">
              <a:latin typeface="Calibri" charset="0"/>
            </a:endParaRPr>
          </a:p>
          <a:p>
            <a:pPr marL="0" indent="0">
              <a:lnSpc>
                <a:spcPct val="90000"/>
              </a:lnSpc>
              <a:buClr>
                <a:srgbClr val="7030A0"/>
              </a:buClr>
              <a:buNone/>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Next Steps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0138434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2"/>
              <a:buChar char="Ø"/>
            </a:pPr>
            <a:r>
              <a:rPr lang="en-GB" sz="1800" dirty="0" smtClean="0">
                <a:latin typeface="Calibri" charset="0"/>
              </a:rPr>
              <a:t>Data Sources</a:t>
            </a:r>
          </a:p>
          <a:p>
            <a:pPr lvl="1">
              <a:lnSpc>
                <a:spcPct val="90000"/>
              </a:lnSpc>
              <a:buClr>
                <a:srgbClr val="7030A0"/>
              </a:buClr>
              <a:buFont typeface="Wingdings" charset="2"/>
              <a:buChar char="Ø"/>
            </a:pPr>
            <a:r>
              <a:rPr lang="en-GB" sz="1400" dirty="0" smtClean="0">
                <a:latin typeface="Calibri" charset="0"/>
              </a:rPr>
              <a:t>NYC Data: </a:t>
            </a:r>
            <a:r>
              <a:rPr lang="en-GB" sz="1400" dirty="0" err="1" smtClean="0">
                <a:latin typeface="Calibri" charset="0"/>
              </a:rPr>
              <a:t>nycopendata.socrata.com</a:t>
            </a:r>
            <a:r>
              <a:rPr lang="en-GB" sz="1400" dirty="0" smtClean="0">
                <a:latin typeface="Calibri" charset="0"/>
              </a:rPr>
              <a:t>/</a:t>
            </a:r>
          </a:p>
          <a:p>
            <a:pPr lvl="1">
              <a:lnSpc>
                <a:spcPct val="90000"/>
              </a:lnSpc>
              <a:buClr>
                <a:srgbClr val="7030A0"/>
              </a:buClr>
              <a:buFont typeface="Wingdings" charset="2"/>
              <a:buChar char="Ø"/>
            </a:pPr>
            <a:r>
              <a:rPr lang="en-GB" sz="1400" dirty="0" smtClean="0">
                <a:latin typeface="Calibri" charset="0"/>
              </a:rPr>
              <a:t>BOE Data: </a:t>
            </a:r>
            <a:r>
              <a:rPr lang="en-GB" sz="1400" dirty="0" err="1" smtClean="0">
                <a:latin typeface="Calibri" charset="0"/>
              </a:rPr>
              <a:t>enrweb.boenyc.us</a:t>
            </a:r>
            <a:r>
              <a:rPr lang="en-GB" sz="1400" dirty="0">
                <a:latin typeface="Calibri" charset="0"/>
              </a:rPr>
              <a:t>/</a:t>
            </a:r>
            <a:r>
              <a:rPr lang="en-GB" sz="1400" dirty="0" smtClean="0">
                <a:latin typeface="Calibri" charset="0"/>
              </a:rPr>
              <a:t>index.htm</a:t>
            </a:r>
          </a:p>
          <a:p>
            <a:pPr lvl="1">
              <a:lnSpc>
                <a:spcPct val="90000"/>
              </a:lnSpc>
              <a:buClr>
                <a:srgbClr val="7030A0"/>
              </a:buClr>
              <a:buFont typeface="Wingdings" charset="2"/>
              <a:buChar char="Ø"/>
            </a:pPr>
            <a:endParaRPr lang="en-GB" sz="1400" dirty="0">
              <a:latin typeface="Calibri" charset="0"/>
            </a:endParaRPr>
          </a:p>
          <a:p>
            <a:pPr>
              <a:lnSpc>
                <a:spcPct val="90000"/>
              </a:lnSpc>
              <a:buClr>
                <a:srgbClr val="7030A0"/>
              </a:buClr>
              <a:buFont typeface="Wingdings" charset="2"/>
              <a:buChar char="Ø"/>
            </a:pPr>
            <a:r>
              <a:rPr lang="en-GB" sz="1800" dirty="0" smtClean="0">
                <a:latin typeface="Calibri" charset="0"/>
              </a:rPr>
              <a:t>References</a:t>
            </a:r>
          </a:p>
          <a:p>
            <a:pPr lvl="1">
              <a:lnSpc>
                <a:spcPct val="90000"/>
              </a:lnSpc>
              <a:buClr>
                <a:srgbClr val="7030A0"/>
              </a:buClr>
              <a:buFont typeface="Wingdings" charset="2"/>
              <a:buChar char="Ø"/>
            </a:pPr>
            <a:r>
              <a:rPr lang="en-GB" sz="1400" dirty="0">
                <a:latin typeface="Calibri" charset="0"/>
              </a:rPr>
              <a:t>https://</a:t>
            </a:r>
            <a:r>
              <a:rPr lang="en-GB" sz="1400" dirty="0" err="1">
                <a:latin typeface="Calibri" charset="0"/>
              </a:rPr>
              <a:t>www.cdc.gov</a:t>
            </a:r>
            <a:r>
              <a:rPr lang="en-GB" sz="1400" dirty="0">
                <a:latin typeface="Calibri" charset="0"/>
              </a:rPr>
              <a:t>/</a:t>
            </a:r>
            <a:r>
              <a:rPr lang="en-GB" sz="1400" dirty="0" err="1">
                <a:latin typeface="Calibri" charset="0"/>
              </a:rPr>
              <a:t>mmwr</a:t>
            </a:r>
            <a:r>
              <a:rPr lang="en-GB" sz="1400" dirty="0">
                <a:latin typeface="Calibri" charset="0"/>
              </a:rPr>
              <a:t>/volumes/65/</a:t>
            </a:r>
            <a:r>
              <a:rPr lang="en-GB" sz="1400" dirty="0" err="1">
                <a:latin typeface="Calibri" charset="0"/>
              </a:rPr>
              <a:t>wr</a:t>
            </a:r>
            <a:r>
              <a:rPr lang="en-GB" sz="1400" dirty="0">
                <a:latin typeface="Calibri" charset="0"/>
              </a:rPr>
              <a:t>/mm6533a4.htm</a:t>
            </a:r>
            <a:endParaRPr lang="en-GB" sz="1400" dirty="0" smtClean="0">
              <a:latin typeface="Calibri" charset="0"/>
            </a:endParaRP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Technical Terminology</a:t>
            </a:r>
          </a:p>
          <a:p>
            <a:pPr lvl="1">
              <a:lnSpc>
                <a:spcPct val="90000"/>
              </a:lnSpc>
              <a:buClr>
                <a:srgbClr val="7030A0"/>
              </a:buClr>
              <a:buFont typeface="Wingdings" charset="2"/>
              <a:buChar char="Ø"/>
            </a:pPr>
            <a:r>
              <a:rPr lang="en-GB" sz="1400" dirty="0" smtClean="0">
                <a:latin typeface="Calibri" charset="0"/>
              </a:rPr>
              <a:t>OLS: method </a:t>
            </a:r>
            <a:r>
              <a:rPr lang="en-GB" sz="1400" dirty="0">
                <a:latin typeface="Calibri" charset="0"/>
              </a:rPr>
              <a:t>for estimating the unknown parameters in a linear regression model, with the goal of minimizing the sum of the squares of the differences </a:t>
            </a:r>
            <a:endParaRPr lang="en-GB" sz="1400" dirty="0" smtClean="0">
              <a:latin typeface="Calibri" charset="0"/>
            </a:endParaRPr>
          </a:p>
          <a:p>
            <a:pPr lvl="1">
              <a:lnSpc>
                <a:spcPct val="90000"/>
              </a:lnSpc>
              <a:buClr>
                <a:srgbClr val="7030A0"/>
              </a:buClr>
              <a:buFont typeface="Wingdings" charset="2"/>
              <a:buChar char="Ø"/>
            </a:pPr>
            <a:r>
              <a:rPr lang="en-GB" sz="1400" dirty="0" smtClean="0">
                <a:latin typeface="Calibri" charset="0"/>
              </a:rPr>
              <a:t>Regularization: process </a:t>
            </a:r>
            <a:r>
              <a:rPr lang="en-GB" sz="1400" dirty="0">
                <a:latin typeface="Calibri" charset="0"/>
              </a:rPr>
              <a:t>of introducing additional information in order to solve an ill-posed problem or to prevent </a:t>
            </a:r>
            <a:r>
              <a:rPr lang="en-GB" sz="1400" dirty="0" err="1" smtClean="0">
                <a:latin typeface="Calibri" charset="0"/>
              </a:rPr>
              <a:t>overfitting</a:t>
            </a:r>
            <a:endParaRPr lang="en-GB" sz="1400" dirty="0" smtClean="0">
              <a:latin typeface="Calibri" charset="0"/>
            </a:endParaRPr>
          </a:p>
          <a:p>
            <a:pPr lvl="1">
              <a:lnSpc>
                <a:spcPct val="90000"/>
              </a:lnSpc>
              <a:buClr>
                <a:srgbClr val="7030A0"/>
              </a:buClr>
              <a:buFont typeface="Wingdings" charset="2"/>
              <a:buChar char="Ø"/>
            </a:pPr>
            <a:r>
              <a:rPr lang="en-GB" sz="1400" dirty="0" smtClean="0">
                <a:latin typeface="Calibri" charset="0"/>
              </a:rPr>
              <a:t>Lasso</a:t>
            </a:r>
            <a:r>
              <a:rPr lang="en-GB" sz="1400" dirty="0">
                <a:latin typeface="Calibri" charset="0"/>
              </a:rPr>
              <a:t>: regression analysis method that performs both variable selection and regularization in order to enhance the prediction accuracy and interpretability of the statistical model it produces</a:t>
            </a:r>
            <a:r>
              <a:rPr lang="en-GB" sz="1400" dirty="0" smtClean="0">
                <a:latin typeface="Calibri" charset="0"/>
              </a:rPr>
              <a:t>.</a:t>
            </a:r>
          </a:p>
          <a:p>
            <a:pPr lvl="1">
              <a:lnSpc>
                <a:spcPct val="90000"/>
              </a:lnSpc>
              <a:buClr>
                <a:srgbClr val="7030A0"/>
              </a:buClr>
              <a:buFont typeface="Wingdings" charset="2"/>
              <a:buChar char="Ø"/>
            </a:pPr>
            <a:r>
              <a:rPr lang="en-GB" sz="1400" dirty="0" smtClean="0">
                <a:latin typeface="Calibri" charset="0"/>
              </a:rPr>
              <a:t>Cross</a:t>
            </a:r>
            <a:r>
              <a:rPr lang="en-GB" sz="1400" dirty="0">
                <a:latin typeface="Calibri" charset="0"/>
              </a:rPr>
              <a:t>-validation: </a:t>
            </a:r>
            <a:r>
              <a:rPr lang="en-GB" sz="1400" dirty="0" smtClean="0">
                <a:latin typeface="Calibri" charset="0"/>
              </a:rPr>
              <a:t>divide training </a:t>
            </a:r>
            <a:r>
              <a:rPr lang="en-GB" sz="1400" dirty="0">
                <a:latin typeface="Calibri" charset="0"/>
              </a:rPr>
              <a:t>data, </a:t>
            </a:r>
            <a:r>
              <a:rPr lang="en-GB" sz="1400" dirty="0" smtClean="0">
                <a:latin typeface="Calibri" charset="0"/>
              </a:rPr>
              <a:t>train model </a:t>
            </a:r>
            <a:r>
              <a:rPr lang="en-GB" sz="1400" dirty="0">
                <a:latin typeface="Calibri" charset="0"/>
              </a:rPr>
              <a:t>for a fixed value of </a:t>
            </a:r>
            <a:r>
              <a:rPr lang="en-GB" sz="1400" dirty="0" err="1">
                <a:latin typeface="Calibri" charset="0"/>
              </a:rPr>
              <a:t>λλ</a:t>
            </a:r>
            <a:r>
              <a:rPr lang="en-GB" sz="1400" dirty="0">
                <a:latin typeface="Calibri" charset="0"/>
              </a:rPr>
              <a:t> and test it on the remaining subsets and repeat this procedure while varying </a:t>
            </a:r>
            <a:r>
              <a:rPr lang="en-GB" sz="1400" dirty="0" err="1" smtClean="0">
                <a:latin typeface="Calibri" charset="0"/>
              </a:rPr>
              <a:t>λλ</a:t>
            </a:r>
            <a:endParaRPr lang="en-GB" sz="14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Appendix</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7234331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24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2"/>
              <a:buChar char="Ø"/>
            </a:pPr>
            <a:endParaRPr lang="en-GB" sz="1800" dirty="0" smtClean="0">
              <a:latin typeface="Calibri" charset="0"/>
            </a:endParaRPr>
          </a:p>
          <a:p>
            <a:pPr>
              <a:lnSpc>
                <a:spcPct val="90000"/>
              </a:lnSpc>
              <a:buClr>
                <a:srgbClr val="7030A0"/>
              </a:buClr>
              <a:buFont typeface="Wingdings" charset="2"/>
              <a:buChar char="Ø"/>
            </a:pPr>
            <a:r>
              <a:rPr lang="en-GB" sz="1800" dirty="0" smtClean="0">
                <a:latin typeface="Calibri" charset="0"/>
              </a:rPr>
              <a:t>Thank you Sri, John, and Wei Wei for this year’s </a:t>
            </a:r>
            <a:r>
              <a:rPr lang="en-GB" sz="1800" dirty="0" smtClean="0">
                <a:latin typeface="Calibri" charset="0"/>
              </a:rPr>
              <a:t>class</a:t>
            </a: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Thank you to the other people in the class – learned a lot from you!</a:t>
            </a:r>
            <a:endParaRPr lang="en-GB" sz="1800" dirty="0" smtClean="0">
              <a:latin typeface="Calibri" charset="0"/>
            </a:endParaRPr>
          </a:p>
          <a:p>
            <a:pPr>
              <a:lnSpc>
                <a:spcPct val="90000"/>
              </a:lnSpc>
              <a:buClr>
                <a:srgbClr val="7030A0"/>
              </a:buClr>
              <a:buFont typeface="Wingdings" charset="2"/>
              <a:buChar char="Ø"/>
            </a:pPr>
            <a:endParaRPr lang="en-GB" sz="1800" dirty="0">
              <a:latin typeface="Calibri" charset="0"/>
            </a:endParaRPr>
          </a:p>
          <a:p>
            <a:pPr>
              <a:lnSpc>
                <a:spcPct val="90000"/>
              </a:lnSpc>
              <a:buClr>
                <a:srgbClr val="7030A0"/>
              </a:buClr>
              <a:buFont typeface="Wingdings" charset="2"/>
              <a:buChar char="Ø"/>
            </a:pPr>
            <a:r>
              <a:rPr lang="en-GB" sz="1800" dirty="0" smtClean="0">
                <a:latin typeface="Calibri" charset="0"/>
              </a:rPr>
              <a:t>Thank you to Jane </a:t>
            </a:r>
            <a:r>
              <a:rPr lang="en-GB" sz="1800" dirty="0" err="1" smtClean="0">
                <a:latin typeface="Calibri" charset="0"/>
              </a:rPr>
              <a:t>Zucker</a:t>
            </a:r>
            <a:r>
              <a:rPr lang="en-GB" sz="1800" dirty="0" smtClean="0">
                <a:latin typeface="Calibri" charset="0"/>
              </a:rPr>
              <a:t> at NYIIS</a:t>
            </a:r>
            <a:endParaRPr lang="en-GB" sz="1800" dirty="0">
              <a:latin typeface="Calibri" charset="0"/>
            </a:endParaRPr>
          </a:p>
          <a:p>
            <a:pPr>
              <a:lnSpc>
                <a:spcPct val="90000"/>
              </a:lnSpc>
              <a:buClr>
                <a:srgbClr val="7030A0"/>
              </a:buClr>
              <a:buFont typeface="Wingdings" charset="2"/>
              <a:buChar char="Ø"/>
            </a:pPr>
            <a:endParaRPr lang="en-GB" sz="18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Thank you!</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7522099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3</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lstStyle/>
          <a:p>
            <a:pPr eaLnBrk="1" hangingPunct="1">
              <a:lnSpc>
                <a:spcPct val="90000"/>
              </a:lnSpc>
              <a:buClr>
                <a:srgbClr val="7030A0"/>
              </a:buClr>
              <a:buFont typeface="Wingdings" charset="0"/>
              <a:buChar char="Ø"/>
            </a:pPr>
            <a:r>
              <a:rPr lang="en-GB" sz="1800" dirty="0">
                <a:latin typeface="Calibri" charset="0"/>
              </a:rPr>
              <a:t>HPV is a </a:t>
            </a:r>
            <a:r>
              <a:rPr lang="en-GB" sz="1800" u="sng" dirty="0">
                <a:solidFill>
                  <a:srgbClr val="7030A0"/>
                </a:solidFill>
                <a:latin typeface="Calibri" charset="0"/>
              </a:rPr>
              <a:t>very contagious virus</a:t>
            </a:r>
            <a:r>
              <a:rPr lang="en-GB" sz="1800" dirty="0">
                <a:solidFill>
                  <a:srgbClr val="7030A0"/>
                </a:solidFill>
                <a:latin typeface="Calibri" charset="0"/>
              </a:rPr>
              <a:t> </a:t>
            </a:r>
            <a:r>
              <a:rPr lang="en-GB" sz="1800" dirty="0">
                <a:latin typeface="Calibri" charset="0"/>
              </a:rPr>
              <a:t>that lives on the skin, passed through sexual contact, passionate kissing, pregnant women to their babies, but also inanimate objects like doorknobs and toilet seats.</a:t>
            </a:r>
            <a:endParaRPr lang="en-US" sz="1800" dirty="0">
              <a:latin typeface="Calibri" charset="0"/>
            </a:endParaRP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rPr>
              <a:t>Four out of five people</a:t>
            </a:r>
            <a:r>
              <a:rPr lang="en-US" sz="1800" dirty="0">
                <a:solidFill>
                  <a:srgbClr val="7030A0"/>
                </a:solidFill>
                <a:latin typeface="Calibri" charset="0"/>
              </a:rPr>
              <a:t> </a:t>
            </a:r>
            <a:r>
              <a:rPr lang="en-US" sz="1800" dirty="0">
                <a:latin typeface="Calibri" charset="0"/>
              </a:rPr>
              <a:t>contract one type of HPV at least once in their life</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rPr>
              <a:t>An estimated </a:t>
            </a:r>
            <a:r>
              <a:rPr lang="en-US" sz="1800" u="sng" dirty="0">
                <a:solidFill>
                  <a:srgbClr val="7030A0"/>
                </a:solidFill>
                <a:latin typeface="Calibri" charset="0"/>
              </a:rPr>
              <a:t>5% of all cancers</a:t>
            </a:r>
            <a:r>
              <a:rPr lang="en-US" sz="1800" dirty="0">
                <a:solidFill>
                  <a:srgbClr val="7030A0"/>
                </a:solidFill>
                <a:latin typeface="Calibri" charset="0"/>
              </a:rPr>
              <a:t> </a:t>
            </a:r>
            <a:r>
              <a:rPr lang="en-US" sz="1800" dirty="0">
                <a:latin typeface="Calibri" charset="0"/>
              </a:rPr>
              <a:t>worldwide are caused by HPV </a:t>
            </a:r>
            <a:r>
              <a:rPr lang="en-US" sz="1800" dirty="0">
                <a:latin typeface="Calibri" charset="0"/>
                <a:ea typeface="MS PGothic" charset="0"/>
                <a:cs typeface="MS PGothic" charset="0"/>
              </a:rPr>
              <a:t>–</a:t>
            </a:r>
            <a:r>
              <a:rPr lang="en-US" sz="1800" dirty="0">
                <a:latin typeface="Calibri" charset="0"/>
              </a:rPr>
              <a:t> and rising, especially in men</a:t>
            </a:r>
          </a:p>
          <a:p>
            <a:pPr eaLnBrk="1" hangingPunct="1">
              <a:lnSpc>
                <a:spcPct val="90000"/>
              </a:lnSpc>
              <a:buClr>
                <a:srgbClr val="7030A0"/>
              </a:buClr>
              <a:buFont typeface="Wingdings" charset="0"/>
              <a:buChar char="Ø"/>
            </a:pPr>
            <a:endParaRPr lang="en-US" sz="1800" dirty="0">
              <a:latin typeface="Calibri" charset="0"/>
            </a:endParaRPr>
          </a:p>
          <a:p>
            <a:pPr eaLnBrk="1" hangingPunct="1">
              <a:lnSpc>
                <a:spcPct val="90000"/>
              </a:lnSpc>
              <a:buClr>
                <a:srgbClr val="7030A0"/>
              </a:buClr>
              <a:buFont typeface="Wingdings" charset="0"/>
              <a:buChar char="Ø"/>
            </a:pPr>
            <a:r>
              <a:rPr lang="en-US" sz="1800" dirty="0">
                <a:latin typeface="Calibri" charset="0"/>
                <a:ea typeface="MS PGothic" charset="0"/>
                <a:cs typeface="MS PGothic" charset="0"/>
              </a:rPr>
              <a:t>Both </a:t>
            </a:r>
            <a:r>
              <a:rPr lang="en-US" sz="1800" u="sng" dirty="0">
                <a:solidFill>
                  <a:srgbClr val="7030A0"/>
                </a:solidFill>
                <a:latin typeface="Calibri" charset="0"/>
                <a:ea typeface="MS PGothic" charset="0"/>
                <a:cs typeface="MS PGothic" charset="0"/>
              </a:rPr>
              <a:t>males and females suffer</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from HPV-related infection and disease</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screening programs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detect HPV-related oral and anal 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eaLnBrk="1" hangingPunct="1">
              <a:lnSpc>
                <a:spcPct val="90000"/>
              </a:lnSpc>
              <a:buClr>
                <a:srgbClr val="7030A0"/>
              </a:buClr>
              <a:buFont typeface="Wingdings" charset="0"/>
              <a:buChar char="Ø"/>
            </a:pPr>
            <a:r>
              <a:rPr lang="en-US" sz="1800" u="sng" dirty="0">
                <a:solidFill>
                  <a:srgbClr val="7030A0"/>
                </a:solidFill>
                <a:latin typeface="Calibri" charset="0"/>
                <a:ea typeface="MS PGothic" charset="0"/>
                <a:cs typeface="MS PGothic" charset="0"/>
              </a:rPr>
              <a:t>No standardized therapeutics</a:t>
            </a:r>
            <a:r>
              <a:rPr lang="en-US" sz="1800" dirty="0">
                <a:solidFill>
                  <a:srgbClr val="7030A0"/>
                </a:solidFill>
                <a:latin typeface="Calibri" charset="0"/>
                <a:ea typeface="MS PGothic" charset="0"/>
                <a:cs typeface="MS PGothic" charset="0"/>
              </a:rPr>
              <a:t> </a:t>
            </a:r>
            <a:r>
              <a:rPr lang="en-US" sz="1800" dirty="0">
                <a:latin typeface="Calibri" charset="0"/>
                <a:ea typeface="MS PGothic" charset="0"/>
                <a:cs typeface="MS PGothic" charset="0"/>
              </a:rPr>
              <a:t>to cure HPV-related </a:t>
            </a:r>
            <a:r>
              <a:rPr lang="en-US" sz="1800" dirty="0" smtClean="0">
                <a:latin typeface="Calibri" charset="0"/>
                <a:ea typeface="MS PGothic" charset="0"/>
                <a:cs typeface="MS PGothic" charset="0"/>
              </a:rPr>
              <a:t>cancer</a:t>
            </a:r>
          </a:p>
          <a:p>
            <a:pPr eaLnBrk="1" hangingPunct="1">
              <a:lnSpc>
                <a:spcPct val="90000"/>
              </a:lnSpc>
              <a:buClr>
                <a:srgbClr val="7030A0"/>
              </a:buClr>
              <a:buFont typeface="Wingdings" charset="0"/>
              <a:buChar char="Ø"/>
            </a:pPr>
            <a:endParaRPr lang="en-US" sz="1800" dirty="0">
              <a:latin typeface="Calibri" charset="0"/>
              <a:ea typeface="MS PGothic" charset="0"/>
              <a:cs typeface="MS PGothic" charset="0"/>
            </a:endParaRPr>
          </a:p>
          <a:p>
            <a:pPr>
              <a:lnSpc>
                <a:spcPct val="90000"/>
              </a:lnSpc>
              <a:buClr>
                <a:srgbClr val="7030A0"/>
              </a:buClr>
              <a:buFont typeface="Wingdings" charset="0"/>
              <a:buChar char="Ø"/>
            </a:pPr>
            <a:r>
              <a:rPr lang="en-US" sz="1800" dirty="0" smtClean="0">
                <a:latin typeface="Calibri" charset="0"/>
                <a:ea typeface="MS PGothic" charset="0"/>
                <a:cs typeface="MS PGothic" charset="0"/>
              </a:rPr>
              <a:t>But there is a </a:t>
            </a:r>
            <a:r>
              <a:rPr lang="en-US" sz="1800" u="sng" dirty="0" smtClean="0">
                <a:solidFill>
                  <a:srgbClr val="7030A0"/>
                </a:solidFill>
                <a:latin typeface="Calibri" charset="0"/>
                <a:ea typeface="MS PGothic" charset="0"/>
                <a:cs typeface="MS PGothic" charset="0"/>
              </a:rPr>
              <a:t>VACCINE</a:t>
            </a:r>
            <a:r>
              <a:rPr lang="en-US" sz="1800" dirty="0" smtClean="0">
                <a:latin typeface="Calibri" charset="0"/>
                <a:ea typeface="MS PGothic" charset="0"/>
                <a:cs typeface="MS PGothic" charset="0"/>
              </a:rPr>
              <a:t>.</a:t>
            </a:r>
            <a:endParaRPr lang="en-GB" sz="1800" dirty="0">
              <a:latin typeface="Calibri" charset="0"/>
              <a:ea typeface="MS PGothic" charset="0"/>
              <a:cs typeface="MS PGothic"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What is HPV?</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19647482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4</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400" dirty="0">
                <a:latin typeface="Calibri" charset="0"/>
              </a:rPr>
              <a:t>T</a:t>
            </a:r>
            <a:r>
              <a:rPr lang="en-GB" sz="2400" dirty="0" smtClean="0">
                <a:latin typeface="Calibri" charset="0"/>
              </a:rPr>
              <a:t>he U.S. Department of Health and Human Services' Healthy People 2020 mission states that the goal is to have an 80% vaccine rate by 2020. For HPV, Australia </a:t>
            </a:r>
            <a:r>
              <a:rPr lang="en-GB" sz="2400" dirty="0">
                <a:latin typeface="Calibri" charset="0"/>
              </a:rPr>
              <a:t>&gt;</a:t>
            </a:r>
            <a:r>
              <a:rPr lang="en-GB" sz="2400" dirty="0" smtClean="0">
                <a:latin typeface="Calibri" charset="0"/>
              </a:rPr>
              <a:t>75% and the UK &gt;90%. </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Current progress in the USA for HPV (all doses): girls (41.9%), boys (28.1%)</a:t>
            </a:r>
            <a:r>
              <a:rPr lang="en-GB" sz="2400" dirty="0">
                <a:latin typeface="Calibri" charset="0"/>
              </a:rPr>
              <a:t> </a:t>
            </a:r>
            <a:r>
              <a:rPr lang="en-GB" sz="2400" dirty="0" err="1" smtClean="0">
                <a:latin typeface="Calibri" charset="0"/>
              </a:rPr>
              <a:t>vs</a:t>
            </a:r>
            <a:r>
              <a:rPr lang="en-GB" sz="2400" dirty="0" smtClean="0">
                <a:latin typeface="Calibri" charset="0"/>
              </a:rPr>
              <a:t> </a:t>
            </a:r>
            <a:r>
              <a:rPr lang="en-GB" sz="2400" dirty="0" err="1" smtClean="0">
                <a:latin typeface="Calibri" charset="0"/>
              </a:rPr>
              <a:t>Tdap</a:t>
            </a:r>
            <a:r>
              <a:rPr lang="en-GB" sz="2400" dirty="0" smtClean="0">
                <a:latin typeface="Calibri" charset="0"/>
              </a:rPr>
              <a:t> &gt;88%. We have a vaccine that prevents cancer yet there is resistance. Why?</a:t>
            </a:r>
          </a:p>
          <a:p>
            <a:pPr marL="0" indent="0">
              <a:lnSpc>
                <a:spcPct val="90000"/>
              </a:lnSpc>
              <a:buClr>
                <a:srgbClr val="7030A0"/>
              </a:buClr>
              <a:buNone/>
            </a:pPr>
            <a:endParaRPr lang="en-GB" b="1" dirty="0">
              <a:latin typeface="Calibri" charset="0"/>
            </a:endParaRPr>
          </a:p>
          <a:p>
            <a:pPr>
              <a:lnSpc>
                <a:spcPct val="90000"/>
              </a:lnSpc>
              <a:buClr>
                <a:srgbClr val="7030A0"/>
              </a:buClr>
              <a:buFont typeface="Wingdings" charset="0"/>
              <a:buChar char="Ø"/>
            </a:pPr>
            <a:r>
              <a:rPr lang="en-GB" sz="2400" dirty="0" smtClean="0">
                <a:latin typeface="Calibri" charset="0"/>
              </a:rPr>
              <a:t>Problem to solve: Why are HPV vaccine rates in the USA so low? What are the barriers? How can local-level data help inform this?</a:t>
            </a:r>
            <a:endParaRPr lang="en-GB" sz="2000" dirty="0" smtClean="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Why investigate this problem?</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4727179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5</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fontScale="92500" lnSpcReduction="10000"/>
          </a:bodyPr>
          <a:lstStyle/>
          <a:p>
            <a:pPr>
              <a:lnSpc>
                <a:spcPct val="90000"/>
              </a:lnSpc>
              <a:buClr>
                <a:srgbClr val="7030A0"/>
              </a:buClr>
              <a:buFont typeface="Wingdings" charset="0"/>
              <a:buChar char="Ø"/>
            </a:pPr>
            <a:r>
              <a:rPr lang="en-GB" sz="2400" dirty="0" smtClean="0">
                <a:latin typeface="Calibri" charset="0"/>
              </a:rPr>
              <a:t>Identify the broad set of conditions that predict HPV vaccinate rates on a local-level basis. </a:t>
            </a:r>
          </a:p>
          <a:p>
            <a:pPr marL="0" indent="0">
              <a:lnSpc>
                <a:spcPct val="90000"/>
              </a:lnSpc>
              <a:buClr>
                <a:srgbClr val="7030A0"/>
              </a:buClr>
              <a:buNone/>
            </a:pPr>
            <a:endParaRPr lang="en-GB" sz="2400" dirty="0">
              <a:latin typeface="Calibri" charset="0"/>
            </a:endParaRPr>
          </a:p>
          <a:p>
            <a:pPr>
              <a:lnSpc>
                <a:spcPct val="90000"/>
              </a:lnSpc>
              <a:buClr>
                <a:srgbClr val="7030A0"/>
              </a:buClr>
              <a:buFont typeface="Wingdings" charset="0"/>
              <a:buChar char="Ø"/>
            </a:pPr>
            <a:r>
              <a:rPr lang="en-GB" sz="2400" dirty="0">
                <a:latin typeface="Calibri" charset="0"/>
              </a:rPr>
              <a:t>The CDC uses state-by-state sample as part of the NIS (National Immunization Survey) to generate their data. There is aggregation bias/sampling errors inherent in this approach, particularly when comparing </a:t>
            </a:r>
            <a:r>
              <a:rPr lang="en-GB" sz="2400" dirty="0" smtClean="0">
                <a:latin typeface="Calibri" charset="0"/>
              </a:rPr>
              <a:t>means.</a:t>
            </a:r>
          </a:p>
          <a:p>
            <a:pPr>
              <a:lnSpc>
                <a:spcPct val="90000"/>
              </a:lnSpc>
              <a:buClr>
                <a:srgbClr val="7030A0"/>
              </a:buClr>
              <a:buFont typeface="Wingdings" charset="0"/>
              <a:buChar char="Ø"/>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New York City keeps track of immunizations as part of the NYIIS (New York Immunization Information Survey). In theory, every known vaccination is recorded in that data set. For the scope of this project, I examined Community-District level aggregates. Unfortunately, there are only 59 CDs and 58 features.</a:t>
            </a:r>
          </a:p>
          <a:p>
            <a:pPr marL="0" indent="0">
              <a:lnSpc>
                <a:spcPct val="90000"/>
              </a:lnSpc>
              <a:buClr>
                <a:srgbClr val="7030A0"/>
              </a:buClr>
              <a:buNone/>
            </a:pPr>
            <a:endParaRPr lang="en-GB" sz="2400" dirty="0">
              <a:latin typeface="Calibri" charset="0"/>
            </a:endParaRPr>
          </a:p>
          <a:p>
            <a:pPr>
              <a:lnSpc>
                <a:spcPct val="90000"/>
              </a:lnSpc>
              <a:buClr>
                <a:srgbClr val="7030A0"/>
              </a:buClr>
              <a:buFont typeface="Wingdings" charset="0"/>
              <a:buChar char="Ø"/>
            </a:pPr>
            <a:r>
              <a:rPr lang="en-GB" sz="2400" dirty="0" smtClean="0">
                <a:latin typeface="Calibri" charset="0"/>
              </a:rPr>
              <a:t>I started by trying to compare county-level data from other states, but the formats were very different.</a:t>
            </a: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My Project</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40494021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6</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20242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Visualizing NYC HPV vaccine coverage </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4" name="Picture 3"/>
          <p:cNvPicPr>
            <a:picLocks noChangeAspect="1"/>
          </p:cNvPicPr>
          <p:nvPr/>
        </p:nvPicPr>
        <p:blipFill>
          <a:blip r:embed="rId3"/>
          <a:stretch>
            <a:fillRect/>
          </a:stretch>
        </p:blipFill>
        <p:spPr>
          <a:xfrm>
            <a:off x="1410847" y="1320800"/>
            <a:ext cx="5537641" cy="5237026"/>
          </a:xfrm>
          <a:prstGeom prst="rect">
            <a:avLst/>
          </a:prstGeom>
        </p:spPr>
      </p:pic>
    </p:spTree>
    <p:extLst>
      <p:ext uri="{BB962C8B-B14F-4D97-AF65-F5344CB8AC3E}">
        <p14:creationId xmlns:p14="http://schemas.microsoft.com/office/powerpoint/2010/main" val="32027313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7</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fontScale="92500" lnSpcReduction="20000"/>
          </a:bodyPr>
          <a:lstStyle/>
          <a:p>
            <a:pPr>
              <a:lnSpc>
                <a:spcPct val="90000"/>
              </a:lnSpc>
              <a:buClr>
                <a:srgbClr val="7030A0"/>
              </a:buClr>
              <a:buFont typeface="Wingdings" charset="0"/>
              <a:buChar char="Ø"/>
            </a:pPr>
            <a:r>
              <a:rPr lang="en-GB" sz="1800" dirty="0" smtClean="0">
                <a:latin typeface="Calibri" charset="0"/>
              </a:rPr>
              <a:t>Primarily from NYC Open Data.</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Secondarily from Board of Elections. Election data is not aggregated by community district, but by electoral district. I mapped the </a:t>
            </a:r>
            <a:r>
              <a:rPr lang="en-GB" sz="1800" dirty="0" err="1" smtClean="0">
                <a:latin typeface="Calibri" charset="0"/>
              </a:rPr>
              <a:t>neighborhoods</a:t>
            </a:r>
            <a:r>
              <a:rPr lang="en-GB" sz="1800" dirty="0" smtClean="0">
                <a:latin typeface="Calibri" charset="0"/>
              </a:rPr>
              <a:t> in the electoral districts to the community districts so I could include Trump Support as a feature in the dataset.</a:t>
            </a:r>
          </a:p>
          <a:p>
            <a:pPr>
              <a:lnSpc>
                <a:spcPct val="90000"/>
              </a:lnSpc>
              <a:buClr>
                <a:srgbClr val="7030A0"/>
              </a:buClr>
              <a:buFont typeface="Wingdings" charset="0"/>
              <a:buChar char="Ø"/>
            </a:pPr>
            <a:endParaRPr lang="en-GB" sz="1800" dirty="0" smtClean="0">
              <a:latin typeface="Calibri" charset="0"/>
            </a:endParaRPr>
          </a:p>
          <a:p>
            <a:pPr>
              <a:lnSpc>
                <a:spcPct val="90000"/>
              </a:lnSpc>
              <a:buClr>
                <a:srgbClr val="7030A0"/>
              </a:buClr>
              <a:buFont typeface="Wingdings" charset="0"/>
              <a:buChar char="Ø"/>
            </a:pPr>
            <a:r>
              <a:rPr lang="en-GB" sz="1800" dirty="0" smtClean="0">
                <a:latin typeface="Calibri" charset="0"/>
              </a:rPr>
              <a:t>At this time, NYC Open Data only has Community-District level resolution available for HPV vaccine. There are 59 Community Districts in NYC</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The dependent variable is HPV Vaccination, from the New York Citywide Immunization Registry</a:t>
            </a:r>
          </a:p>
          <a:p>
            <a:pPr>
              <a:lnSpc>
                <a:spcPct val="90000"/>
              </a:lnSpc>
              <a:buClr>
                <a:srgbClr val="7030A0"/>
              </a:buClr>
              <a:buFont typeface="Wingdings" charset="0"/>
              <a:buChar char="Ø"/>
            </a:pPr>
            <a:endParaRPr lang="en-GB" sz="1800" dirty="0">
              <a:latin typeface="Calibri" charset="0"/>
            </a:endParaRPr>
          </a:p>
          <a:p>
            <a:pPr>
              <a:lnSpc>
                <a:spcPct val="90000"/>
              </a:lnSpc>
              <a:buClr>
                <a:srgbClr val="7030A0"/>
              </a:buClr>
              <a:buFont typeface="Wingdings" charset="0"/>
              <a:buChar char="Ø"/>
            </a:pPr>
            <a:r>
              <a:rPr lang="en-GB" sz="1800" dirty="0" smtClean="0">
                <a:latin typeface="Calibri" charset="0"/>
              </a:rPr>
              <a:t>The independent variables are (sources) all in ‘rates’, i.e., % of population, unless otherwise noted</a:t>
            </a:r>
          </a:p>
          <a:p>
            <a:pPr lvl="1">
              <a:lnSpc>
                <a:spcPct val="90000"/>
              </a:lnSpc>
              <a:buClr>
                <a:srgbClr val="7030A0"/>
              </a:buClr>
              <a:buFont typeface="Wingdings" charset="0"/>
              <a:buChar char="Ø"/>
            </a:pPr>
            <a:r>
              <a:rPr lang="en-GB" sz="1400" dirty="0" smtClean="0">
                <a:latin typeface="Calibri" charset="0"/>
              </a:rPr>
              <a:t>Overall population, by race and age (NYC DOHMH modified from US Census in 2013)</a:t>
            </a:r>
          </a:p>
          <a:p>
            <a:pPr lvl="1">
              <a:lnSpc>
                <a:spcPct val="90000"/>
              </a:lnSpc>
              <a:buClr>
                <a:srgbClr val="7030A0"/>
              </a:buClr>
              <a:buFont typeface="Wingdings" charset="0"/>
              <a:buChar char="Ø"/>
            </a:pPr>
            <a:r>
              <a:rPr lang="en-GB" sz="1400" dirty="0" smtClean="0">
                <a:latin typeface="Calibri" charset="0"/>
              </a:rPr>
              <a:t>Residents born outside US (US Census, American Community Survey)</a:t>
            </a:r>
          </a:p>
          <a:p>
            <a:pPr lvl="1">
              <a:lnSpc>
                <a:spcPct val="90000"/>
              </a:lnSpc>
              <a:buClr>
                <a:srgbClr val="7030A0"/>
              </a:buClr>
              <a:buFont typeface="Wingdings" charset="0"/>
              <a:buChar char="Ø"/>
            </a:pPr>
            <a:r>
              <a:rPr lang="en-GB" sz="1400" dirty="0" smtClean="0">
                <a:latin typeface="Calibri" charset="0"/>
              </a:rPr>
              <a:t>Self-reported health, Current Smokers, Sugary Drink Consumption, Fruit Consumption, Obesity, Diabetes, Any Physical Activity, Health Insurance, Flu Vaccination, Ever tested for HIV (NYC DOHMH, Community Health Survey)</a:t>
            </a:r>
          </a:p>
          <a:p>
            <a:pPr lvl="1">
              <a:lnSpc>
                <a:spcPct val="90000"/>
              </a:lnSpc>
              <a:buClr>
                <a:srgbClr val="7030A0"/>
              </a:buClr>
              <a:buFont typeface="Wingdings" charset="0"/>
              <a:buChar char="Ø"/>
            </a:pPr>
            <a:r>
              <a:rPr lang="en-GB" sz="1400" dirty="0" smtClean="0">
                <a:latin typeface="Calibri" charset="0"/>
              </a:rPr>
              <a:t>Life expectancy, Avertable Deaths, Preterm births, teen births, Premature Mortality Rate, Leading Causes of Death (Bureau of Vital Statistics)</a:t>
            </a:r>
          </a:p>
          <a:p>
            <a:pPr lvl="1">
              <a:lnSpc>
                <a:spcPct val="90000"/>
              </a:lnSpc>
              <a:buClr>
                <a:srgbClr val="7030A0"/>
              </a:buClr>
              <a:buFont typeface="Wingdings" charset="0"/>
              <a:buChar char="Ø"/>
            </a:pPr>
            <a:r>
              <a:rPr lang="en-GB" sz="1400" dirty="0" smtClean="0">
                <a:latin typeface="Calibri" charset="0"/>
              </a:rPr>
              <a:t>Maintenance Defects (NYC Housing Survey)</a:t>
            </a:r>
          </a:p>
          <a:p>
            <a:pPr lvl="1">
              <a:lnSpc>
                <a:spcPct val="90000"/>
              </a:lnSpc>
              <a:buClr>
                <a:srgbClr val="7030A0"/>
              </a:buClr>
              <a:buFont typeface="Wingdings" charset="0"/>
              <a:buChar char="Ø"/>
            </a:pPr>
            <a:r>
              <a:rPr lang="en-GB" sz="1400" dirty="0" smtClean="0">
                <a:latin typeface="Calibri" charset="0"/>
              </a:rPr>
              <a:t>Air pollution (Community Air Survey)</a:t>
            </a:r>
          </a:p>
          <a:p>
            <a:pPr lvl="1">
              <a:lnSpc>
                <a:spcPct val="90000"/>
              </a:lnSpc>
              <a:buClr>
                <a:srgbClr val="7030A0"/>
              </a:buClr>
              <a:buFont typeface="Wingdings" charset="0"/>
              <a:buChar char="Ø"/>
            </a:pPr>
            <a:r>
              <a:rPr lang="en-GB" sz="1400" dirty="0" smtClean="0">
                <a:latin typeface="Calibri" charset="0"/>
              </a:rPr>
              <a:t>Adult Educational attainment, Poverty, Unemployment, Rent-burdened Households (US Census, American Community Survey)</a:t>
            </a:r>
          </a:p>
          <a:p>
            <a:pPr lvl="1">
              <a:lnSpc>
                <a:spcPct val="90000"/>
              </a:lnSpc>
              <a:buClr>
                <a:srgbClr val="7030A0"/>
              </a:buClr>
              <a:buFont typeface="Wingdings" charset="0"/>
              <a:buChar char="Ø"/>
            </a:pPr>
            <a:r>
              <a:rPr lang="en-GB" sz="1400" dirty="0" smtClean="0">
                <a:latin typeface="Calibri" charset="0"/>
              </a:rPr>
              <a:t>Trump Support (from Board of Elections)</a:t>
            </a:r>
            <a:endParaRPr lang="en-GB" sz="14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Sourcing</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2337803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8</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Data Snapshot / Data Dictionary</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3" name="Picture 12"/>
          <p:cNvPicPr>
            <a:picLocks noChangeAspect="1"/>
          </p:cNvPicPr>
          <p:nvPr/>
        </p:nvPicPr>
        <p:blipFill>
          <a:blip r:embed="rId3"/>
          <a:stretch>
            <a:fillRect/>
          </a:stretch>
        </p:blipFill>
        <p:spPr>
          <a:xfrm>
            <a:off x="457200" y="1292171"/>
            <a:ext cx="7617185" cy="1912648"/>
          </a:xfrm>
          <a:prstGeom prst="rect">
            <a:avLst/>
          </a:prstGeom>
        </p:spPr>
      </p:pic>
      <p:pic>
        <p:nvPicPr>
          <p:cNvPr id="15" name="Content Placeholder 2"/>
          <p:cNvPicPr>
            <a:picLocks noGrp="1" noChangeAspect="1"/>
          </p:cNvPicPr>
          <p:nvPr>
            <p:ph idx="1"/>
          </p:nvPr>
        </p:nvPicPr>
        <p:blipFill>
          <a:blip r:embed="rId4"/>
          <a:srcRect t="8732" b="8732"/>
          <a:stretch>
            <a:fillRect/>
          </a:stretch>
        </p:blipFill>
        <p:spPr>
          <a:xfrm>
            <a:off x="568080" y="3411159"/>
            <a:ext cx="5133240" cy="2823084"/>
          </a:xfrm>
        </p:spPr>
      </p:pic>
    </p:spTree>
    <p:extLst>
      <p:ext uri="{BB962C8B-B14F-4D97-AF65-F5344CB8AC3E}">
        <p14:creationId xmlns:p14="http://schemas.microsoft.com/office/powerpoint/2010/main" val="8166337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fld id="{D9BE586B-611D-6542-B228-6DE9E0FF0F55}" type="slidenum">
              <a:rPr lang="en-GB">
                <a:solidFill>
                  <a:srgbClr val="898989"/>
                </a:solidFill>
              </a:rPr>
              <a:pPr eaLnBrk="1" hangingPunct="1"/>
              <a:t>9</a:t>
            </a:fld>
            <a:endParaRPr lang="en-GB">
              <a:solidFill>
                <a:srgbClr val="898989"/>
              </a:solidFill>
            </a:endParaRPr>
          </a:p>
        </p:txBody>
      </p:sp>
      <p:sp>
        <p:nvSpPr>
          <p:cNvPr id="10"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9" name="Content Placeholder 2"/>
          <p:cNvSpPr>
            <a:spLocks noGrp="1"/>
          </p:cNvSpPr>
          <p:nvPr>
            <p:ph idx="1"/>
          </p:nvPr>
        </p:nvSpPr>
        <p:spPr>
          <a:xfrm>
            <a:off x="457200" y="1268413"/>
            <a:ext cx="8435975" cy="5040312"/>
          </a:xfrm>
        </p:spPr>
        <p:txBody>
          <a:bodyPr>
            <a:normAutofit/>
          </a:bodyPr>
          <a:lstStyle/>
          <a:p>
            <a:pPr>
              <a:lnSpc>
                <a:spcPct val="90000"/>
              </a:lnSpc>
              <a:buClr>
                <a:srgbClr val="7030A0"/>
              </a:buClr>
              <a:buFont typeface="Wingdings" charset="0"/>
              <a:buChar char="Ø"/>
            </a:pPr>
            <a:r>
              <a:rPr lang="en-GB" sz="2800" dirty="0" smtClean="0">
                <a:latin typeface="Calibri" charset="0"/>
              </a:rPr>
              <a:t>The richer, the whiter, and more educated the Community District, the more likely it is to have lower HPV vaccine rates.</a:t>
            </a:r>
          </a:p>
          <a:p>
            <a:pPr marL="0" indent="0">
              <a:lnSpc>
                <a:spcPct val="90000"/>
              </a:lnSpc>
              <a:buClr>
                <a:srgbClr val="7030A0"/>
              </a:buClr>
              <a:buNone/>
            </a:pPr>
            <a:endParaRPr lang="en-GB" sz="2800" dirty="0" smtClean="0">
              <a:latin typeface="Calibri" charset="0"/>
            </a:endParaRPr>
          </a:p>
          <a:p>
            <a:pPr>
              <a:lnSpc>
                <a:spcPct val="90000"/>
              </a:lnSpc>
              <a:buClr>
                <a:srgbClr val="7030A0"/>
              </a:buClr>
              <a:buFont typeface="Wingdings" charset="0"/>
              <a:buChar char="Ø"/>
            </a:pPr>
            <a:r>
              <a:rPr lang="en-GB" sz="2800" dirty="0" smtClean="0">
                <a:latin typeface="Calibri" charset="0"/>
              </a:rPr>
              <a:t>I had seen some state-level data that suggest the same, but a lot can vary from state-to-state making it an apples-to-oranges comparison. The purpose of this study was to examine HPV vaccine rate causality on a micro level (NYC may have more consistency in health-care policy across all districts, for example, emphasizing the importance of certain features)</a:t>
            </a:r>
            <a:endParaRPr lang="en-GB" sz="2000" dirty="0">
              <a:latin typeface="Calibri" charset="0"/>
            </a:endParaRPr>
          </a:p>
        </p:txBody>
      </p:sp>
      <p:sp>
        <p:nvSpPr>
          <p:cNvPr id="11" name="Title 1"/>
          <p:cNvSpPr txBox="1">
            <a:spLocks/>
          </p:cNvSpPr>
          <p:nvPr/>
        </p:nvSpPr>
        <p:spPr bwMode="auto">
          <a:xfrm>
            <a:off x="457200" y="188913"/>
            <a:ext cx="6491288" cy="865187"/>
          </a:xfrm>
          <a:prstGeom prst="rect">
            <a:avLst/>
          </a:prstGeom>
          <a:solidFill>
            <a:srgbClr val="E6BAF8"/>
          </a:solidFill>
          <a:ln w="19050">
            <a:solidFill>
              <a:schemeClr val="tx1"/>
            </a:solidFill>
            <a:miter lim="800000"/>
            <a:headEnd/>
            <a:tailEnd/>
          </a:ln>
        </p:spPr>
        <p:txBody>
          <a:bodyPr anchor="ctr"/>
          <a:lstStyle/>
          <a:p>
            <a:pPr>
              <a:defRPr/>
            </a:pPr>
            <a:r>
              <a:rPr lang="en-US" sz="3000" b="1" dirty="0" smtClean="0">
                <a:latin typeface="+mj-lt"/>
                <a:ea typeface="+mj-ea"/>
              </a:rPr>
              <a:t>Hypothesis</a:t>
            </a:r>
            <a:endParaRPr lang="en-GB" sz="3000" b="1" dirty="0">
              <a:latin typeface="+mj-lt"/>
              <a:ea typeface="+mj-ea"/>
            </a:endParaRPr>
          </a:p>
        </p:txBody>
      </p:sp>
      <p:sp>
        <p:nvSpPr>
          <p:cNvPr id="12" name="Title 1"/>
          <p:cNvSpPr txBox="1">
            <a:spLocks/>
          </p:cNvSpPr>
          <p:nvPr/>
        </p:nvSpPr>
        <p:spPr bwMode="auto">
          <a:xfrm>
            <a:off x="7019925" y="188913"/>
            <a:ext cx="1800225" cy="865187"/>
          </a:xfrm>
          <a:prstGeom prst="rect">
            <a:avLst/>
          </a:prstGeom>
          <a:noFill/>
          <a:ln w="9525">
            <a:solidFill>
              <a:schemeClr val="accent1"/>
            </a:solidFill>
            <a:miter lim="800000"/>
            <a:headEnd/>
            <a:tailEnd/>
          </a:ln>
        </p:spPr>
        <p:txBody>
          <a:bodyPr anchor="ctr"/>
          <a:lstStyle/>
          <a:p>
            <a:pPr>
              <a:defRPr/>
            </a:pPr>
            <a:endParaRPr lang="en-GB" sz="3200" dirty="0">
              <a:latin typeface="+mj-lt"/>
              <a:ea typeface="+mj-ea"/>
              <a:cs typeface="Arial" pitchFamily="34" charset="0"/>
            </a:endParaRPr>
          </a:p>
        </p:txBody>
      </p:sp>
      <p:sp>
        <p:nvSpPr>
          <p:cNvPr id="14" name="Rectangle 13"/>
          <p:cNvSpPr/>
          <p:nvPr/>
        </p:nvSpPr>
        <p:spPr>
          <a:xfrm>
            <a:off x="7019925" y="188913"/>
            <a:ext cx="1800225" cy="86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8903253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1403</TotalTime>
  <Words>7228</Words>
  <Application>Microsoft Macintosh PowerPoint</Application>
  <PresentationFormat>On-screen Show (4:3)</PresentationFormat>
  <Paragraphs>469</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Tristan Almada</vt:lpstr>
      <vt:lpstr>Paulette Should Still be Living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Tristan Almada</dc:title>
  <dc:creator>Tristan Almada</dc:creator>
  <cp:lastModifiedBy>Tristan Almada</cp:lastModifiedBy>
  <cp:revision>47</cp:revision>
  <dcterms:created xsi:type="dcterms:W3CDTF">2016-10-18T21:26:07Z</dcterms:created>
  <dcterms:modified xsi:type="dcterms:W3CDTF">2016-12-06T23:32:48Z</dcterms:modified>
</cp:coreProperties>
</file>