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8" r:id="rId3"/>
    <p:sldId id="259" r:id="rId4"/>
    <p:sldId id="261" r:id="rId5"/>
    <p:sldId id="262"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21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9AC5CC-76B7-584B-99BE-44509ADEADA6}" type="datetimeFigureOut">
              <a:rPr lang="en-US" smtClean="0"/>
              <a:t>18/10/2016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8485B-0E19-9E41-9E7B-4FA57654FB4D}" type="slidenum">
              <a:rPr lang="en-US" smtClean="0"/>
              <a:t>‹#›</a:t>
            </a:fld>
            <a:endParaRPr lang="en-US"/>
          </a:p>
        </p:txBody>
      </p:sp>
    </p:spTree>
    <p:extLst>
      <p:ext uri="{BB962C8B-B14F-4D97-AF65-F5344CB8AC3E}">
        <p14:creationId xmlns:p14="http://schemas.microsoft.com/office/powerpoint/2010/main" val="2183337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960244B6-C68A-0949-B195-FB6848BEBE78}" type="slidenum">
              <a:rPr lang="en-GB"/>
              <a:pPr eaLnBrk="1" hangingPunct="1"/>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74260F-4A76-6F49-8179-0EAFD0F92D3F}" type="datetimeFigureOut">
              <a:rPr lang="en-US" smtClean="0"/>
              <a:t>18/10/2016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3492583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4260F-4A76-6F49-8179-0EAFD0F92D3F}" type="datetimeFigureOut">
              <a:rPr lang="en-US" smtClean="0"/>
              <a:t>18/10/2016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364727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4260F-4A76-6F49-8179-0EAFD0F92D3F}" type="datetimeFigureOut">
              <a:rPr lang="en-US" smtClean="0"/>
              <a:t>18/10/2016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1646754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4" name="Picture 6" descr="HPV&amp;ACF LOGO (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19925" y="260350"/>
            <a:ext cx="170338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Date Placeholder 3"/>
          <p:cNvSpPr>
            <a:spLocks noGrp="1"/>
          </p:cNvSpPr>
          <p:nvPr>
            <p:ph type="dt" sz="half" idx="10"/>
          </p:nvPr>
        </p:nvSpPr>
        <p:spPr/>
        <p:txBody>
          <a:bodyPr/>
          <a:lstStyle>
            <a:lvl1pPr>
              <a:defRPr/>
            </a:lvl1pPr>
          </a:lstStyle>
          <a:p>
            <a:fld id="{9A349148-C0E6-2F43-BF42-A2094F658D43}" type="datetime1">
              <a:rPr lang="en-US"/>
              <a:pPr/>
              <a:t>18/10/2016</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877E4FC6-9129-1B45-8648-04E1DDDDA494}" type="slidenum">
              <a:rPr lang="en-GB"/>
              <a:pPr/>
              <a:t>‹#›</a:t>
            </a:fld>
            <a:endParaRPr lang="en-GB"/>
          </a:p>
        </p:txBody>
      </p:sp>
    </p:spTree>
    <p:extLst>
      <p:ext uri="{BB962C8B-B14F-4D97-AF65-F5344CB8AC3E}">
        <p14:creationId xmlns:p14="http://schemas.microsoft.com/office/powerpoint/2010/main" val="1057632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4" name="Picture 6" descr="HPV&amp;ACF LOGO (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19925" y="260350"/>
            <a:ext cx="170338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Date Placeholder 3"/>
          <p:cNvSpPr>
            <a:spLocks noGrp="1"/>
          </p:cNvSpPr>
          <p:nvPr>
            <p:ph type="dt" sz="half" idx="10"/>
          </p:nvPr>
        </p:nvSpPr>
        <p:spPr/>
        <p:txBody>
          <a:bodyPr/>
          <a:lstStyle>
            <a:lvl1pPr>
              <a:defRPr/>
            </a:lvl1pPr>
          </a:lstStyle>
          <a:p>
            <a:fld id="{9A349148-C0E6-2F43-BF42-A2094F658D43}" type="datetime1">
              <a:rPr lang="en-US"/>
              <a:pPr/>
              <a:t>18/10/2016</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877E4FC6-9129-1B45-8648-04E1DDDDA494}" type="slidenum">
              <a:rPr lang="en-GB"/>
              <a:pPr/>
              <a:t>‹#›</a:t>
            </a:fld>
            <a:endParaRPr lang="en-GB"/>
          </a:p>
        </p:txBody>
      </p:sp>
    </p:spTree>
    <p:extLst>
      <p:ext uri="{BB962C8B-B14F-4D97-AF65-F5344CB8AC3E}">
        <p14:creationId xmlns:p14="http://schemas.microsoft.com/office/powerpoint/2010/main" val="131201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4260F-4A76-6F49-8179-0EAFD0F92D3F}" type="datetimeFigureOut">
              <a:rPr lang="en-US" smtClean="0"/>
              <a:t>18/10/2016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241175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74260F-4A76-6F49-8179-0EAFD0F92D3F}" type="datetimeFigureOut">
              <a:rPr lang="en-US" smtClean="0"/>
              <a:t>18/10/2016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397584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74260F-4A76-6F49-8179-0EAFD0F92D3F}" type="datetimeFigureOut">
              <a:rPr lang="en-US" smtClean="0"/>
              <a:t>18/10/2016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191753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74260F-4A76-6F49-8179-0EAFD0F92D3F}" type="datetimeFigureOut">
              <a:rPr lang="en-US" smtClean="0"/>
              <a:t>18/10/2016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17832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4260F-4A76-6F49-8179-0EAFD0F92D3F}" type="datetimeFigureOut">
              <a:rPr lang="en-US" smtClean="0"/>
              <a:t>18/10/2016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759867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4260F-4A76-6F49-8179-0EAFD0F92D3F}" type="datetimeFigureOut">
              <a:rPr lang="en-US" smtClean="0"/>
              <a:t>18/10/2016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210885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4260F-4A76-6F49-8179-0EAFD0F92D3F}" type="datetimeFigureOut">
              <a:rPr lang="en-US" smtClean="0"/>
              <a:t>18/10/2016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121396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4260F-4A76-6F49-8179-0EAFD0F92D3F}" type="datetimeFigureOut">
              <a:rPr lang="en-US" smtClean="0"/>
              <a:t>18/10/2016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28947635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4260F-4A76-6F49-8179-0EAFD0F92D3F}" type="datetimeFigureOut">
              <a:rPr lang="en-US" smtClean="0"/>
              <a:t>18/10/2016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77AE3-E54A-6E46-80EB-B2B4A31FFD64}" type="slidenum">
              <a:rPr lang="en-US" smtClean="0"/>
              <a:t>‹#›</a:t>
            </a:fld>
            <a:endParaRPr lang="en-US"/>
          </a:p>
        </p:txBody>
      </p:sp>
    </p:spTree>
    <p:extLst>
      <p:ext uri="{BB962C8B-B14F-4D97-AF65-F5344CB8AC3E}">
        <p14:creationId xmlns:p14="http://schemas.microsoft.com/office/powerpoint/2010/main" val="1032598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Tristan Almada</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GA Data Science</a:t>
            </a:r>
          </a:p>
          <a:p>
            <a:r>
              <a:rPr lang="en-US" dirty="0" smtClean="0"/>
              <a:t>Final Project Idea 2 – Identifying Barriers to HPV Vaccine Uptake</a:t>
            </a:r>
          </a:p>
          <a:p>
            <a:r>
              <a:rPr lang="en-US" dirty="0" smtClean="0"/>
              <a:t>18 October 2016</a:t>
            </a:r>
            <a:endParaRPr lang="en-US" dirty="0"/>
          </a:p>
        </p:txBody>
      </p:sp>
    </p:spTree>
    <p:extLst>
      <p:ext uri="{BB962C8B-B14F-4D97-AF65-F5344CB8AC3E}">
        <p14:creationId xmlns:p14="http://schemas.microsoft.com/office/powerpoint/2010/main" val="247163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idx="4294967295"/>
          </p:nvPr>
        </p:nvSpPr>
        <p:spPr>
          <a:xfrm>
            <a:off x="395288" y="188913"/>
            <a:ext cx="6553200" cy="865187"/>
          </a:xfrm>
          <a:solidFill>
            <a:srgbClr val="E6BAF8"/>
          </a:solidFill>
          <a:ln w="19050">
            <a:solidFill>
              <a:schemeClr val="tx1"/>
            </a:solidFill>
          </a:ln>
        </p:spPr>
        <p:txBody>
          <a:bodyPr>
            <a:normAutofit/>
          </a:bodyPr>
          <a:lstStyle/>
          <a:p>
            <a:pPr algn="l" eaLnBrk="1" hangingPunct="1"/>
            <a:r>
              <a:rPr lang="en-US" sz="3000" b="1" dirty="0">
                <a:latin typeface="Calibri" charset="0"/>
                <a:cs typeface="Arial" charset="0"/>
              </a:rPr>
              <a:t>Paulette Should Still be Living Today</a:t>
            </a:r>
            <a:endParaRPr lang="en-GB" sz="3000" b="1" dirty="0">
              <a:latin typeface="Calibri" charset="0"/>
              <a:cs typeface="Arial" charset="0"/>
            </a:endParaRPr>
          </a:p>
        </p:txBody>
      </p:sp>
      <p:sp>
        <p:nvSpPr>
          <p:cNvPr id="3" name="Content Placeholder 2"/>
          <p:cNvSpPr>
            <a:spLocks noGrp="1"/>
          </p:cNvSpPr>
          <p:nvPr>
            <p:ph idx="1"/>
          </p:nvPr>
        </p:nvSpPr>
        <p:spPr>
          <a:xfrm>
            <a:off x="2339975" y="1268413"/>
            <a:ext cx="6335713" cy="4968875"/>
          </a:xfrm>
        </p:spPr>
        <p:txBody>
          <a:bodyPr rtlCol="0">
            <a:normAutofit fontScale="25000" lnSpcReduction="20000"/>
          </a:bodyPr>
          <a:lstStyle/>
          <a:p>
            <a:pPr eaLnBrk="1" fontAlgn="auto" hangingPunct="1">
              <a:lnSpc>
                <a:spcPct val="120000"/>
              </a:lnSpc>
              <a:spcAft>
                <a:spcPts val="0"/>
              </a:spcAft>
              <a:buFont typeface="Wingdings" pitchFamily="2" charset="2"/>
              <a:buChar char="Ø"/>
              <a:defRPr/>
            </a:pPr>
            <a:r>
              <a:rPr lang="en-GB" sz="9200" b="1" u="sng" dirty="0" smtClean="0">
                <a:solidFill>
                  <a:srgbClr val="7030A0"/>
                </a:solidFill>
                <a:latin typeface="+mj-lt"/>
                <a:ea typeface="+mn-ea"/>
              </a:rPr>
              <a:t>Inoculation</a:t>
            </a:r>
            <a:r>
              <a:rPr lang="en-GB" sz="9200" b="1" dirty="0" smtClean="0">
                <a:latin typeface="+mj-lt"/>
                <a:ea typeface="+mn-ea"/>
              </a:rPr>
              <a:t> </a:t>
            </a:r>
            <a:r>
              <a:rPr lang="en-GB" sz="9200" dirty="0" smtClean="0">
                <a:latin typeface="+mj-lt"/>
                <a:ea typeface="+mn-ea"/>
              </a:rPr>
              <a:t>with</a:t>
            </a:r>
            <a:r>
              <a:rPr lang="en-GB" sz="9200" b="1" dirty="0" smtClean="0">
                <a:latin typeface="+mj-lt"/>
                <a:ea typeface="+mn-ea"/>
              </a:rPr>
              <a:t> </a:t>
            </a:r>
            <a:r>
              <a:rPr lang="en-GB" sz="9200" dirty="0" smtClean="0">
                <a:latin typeface="+mj-lt"/>
                <a:ea typeface="+mn-ea"/>
              </a:rPr>
              <a:t>one of the two HPV vaccines, Gardasil and </a:t>
            </a:r>
            <a:r>
              <a:rPr lang="en-GB" sz="9200" dirty="0" err="1" smtClean="0">
                <a:latin typeface="+mj-lt"/>
                <a:ea typeface="+mn-ea"/>
              </a:rPr>
              <a:t>Cervarix</a:t>
            </a:r>
            <a:endParaRPr lang="en-GB" sz="9200" dirty="0" smtClean="0">
              <a:latin typeface="+mj-lt"/>
              <a:ea typeface="+mn-ea"/>
            </a:endParaRPr>
          </a:p>
          <a:p>
            <a:pPr eaLnBrk="1" fontAlgn="auto" hangingPunct="1">
              <a:lnSpc>
                <a:spcPct val="120000"/>
              </a:lnSpc>
              <a:spcAft>
                <a:spcPts val="0"/>
              </a:spcAft>
              <a:buFont typeface="Wingdings" pitchFamily="2" charset="2"/>
              <a:buChar char="Ø"/>
              <a:defRPr/>
            </a:pPr>
            <a:endParaRPr lang="en-GB" sz="9200" dirty="0" smtClean="0">
              <a:latin typeface="+mj-lt"/>
              <a:ea typeface="+mn-ea"/>
            </a:endParaRPr>
          </a:p>
          <a:p>
            <a:pPr eaLnBrk="1" fontAlgn="auto" hangingPunct="1">
              <a:lnSpc>
                <a:spcPct val="120000"/>
              </a:lnSpc>
              <a:spcAft>
                <a:spcPts val="0"/>
              </a:spcAft>
              <a:buFont typeface="Wingdings" pitchFamily="2" charset="2"/>
              <a:buChar char="Ø"/>
              <a:defRPr/>
            </a:pPr>
            <a:r>
              <a:rPr lang="en-GB" sz="9200" b="1" u="sng" dirty="0" smtClean="0">
                <a:solidFill>
                  <a:srgbClr val="7030A0"/>
                </a:solidFill>
                <a:latin typeface="+mj-lt"/>
                <a:ea typeface="+mn-ea"/>
              </a:rPr>
              <a:t>Screening protocols</a:t>
            </a:r>
            <a:r>
              <a:rPr lang="en-GB" sz="9200" b="1" dirty="0" smtClean="0">
                <a:solidFill>
                  <a:srgbClr val="7030A0"/>
                </a:solidFill>
                <a:latin typeface="+mj-lt"/>
                <a:ea typeface="+mn-ea"/>
              </a:rPr>
              <a:t> </a:t>
            </a:r>
            <a:r>
              <a:rPr lang="en-GB" sz="9200" dirty="0" smtClean="0">
                <a:latin typeface="+mj-lt"/>
                <a:ea typeface="+mn-ea"/>
              </a:rPr>
              <a:t>that detect and treat pre-cancer many years before it turns into late-stage disease</a:t>
            </a:r>
          </a:p>
          <a:p>
            <a:pPr eaLnBrk="1" fontAlgn="auto" hangingPunct="1">
              <a:lnSpc>
                <a:spcPct val="120000"/>
              </a:lnSpc>
              <a:spcAft>
                <a:spcPts val="0"/>
              </a:spcAft>
              <a:buFont typeface="Wingdings" pitchFamily="2" charset="2"/>
              <a:buChar char="Ø"/>
              <a:defRPr/>
            </a:pPr>
            <a:endParaRPr lang="en-GB" sz="9200" dirty="0" smtClean="0">
              <a:latin typeface="+mj-lt"/>
              <a:ea typeface="+mn-ea"/>
            </a:endParaRPr>
          </a:p>
          <a:p>
            <a:pPr eaLnBrk="1" fontAlgn="auto" hangingPunct="1">
              <a:lnSpc>
                <a:spcPct val="120000"/>
              </a:lnSpc>
              <a:spcAft>
                <a:spcPts val="0"/>
              </a:spcAft>
              <a:buFont typeface="Wingdings" pitchFamily="2" charset="2"/>
              <a:buChar char="Ø"/>
              <a:defRPr/>
            </a:pPr>
            <a:r>
              <a:rPr lang="en-GB" sz="9200" b="1" u="sng" dirty="0" smtClean="0">
                <a:solidFill>
                  <a:srgbClr val="7030A0"/>
                </a:solidFill>
                <a:latin typeface="+mj-lt"/>
                <a:ea typeface="+mn-ea"/>
              </a:rPr>
              <a:t>Improved therapeutic options</a:t>
            </a:r>
            <a:r>
              <a:rPr lang="en-GB" sz="9200" b="1" dirty="0" smtClean="0">
                <a:solidFill>
                  <a:srgbClr val="7030A0"/>
                </a:solidFill>
                <a:latin typeface="+mj-lt"/>
                <a:ea typeface="+mn-ea"/>
              </a:rPr>
              <a:t> </a:t>
            </a:r>
            <a:r>
              <a:rPr lang="en-GB" sz="9200" dirty="0" smtClean="0">
                <a:latin typeface="+mj-lt"/>
                <a:ea typeface="+mn-ea"/>
              </a:rPr>
              <a:t>that replace the antiquated chemotherapy cocktail that has scarcely improves patient outcomes for decades</a:t>
            </a:r>
          </a:p>
          <a:p>
            <a:pPr eaLnBrk="1" fontAlgn="auto" hangingPunct="1">
              <a:spcAft>
                <a:spcPts val="0"/>
              </a:spcAft>
              <a:buFont typeface="Arial" pitchFamily="34" charset="0"/>
              <a:buNone/>
              <a:defRPr/>
            </a:pPr>
            <a:endParaRPr lang="en-GB" sz="3600" dirty="0" smtClean="0">
              <a:latin typeface="+mj-lt"/>
              <a:ea typeface="+mn-ea"/>
            </a:endParaRPr>
          </a:p>
          <a:p>
            <a:pPr eaLnBrk="1" fontAlgn="auto" hangingPunct="1">
              <a:spcAft>
                <a:spcPts val="0"/>
              </a:spcAft>
              <a:buFont typeface="Arial" pitchFamily="34" charset="0"/>
              <a:buNone/>
              <a:defRPr/>
            </a:pPr>
            <a:r>
              <a:rPr lang="en-GB" sz="3600" dirty="0" smtClean="0">
                <a:latin typeface="+mj-lt"/>
                <a:ea typeface="+mn-ea"/>
              </a:rPr>
              <a:t> </a:t>
            </a:r>
          </a:p>
          <a:p>
            <a:pPr eaLnBrk="1" fontAlgn="auto" hangingPunct="1">
              <a:spcAft>
                <a:spcPts val="0"/>
              </a:spcAft>
              <a:buFont typeface="Arial" pitchFamily="34" charset="0"/>
              <a:buNone/>
              <a:defRPr/>
            </a:pPr>
            <a:endParaRPr lang="en-GB" sz="2800" dirty="0" smtClean="0">
              <a:latin typeface="+mj-lt"/>
              <a:ea typeface="+mn-ea"/>
            </a:endParaRPr>
          </a:p>
          <a:p>
            <a:pPr eaLnBrk="1" fontAlgn="auto" hangingPunct="1">
              <a:spcAft>
                <a:spcPts val="0"/>
              </a:spcAft>
              <a:buFont typeface="Arial" pitchFamily="34" charset="0"/>
              <a:buNone/>
              <a:defRPr/>
            </a:pPr>
            <a:endParaRPr lang="en-GB" sz="2800" dirty="0" smtClean="0">
              <a:latin typeface="+mj-lt"/>
              <a:ea typeface="+mn-ea"/>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94497D34-B2AC-E842-9FD8-05FF57212E69}" type="slidenum">
              <a:rPr lang="en-GB">
                <a:solidFill>
                  <a:srgbClr val="898989"/>
                </a:solidFill>
              </a:rPr>
              <a:pPr eaLnBrk="1" hangingPunct="1"/>
              <a:t>2</a:t>
            </a:fld>
            <a:endParaRPr lang="en-GB">
              <a:solidFill>
                <a:srgbClr val="898989"/>
              </a:solidFill>
            </a:endParaRPr>
          </a:p>
        </p:txBody>
      </p:sp>
      <p:pic>
        <p:nvPicPr>
          <p:cNvPr id="81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125538"/>
            <a:ext cx="1655762"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95288" y="6308725"/>
            <a:ext cx="1655762" cy="428625"/>
          </a:xfrm>
          <a:prstGeom prst="rect">
            <a:avLst/>
          </a:prstGeom>
          <a:noFill/>
        </p:spPr>
        <p:txBody>
          <a:bodyPr>
            <a:spAutoFit/>
          </a:bodyPr>
          <a:lstStyle/>
          <a:p>
            <a:pPr algn="ctr" fontAlgn="auto">
              <a:spcBef>
                <a:spcPts val="0"/>
              </a:spcBef>
              <a:spcAft>
                <a:spcPts val="0"/>
              </a:spcAft>
              <a:defRPr/>
            </a:pPr>
            <a:r>
              <a:rPr lang="en-GB" sz="1100" i="1" dirty="0">
                <a:solidFill>
                  <a:schemeClr val="bg1">
                    <a:lumMod val="50000"/>
                  </a:schemeClr>
                </a:solidFill>
                <a:latin typeface="+mj-lt"/>
                <a:ea typeface="+mn-ea"/>
                <a:cs typeface="+mn-cs"/>
              </a:rPr>
              <a:t>Paulette Isabel Crowther,</a:t>
            </a:r>
          </a:p>
          <a:p>
            <a:pPr algn="ctr" fontAlgn="auto">
              <a:spcBef>
                <a:spcPts val="0"/>
              </a:spcBef>
              <a:spcAft>
                <a:spcPts val="0"/>
              </a:spcAft>
              <a:defRPr/>
            </a:pPr>
            <a:r>
              <a:rPr lang="en-GB" sz="1100" i="1" dirty="0">
                <a:solidFill>
                  <a:schemeClr val="bg1">
                    <a:lumMod val="50000"/>
                  </a:schemeClr>
                </a:solidFill>
                <a:latin typeface="+mj-lt"/>
                <a:ea typeface="+mn-ea"/>
                <a:cs typeface="+mn-cs"/>
              </a:rPr>
              <a:t>1956 - 2010</a:t>
            </a:r>
          </a:p>
        </p:txBody>
      </p:sp>
      <p:sp>
        <p:nvSpPr>
          <p:cNvPr id="15"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Tree>
    <p:extLst>
      <p:ext uri="{BB962C8B-B14F-4D97-AF65-F5344CB8AC3E}">
        <p14:creationId xmlns:p14="http://schemas.microsoft.com/office/powerpoint/2010/main" val="10550237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3</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lstStyle/>
          <a:p>
            <a:pPr eaLnBrk="1" hangingPunct="1">
              <a:lnSpc>
                <a:spcPct val="90000"/>
              </a:lnSpc>
              <a:buClr>
                <a:srgbClr val="7030A0"/>
              </a:buClr>
              <a:buFont typeface="Wingdings" charset="0"/>
              <a:buChar char="Ø"/>
            </a:pPr>
            <a:r>
              <a:rPr lang="en-GB" sz="1800" dirty="0">
                <a:latin typeface="Calibri" charset="0"/>
              </a:rPr>
              <a:t>HPV is a </a:t>
            </a:r>
            <a:r>
              <a:rPr lang="en-GB" sz="1800" u="sng" dirty="0">
                <a:solidFill>
                  <a:srgbClr val="7030A0"/>
                </a:solidFill>
                <a:latin typeface="Calibri" charset="0"/>
              </a:rPr>
              <a:t>very contagious virus</a:t>
            </a:r>
            <a:r>
              <a:rPr lang="en-GB" sz="1800" dirty="0">
                <a:solidFill>
                  <a:srgbClr val="7030A0"/>
                </a:solidFill>
                <a:latin typeface="Calibri" charset="0"/>
              </a:rPr>
              <a:t> </a:t>
            </a:r>
            <a:r>
              <a:rPr lang="en-GB" sz="1800" dirty="0">
                <a:latin typeface="Calibri" charset="0"/>
              </a:rPr>
              <a:t>that lives on the skin, passed through sexual contact, passionate kissing, pregnant women to their babies, but also inanimate objects like doorknobs and toilet seats.</a:t>
            </a:r>
            <a:endParaRPr lang="en-US" sz="1800" dirty="0">
              <a:latin typeface="Calibri" charset="0"/>
            </a:endParaRPr>
          </a:p>
          <a:p>
            <a:pPr eaLnBrk="1" hangingPunct="1">
              <a:lnSpc>
                <a:spcPct val="90000"/>
              </a:lnSpc>
              <a:buClr>
                <a:srgbClr val="7030A0"/>
              </a:buClr>
              <a:buFont typeface="Wingdings" charset="0"/>
              <a:buChar char="Ø"/>
            </a:pPr>
            <a:endParaRPr lang="en-US" sz="1800" dirty="0">
              <a:latin typeface="Calibri" charset="0"/>
            </a:endParaRPr>
          </a:p>
          <a:p>
            <a:pPr eaLnBrk="1" hangingPunct="1">
              <a:lnSpc>
                <a:spcPct val="90000"/>
              </a:lnSpc>
              <a:buClr>
                <a:srgbClr val="7030A0"/>
              </a:buClr>
              <a:buFont typeface="Wingdings" charset="0"/>
              <a:buChar char="Ø"/>
            </a:pPr>
            <a:r>
              <a:rPr lang="en-US" sz="1800" u="sng" dirty="0">
                <a:solidFill>
                  <a:srgbClr val="7030A0"/>
                </a:solidFill>
                <a:latin typeface="Calibri" charset="0"/>
              </a:rPr>
              <a:t>Four out of five people</a:t>
            </a:r>
            <a:r>
              <a:rPr lang="en-US" sz="1800" dirty="0">
                <a:solidFill>
                  <a:srgbClr val="7030A0"/>
                </a:solidFill>
                <a:latin typeface="Calibri" charset="0"/>
              </a:rPr>
              <a:t> </a:t>
            </a:r>
            <a:r>
              <a:rPr lang="en-US" sz="1800" dirty="0">
                <a:latin typeface="Calibri" charset="0"/>
              </a:rPr>
              <a:t>contract one type of HPV at least once in their life</a:t>
            </a:r>
          </a:p>
          <a:p>
            <a:pPr eaLnBrk="1" hangingPunct="1">
              <a:lnSpc>
                <a:spcPct val="90000"/>
              </a:lnSpc>
              <a:buClr>
                <a:srgbClr val="7030A0"/>
              </a:buClr>
              <a:buFont typeface="Wingdings" charset="0"/>
              <a:buChar char="Ø"/>
            </a:pPr>
            <a:endParaRPr lang="en-US" sz="1800" dirty="0">
              <a:latin typeface="Calibri" charset="0"/>
            </a:endParaRPr>
          </a:p>
          <a:p>
            <a:pPr eaLnBrk="1" hangingPunct="1">
              <a:lnSpc>
                <a:spcPct val="90000"/>
              </a:lnSpc>
              <a:buClr>
                <a:srgbClr val="7030A0"/>
              </a:buClr>
              <a:buFont typeface="Wingdings" charset="0"/>
              <a:buChar char="Ø"/>
            </a:pPr>
            <a:r>
              <a:rPr lang="en-US" sz="1800" dirty="0">
                <a:latin typeface="Calibri" charset="0"/>
              </a:rPr>
              <a:t>An estimated </a:t>
            </a:r>
            <a:r>
              <a:rPr lang="en-US" sz="1800" u="sng" dirty="0">
                <a:solidFill>
                  <a:srgbClr val="7030A0"/>
                </a:solidFill>
                <a:latin typeface="Calibri" charset="0"/>
              </a:rPr>
              <a:t>5% of all cancers</a:t>
            </a:r>
            <a:r>
              <a:rPr lang="en-US" sz="1800" dirty="0">
                <a:solidFill>
                  <a:srgbClr val="7030A0"/>
                </a:solidFill>
                <a:latin typeface="Calibri" charset="0"/>
              </a:rPr>
              <a:t> </a:t>
            </a:r>
            <a:r>
              <a:rPr lang="en-US" sz="1800" dirty="0">
                <a:latin typeface="Calibri" charset="0"/>
              </a:rPr>
              <a:t>worldwide are caused by HPV </a:t>
            </a:r>
            <a:r>
              <a:rPr lang="en-US" sz="1800" dirty="0">
                <a:latin typeface="Calibri" charset="0"/>
                <a:ea typeface="MS PGothic" charset="0"/>
                <a:cs typeface="MS PGothic" charset="0"/>
              </a:rPr>
              <a:t>–</a:t>
            </a:r>
            <a:r>
              <a:rPr lang="en-US" sz="1800" dirty="0">
                <a:latin typeface="Calibri" charset="0"/>
              </a:rPr>
              <a:t> and rising, especially in men</a:t>
            </a:r>
          </a:p>
          <a:p>
            <a:pPr eaLnBrk="1" hangingPunct="1">
              <a:lnSpc>
                <a:spcPct val="90000"/>
              </a:lnSpc>
              <a:buClr>
                <a:srgbClr val="7030A0"/>
              </a:buClr>
              <a:buFont typeface="Wingdings" charset="0"/>
              <a:buChar char="Ø"/>
            </a:pPr>
            <a:endParaRPr lang="en-US" sz="1800" dirty="0">
              <a:latin typeface="Calibri" charset="0"/>
            </a:endParaRPr>
          </a:p>
          <a:p>
            <a:pPr eaLnBrk="1" hangingPunct="1">
              <a:lnSpc>
                <a:spcPct val="90000"/>
              </a:lnSpc>
              <a:buClr>
                <a:srgbClr val="7030A0"/>
              </a:buClr>
              <a:buFont typeface="Wingdings" charset="0"/>
              <a:buChar char="Ø"/>
            </a:pPr>
            <a:r>
              <a:rPr lang="en-US" sz="1800" dirty="0">
                <a:latin typeface="Calibri" charset="0"/>
                <a:ea typeface="MS PGothic" charset="0"/>
                <a:cs typeface="MS PGothic" charset="0"/>
              </a:rPr>
              <a:t>Both </a:t>
            </a:r>
            <a:r>
              <a:rPr lang="en-US" sz="1800" u="sng" dirty="0">
                <a:solidFill>
                  <a:srgbClr val="7030A0"/>
                </a:solidFill>
                <a:latin typeface="Calibri" charset="0"/>
                <a:ea typeface="MS PGothic" charset="0"/>
                <a:cs typeface="MS PGothic" charset="0"/>
              </a:rPr>
              <a:t>males and females suffer</a:t>
            </a:r>
            <a:r>
              <a:rPr lang="en-US" sz="1800" dirty="0">
                <a:solidFill>
                  <a:srgbClr val="7030A0"/>
                </a:solidFill>
                <a:latin typeface="Calibri" charset="0"/>
                <a:ea typeface="MS PGothic" charset="0"/>
                <a:cs typeface="MS PGothic" charset="0"/>
              </a:rPr>
              <a:t> </a:t>
            </a:r>
            <a:r>
              <a:rPr lang="en-US" sz="1800" dirty="0">
                <a:latin typeface="Calibri" charset="0"/>
                <a:ea typeface="MS PGothic" charset="0"/>
                <a:cs typeface="MS PGothic" charset="0"/>
              </a:rPr>
              <a:t>from HPV-related infection and disease</a:t>
            </a:r>
          </a:p>
          <a:p>
            <a:pPr eaLnBrk="1" hangingPunct="1">
              <a:lnSpc>
                <a:spcPct val="90000"/>
              </a:lnSpc>
              <a:buClr>
                <a:srgbClr val="7030A0"/>
              </a:buClr>
              <a:buFont typeface="Wingdings" charset="0"/>
              <a:buChar char="Ø"/>
            </a:pPr>
            <a:endParaRPr lang="en-US" sz="1800" dirty="0">
              <a:latin typeface="Calibri" charset="0"/>
              <a:ea typeface="MS PGothic" charset="0"/>
              <a:cs typeface="MS PGothic" charset="0"/>
            </a:endParaRPr>
          </a:p>
          <a:p>
            <a:pPr eaLnBrk="1" hangingPunct="1">
              <a:lnSpc>
                <a:spcPct val="90000"/>
              </a:lnSpc>
              <a:buClr>
                <a:srgbClr val="7030A0"/>
              </a:buClr>
              <a:buFont typeface="Wingdings" charset="0"/>
              <a:buChar char="Ø"/>
            </a:pPr>
            <a:r>
              <a:rPr lang="en-US" sz="1800" u="sng" dirty="0">
                <a:solidFill>
                  <a:srgbClr val="7030A0"/>
                </a:solidFill>
                <a:latin typeface="Calibri" charset="0"/>
                <a:ea typeface="MS PGothic" charset="0"/>
                <a:cs typeface="MS PGothic" charset="0"/>
              </a:rPr>
              <a:t>No standardized screening programs</a:t>
            </a:r>
            <a:r>
              <a:rPr lang="en-US" sz="1800" dirty="0">
                <a:solidFill>
                  <a:srgbClr val="7030A0"/>
                </a:solidFill>
                <a:latin typeface="Calibri" charset="0"/>
                <a:ea typeface="MS PGothic" charset="0"/>
                <a:cs typeface="MS PGothic" charset="0"/>
              </a:rPr>
              <a:t> </a:t>
            </a:r>
            <a:r>
              <a:rPr lang="en-US" sz="1800" dirty="0">
                <a:latin typeface="Calibri" charset="0"/>
                <a:ea typeface="MS PGothic" charset="0"/>
                <a:cs typeface="MS PGothic" charset="0"/>
              </a:rPr>
              <a:t>to detect HPV-related oral and anal cancer</a:t>
            </a:r>
          </a:p>
          <a:p>
            <a:pPr eaLnBrk="1" hangingPunct="1">
              <a:lnSpc>
                <a:spcPct val="90000"/>
              </a:lnSpc>
              <a:buClr>
                <a:srgbClr val="7030A0"/>
              </a:buClr>
              <a:buFont typeface="Wingdings" charset="0"/>
              <a:buChar char="Ø"/>
            </a:pPr>
            <a:endParaRPr lang="en-US" sz="1800" dirty="0">
              <a:latin typeface="Calibri" charset="0"/>
              <a:ea typeface="MS PGothic" charset="0"/>
              <a:cs typeface="MS PGothic" charset="0"/>
            </a:endParaRPr>
          </a:p>
          <a:p>
            <a:pPr eaLnBrk="1" hangingPunct="1">
              <a:lnSpc>
                <a:spcPct val="90000"/>
              </a:lnSpc>
              <a:buClr>
                <a:srgbClr val="7030A0"/>
              </a:buClr>
              <a:buFont typeface="Wingdings" charset="0"/>
              <a:buChar char="Ø"/>
            </a:pPr>
            <a:r>
              <a:rPr lang="en-US" sz="1800" u="sng" dirty="0">
                <a:solidFill>
                  <a:srgbClr val="7030A0"/>
                </a:solidFill>
                <a:latin typeface="Calibri" charset="0"/>
                <a:ea typeface="MS PGothic" charset="0"/>
                <a:cs typeface="MS PGothic" charset="0"/>
              </a:rPr>
              <a:t>No standardized therapeutics</a:t>
            </a:r>
            <a:r>
              <a:rPr lang="en-US" sz="1800" dirty="0">
                <a:solidFill>
                  <a:srgbClr val="7030A0"/>
                </a:solidFill>
                <a:latin typeface="Calibri" charset="0"/>
                <a:ea typeface="MS PGothic" charset="0"/>
                <a:cs typeface="MS PGothic" charset="0"/>
              </a:rPr>
              <a:t> </a:t>
            </a:r>
            <a:r>
              <a:rPr lang="en-US" sz="1800" dirty="0">
                <a:latin typeface="Calibri" charset="0"/>
                <a:ea typeface="MS PGothic" charset="0"/>
                <a:cs typeface="MS PGothic" charset="0"/>
              </a:rPr>
              <a:t>to cure HPV-related </a:t>
            </a:r>
            <a:r>
              <a:rPr lang="en-US" sz="1800" dirty="0" smtClean="0">
                <a:latin typeface="Calibri" charset="0"/>
                <a:ea typeface="MS PGothic" charset="0"/>
                <a:cs typeface="MS PGothic" charset="0"/>
              </a:rPr>
              <a:t>cancer</a:t>
            </a:r>
          </a:p>
          <a:p>
            <a:pPr eaLnBrk="1" hangingPunct="1">
              <a:lnSpc>
                <a:spcPct val="90000"/>
              </a:lnSpc>
              <a:buClr>
                <a:srgbClr val="7030A0"/>
              </a:buClr>
              <a:buFont typeface="Wingdings" charset="0"/>
              <a:buChar char="Ø"/>
            </a:pPr>
            <a:endParaRPr lang="en-US" sz="1800" dirty="0">
              <a:latin typeface="Calibri" charset="0"/>
              <a:ea typeface="MS PGothic" charset="0"/>
              <a:cs typeface="MS PGothic" charset="0"/>
            </a:endParaRPr>
          </a:p>
          <a:p>
            <a:pPr>
              <a:lnSpc>
                <a:spcPct val="90000"/>
              </a:lnSpc>
              <a:buClr>
                <a:srgbClr val="7030A0"/>
              </a:buClr>
              <a:buFont typeface="Wingdings" charset="0"/>
              <a:buChar char="Ø"/>
            </a:pPr>
            <a:r>
              <a:rPr lang="en-US" sz="1800" dirty="0" smtClean="0">
                <a:latin typeface="Calibri" charset="0"/>
                <a:ea typeface="MS PGothic" charset="0"/>
                <a:cs typeface="MS PGothic" charset="0"/>
              </a:rPr>
              <a:t>But there is a </a:t>
            </a:r>
            <a:r>
              <a:rPr lang="en-US" sz="1800" u="sng" dirty="0" smtClean="0">
                <a:solidFill>
                  <a:srgbClr val="7030A0"/>
                </a:solidFill>
                <a:latin typeface="Calibri" charset="0"/>
                <a:ea typeface="MS PGothic" charset="0"/>
                <a:cs typeface="MS PGothic" charset="0"/>
              </a:rPr>
              <a:t>VACCINE</a:t>
            </a:r>
            <a:r>
              <a:rPr lang="en-US" sz="1800" dirty="0" smtClean="0">
                <a:latin typeface="Calibri" charset="0"/>
                <a:ea typeface="MS PGothic" charset="0"/>
                <a:cs typeface="MS PGothic" charset="0"/>
              </a:rPr>
              <a:t>.</a:t>
            </a:r>
            <a:endParaRPr lang="en-GB" sz="1800" dirty="0">
              <a:latin typeface="Calibri" charset="0"/>
              <a:ea typeface="MS PGothic" charset="0"/>
              <a:cs typeface="MS PGothic"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More about HPV</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19647482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4</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0"/>
              <a:buChar char="Ø"/>
            </a:pPr>
            <a:r>
              <a:rPr lang="en-GB" sz="2000" dirty="0">
                <a:latin typeface="Calibri" charset="0"/>
              </a:rPr>
              <a:t>T</a:t>
            </a:r>
            <a:r>
              <a:rPr lang="en-GB" sz="2000" dirty="0" smtClean="0">
                <a:latin typeface="Calibri" charset="0"/>
              </a:rPr>
              <a:t>he U.S. Department of Health and Human Services' Healthy People 2020 mission states that the </a:t>
            </a:r>
            <a:r>
              <a:rPr lang="en-GB" sz="2000" dirty="0" smtClean="0">
                <a:latin typeface="Calibri" charset="0"/>
              </a:rPr>
              <a:t>goal is to have an 80% vaccine rate by 2020. For HPV, A</a:t>
            </a:r>
            <a:r>
              <a:rPr lang="en-GB" sz="2000" dirty="0" smtClean="0">
                <a:latin typeface="Calibri" charset="0"/>
              </a:rPr>
              <a:t>ustralia is 75% and the UK 90%. </a:t>
            </a:r>
          </a:p>
          <a:p>
            <a:pPr>
              <a:lnSpc>
                <a:spcPct val="90000"/>
              </a:lnSpc>
              <a:buClr>
                <a:srgbClr val="7030A0"/>
              </a:buClr>
              <a:buFont typeface="Wingdings" charset="0"/>
              <a:buChar char="Ø"/>
            </a:pPr>
            <a:endParaRPr lang="en-GB" sz="2000" dirty="0">
              <a:latin typeface="Calibri" charset="0"/>
            </a:endParaRPr>
          </a:p>
          <a:p>
            <a:pPr>
              <a:lnSpc>
                <a:spcPct val="90000"/>
              </a:lnSpc>
              <a:buClr>
                <a:srgbClr val="7030A0"/>
              </a:buClr>
              <a:buFont typeface="Wingdings" charset="0"/>
              <a:buChar char="Ø"/>
            </a:pPr>
            <a:r>
              <a:rPr lang="en-GB" sz="2000" dirty="0" smtClean="0">
                <a:latin typeface="Calibri" charset="0"/>
              </a:rPr>
              <a:t>Current progress in the USA for HPV (all doses): girls (40%), boys (21%). We have a vaccine that prevents cancer. What gives?</a:t>
            </a:r>
          </a:p>
          <a:p>
            <a:pPr>
              <a:lnSpc>
                <a:spcPct val="90000"/>
              </a:lnSpc>
              <a:buClr>
                <a:srgbClr val="7030A0"/>
              </a:buClr>
              <a:buFont typeface="Wingdings" charset="0"/>
              <a:buChar char="Ø"/>
            </a:pPr>
            <a:endParaRPr lang="en-GB" sz="2000" b="1" dirty="0">
              <a:latin typeface="Calibri" charset="0"/>
            </a:endParaRPr>
          </a:p>
          <a:p>
            <a:pPr>
              <a:lnSpc>
                <a:spcPct val="90000"/>
              </a:lnSpc>
              <a:buClr>
                <a:srgbClr val="7030A0"/>
              </a:buClr>
              <a:buFont typeface="Wingdings" charset="0"/>
              <a:buChar char="Ø"/>
            </a:pPr>
            <a:r>
              <a:rPr lang="en-GB" sz="2800" b="1" dirty="0" smtClean="0">
                <a:latin typeface="Calibri" charset="0"/>
              </a:rPr>
              <a:t>Our goal: 100% coverage and make our Foundation obsolete.</a:t>
            </a:r>
          </a:p>
          <a:p>
            <a:pPr>
              <a:lnSpc>
                <a:spcPct val="90000"/>
              </a:lnSpc>
              <a:buClr>
                <a:srgbClr val="7030A0"/>
              </a:buClr>
              <a:buFont typeface="Wingdings" charset="0"/>
              <a:buChar char="Ø"/>
            </a:pPr>
            <a:endParaRPr lang="en-GB" sz="2800" b="1" dirty="0">
              <a:latin typeface="Calibri" charset="0"/>
            </a:endParaRPr>
          </a:p>
          <a:p>
            <a:pPr>
              <a:lnSpc>
                <a:spcPct val="90000"/>
              </a:lnSpc>
              <a:buClr>
                <a:srgbClr val="7030A0"/>
              </a:buClr>
              <a:buFont typeface="Wingdings" charset="0"/>
              <a:buChar char="Ø"/>
            </a:pPr>
            <a:r>
              <a:rPr lang="en-GB" sz="2000" dirty="0" smtClean="0">
                <a:latin typeface="Calibri" charset="0"/>
              </a:rPr>
              <a:t>Problem to solve: Why are HPV vaccine rates in the USA so low? What are the barriers? Can it be solved? It matters to everyone!</a:t>
            </a:r>
            <a:endParaRPr lang="en-GB" sz="2800" b="1" dirty="0">
              <a:latin typeface="Calibri" charset="0"/>
            </a:endParaRPr>
          </a:p>
          <a:p>
            <a:pPr>
              <a:lnSpc>
                <a:spcPct val="90000"/>
              </a:lnSpc>
              <a:buClr>
                <a:srgbClr val="7030A0"/>
              </a:buClr>
              <a:buFont typeface="Wingdings" charset="0"/>
              <a:buChar char="Ø"/>
            </a:pPr>
            <a:endParaRPr lang="en-GB" sz="2400" b="1" dirty="0" smtClean="0">
              <a:latin typeface="Calibri" charset="0"/>
            </a:endParaRPr>
          </a:p>
          <a:p>
            <a:pPr marL="0" indent="0">
              <a:lnSpc>
                <a:spcPct val="90000"/>
              </a:lnSpc>
              <a:buClr>
                <a:srgbClr val="7030A0"/>
              </a:buClr>
              <a:buNone/>
            </a:pPr>
            <a:endParaRPr lang="en-GB" sz="1800" dirty="0">
              <a:latin typeface="Calibri" charset="0"/>
            </a:endParaRPr>
          </a:p>
          <a:p>
            <a:pPr>
              <a:lnSpc>
                <a:spcPct val="90000"/>
              </a:lnSpc>
              <a:buClr>
                <a:srgbClr val="7030A0"/>
              </a:buClr>
              <a:buFont typeface="Wingdings" charset="0"/>
              <a:buChar char="Ø"/>
            </a:pPr>
            <a:endParaRPr lang="en-GB" sz="1800" dirty="0">
              <a:latin typeface="Calibri" charset="0"/>
            </a:endParaRPr>
          </a:p>
          <a:p>
            <a:pPr marL="0" indent="0">
              <a:lnSpc>
                <a:spcPct val="90000"/>
              </a:lnSpc>
              <a:buClr>
                <a:srgbClr val="7030A0"/>
              </a:buClr>
              <a:buNone/>
            </a:pPr>
            <a:endParaRPr lang="en-GB" sz="1800" dirty="0" smtClean="0">
              <a:latin typeface="Calibri" charset="0"/>
            </a:endParaRPr>
          </a:p>
          <a:p>
            <a:pPr marL="0" indent="0">
              <a:lnSpc>
                <a:spcPct val="90000"/>
              </a:lnSpc>
              <a:buClr>
                <a:srgbClr val="7030A0"/>
              </a:buClr>
              <a:buNone/>
            </a:pPr>
            <a:endParaRPr lang="en-GB" sz="1800" dirty="0" smtClean="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Project: Barriers to HPV Vaccine Uptake</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404940214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5</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fontScale="92500" lnSpcReduction="20000"/>
          </a:bodyPr>
          <a:lstStyle/>
          <a:p>
            <a:pPr>
              <a:lnSpc>
                <a:spcPct val="90000"/>
              </a:lnSpc>
              <a:buClr>
                <a:srgbClr val="7030A0"/>
              </a:buClr>
              <a:buFont typeface="Wingdings" charset="0"/>
              <a:buChar char="Ø"/>
            </a:pPr>
            <a:r>
              <a:rPr lang="en-GB" sz="1800" dirty="0" smtClean="0">
                <a:latin typeface="Calibri" charset="0"/>
              </a:rPr>
              <a:t>Socioeconomic Status</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Demographics</a:t>
            </a:r>
          </a:p>
          <a:p>
            <a:pPr marL="0" indent="0">
              <a:lnSpc>
                <a:spcPct val="90000"/>
              </a:lnSpc>
              <a:buClr>
                <a:srgbClr val="7030A0"/>
              </a:buClr>
              <a:buNone/>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State/County-level public education requirements for vaccination</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Clinician Recommendation</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Parental mistrust </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Patient reminder/recall strategies </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Stakeholder Engagement</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Public outreach / mass media</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Staunch anti-</a:t>
            </a:r>
            <a:r>
              <a:rPr lang="en-GB" sz="1800" dirty="0" err="1" smtClean="0">
                <a:latin typeface="Calibri" charset="0"/>
              </a:rPr>
              <a:t>vaxers</a:t>
            </a:r>
            <a:r>
              <a:rPr lang="en-GB" sz="1800" dirty="0" smtClean="0">
                <a:latin typeface="Calibri" charset="0"/>
              </a:rPr>
              <a:t> </a:t>
            </a:r>
            <a:r>
              <a:rPr lang="en-GB" sz="1800" dirty="0" err="1" smtClean="0">
                <a:latin typeface="Calibri" charset="0"/>
              </a:rPr>
              <a:t>vs</a:t>
            </a:r>
            <a:r>
              <a:rPr lang="en-GB" sz="1800" dirty="0" smtClean="0">
                <a:latin typeface="Calibri" charset="0"/>
              </a:rPr>
              <a:t> “</a:t>
            </a:r>
            <a:r>
              <a:rPr lang="en-GB" sz="1800" dirty="0" err="1" smtClean="0">
                <a:latin typeface="Calibri" charset="0"/>
              </a:rPr>
              <a:t>Skeptics</a:t>
            </a:r>
            <a:r>
              <a:rPr lang="en-GB" sz="1800" dirty="0" smtClean="0">
                <a:latin typeface="Calibri" charset="0"/>
              </a:rPr>
              <a:t>”</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Data Sources: CDC (annual), Census Bureau (annual), NIH (annual), marketing data from </a:t>
            </a:r>
            <a:r>
              <a:rPr lang="en-GB" sz="1800" dirty="0" err="1">
                <a:latin typeface="Calibri" charset="0"/>
              </a:rPr>
              <a:t>p</a:t>
            </a:r>
            <a:r>
              <a:rPr lang="en-GB" sz="1800" dirty="0" err="1" smtClean="0">
                <a:latin typeface="Calibri" charset="0"/>
              </a:rPr>
              <a:t>harma</a:t>
            </a:r>
            <a:r>
              <a:rPr lang="en-GB" sz="1800" dirty="0" smtClean="0">
                <a:latin typeface="Calibri" charset="0"/>
              </a:rPr>
              <a:t> campaigns (?), twitter analysis (?), big data (?). Data goes back to 2006.</a:t>
            </a:r>
            <a:endParaRPr lang="en-GB" sz="1800" dirty="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Some Variables to Consider</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3059796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6</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0"/>
              <a:buChar char="Ø"/>
            </a:pPr>
            <a:r>
              <a:rPr lang="en-GB" dirty="0" smtClean="0">
                <a:latin typeface="Calibri" charset="0"/>
              </a:rPr>
              <a:t>Increasing clinician recommendation and stakeholder engagement are the </a:t>
            </a:r>
            <a:r>
              <a:rPr lang="en-GB" smtClean="0">
                <a:latin typeface="Calibri" charset="0"/>
              </a:rPr>
              <a:t>most compelling methods </a:t>
            </a:r>
            <a:r>
              <a:rPr lang="en-GB" dirty="0" smtClean="0">
                <a:latin typeface="Calibri" charset="0"/>
              </a:rPr>
              <a:t>to improve coverage in “low vaccine” counties.</a:t>
            </a: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Hypothesis</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8432335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TotalTime>
  <Words>1530</Words>
  <Application>Microsoft Macintosh PowerPoint</Application>
  <PresentationFormat>On-screen Show (4:3)</PresentationFormat>
  <Paragraphs>131</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Tristan Almada</vt:lpstr>
      <vt:lpstr>Paulette Should Still be Living Today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Tristan Almada</dc:title>
  <dc:creator>Tristan Almada</dc:creator>
  <cp:lastModifiedBy>Tristan Almada</cp:lastModifiedBy>
  <cp:revision>10</cp:revision>
  <dcterms:created xsi:type="dcterms:W3CDTF">2016-10-18T21:26:07Z</dcterms:created>
  <dcterms:modified xsi:type="dcterms:W3CDTF">2016-10-18T22:51:12Z</dcterms:modified>
</cp:coreProperties>
</file>