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76" r:id="rId2"/>
  </p:sldIdLst>
  <p:sldSz cx="42479913" cy="30600650"/>
  <p:notesSz cx="6858000" cy="9144000"/>
  <p:defaultTextStyle>
    <a:defPPr>
      <a:defRPr lang="he-IL"/>
    </a:defPPr>
    <a:lvl1pPr marL="0" algn="r" defTabSz="3507821" rtl="1" eaLnBrk="1" latinLnBrk="0" hangingPunct="1">
      <a:defRPr sz="6905" kern="1200">
        <a:solidFill>
          <a:schemeClr val="tx1"/>
        </a:solidFill>
        <a:latin typeface="+mn-lt"/>
        <a:ea typeface="+mn-ea"/>
        <a:cs typeface="+mn-cs"/>
      </a:defRPr>
    </a:lvl1pPr>
    <a:lvl2pPr marL="1753911" algn="r" defTabSz="3507821" rtl="1" eaLnBrk="1" latinLnBrk="0" hangingPunct="1">
      <a:defRPr sz="6905" kern="1200">
        <a:solidFill>
          <a:schemeClr val="tx1"/>
        </a:solidFill>
        <a:latin typeface="+mn-lt"/>
        <a:ea typeface="+mn-ea"/>
        <a:cs typeface="+mn-cs"/>
      </a:defRPr>
    </a:lvl2pPr>
    <a:lvl3pPr marL="3507821" algn="r" defTabSz="3507821" rtl="1" eaLnBrk="1" latinLnBrk="0" hangingPunct="1">
      <a:defRPr sz="6905" kern="1200">
        <a:solidFill>
          <a:schemeClr val="tx1"/>
        </a:solidFill>
        <a:latin typeface="+mn-lt"/>
        <a:ea typeface="+mn-ea"/>
        <a:cs typeface="+mn-cs"/>
      </a:defRPr>
    </a:lvl3pPr>
    <a:lvl4pPr marL="5261732" algn="r" defTabSz="3507821" rtl="1" eaLnBrk="1" latinLnBrk="0" hangingPunct="1">
      <a:defRPr sz="6905" kern="1200">
        <a:solidFill>
          <a:schemeClr val="tx1"/>
        </a:solidFill>
        <a:latin typeface="+mn-lt"/>
        <a:ea typeface="+mn-ea"/>
        <a:cs typeface="+mn-cs"/>
      </a:defRPr>
    </a:lvl4pPr>
    <a:lvl5pPr marL="7015643" algn="r" defTabSz="3507821" rtl="1" eaLnBrk="1" latinLnBrk="0" hangingPunct="1">
      <a:defRPr sz="6905" kern="1200">
        <a:solidFill>
          <a:schemeClr val="tx1"/>
        </a:solidFill>
        <a:latin typeface="+mn-lt"/>
        <a:ea typeface="+mn-ea"/>
        <a:cs typeface="+mn-cs"/>
      </a:defRPr>
    </a:lvl5pPr>
    <a:lvl6pPr marL="8769553" algn="r" defTabSz="3507821" rtl="1" eaLnBrk="1" latinLnBrk="0" hangingPunct="1">
      <a:defRPr sz="6905" kern="1200">
        <a:solidFill>
          <a:schemeClr val="tx1"/>
        </a:solidFill>
        <a:latin typeface="+mn-lt"/>
        <a:ea typeface="+mn-ea"/>
        <a:cs typeface="+mn-cs"/>
      </a:defRPr>
    </a:lvl6pPr>
    <a:lvl7pPr marL="10523464" algn="r" defTabSz="3507821" rtl="1" eaLnBrk="1" latinLnBrk="0" hangingPunct="1">
      <a:defRPr sz="6905" kern="1200">
        <a:solidFill>
          <a:schemeClr val="tx1"/>
        </a:solidFill>
        <a:latin typeface="+mn-lt"/>
        <a:ea typeface="+mn-ea"/>
        <a:cs typeface="+mn-cs"/>
      </a:defRPr>
    </a:lvl7pPr>
    <a:lvl8pPr marL="12277374" algn="r" defTabSz="3507821" rtl="1" eaLnBrk="1" latinLnBrk="0" hangingPunct="1">
      <a:defRPr sz="6905" kern="1200">
        <a:solidFill>
          <a:schemeClr val="tx1"/>
        </a:solidFill>
        <a:latin typeface="+mn-lt"/>
        <a:ea typeface="+mn-ea"/>
        <a:cs typeface="+mn-cs"/>
      </a:defRPr>
    </a:lvl8pPr>
    <a:lvl9pPr marL="14031285" algn="r" defTabSz="3507821" rtl="1"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F43"/>
    <a:srgbClr val="8BC43D"/>
    <a:srgbClr val="6E2B8F"/>
    <a:srgbClr val="E57121"/>
    <a:srgbClr val="00AAE9"/>
    <a:srgbClr val="015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192" autoAdjust="0"/>
    <p:restoredTop sz="94660"/>
  </p:normalViewPr>
  <p:slideViewPr>
    <p:cSldViewPr snapToGrid="0">
      <p:cViewPr varScale="1">
        <p:scale>
          <a:sx n="19" d="100"/>
          <a:sy n="19" d="100"/>
        </p:scale>
        <p:origin x="15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3185994" y="5008025"/>
            <a:ext cx="36107926" cy="10653560"/>
          </a:xfrm>
        </p:spPr>
        <p:txBody>
          <a:bodyPr anchor="b"/>
          <a:lstStyle>
            <a:lvl1pPr algn="ctr">
              <a:defRPr sz="26772"/>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5309989" y="16072427"/>
            <a:ext cx="31859935" cy="7388071"/>
          </a:xfrm>
        </p:spPr>
        <p:txBody>
          <a:bodyPr/>
          <a:lstStyle>
            <a:lvl1pPr marL="0" indent="0" algn="ctr">
              <a:buNone/>
              <a:defRPr sz="10709"/>
            </a:lvl1pPr>
            <a:lvl2pPr marL="2040026" indent="0" algn="ctr">
              <a:buNone/>
              <a:defRPr sz="8924"/>
            </a:lvl2pPr>
            <a:lvl3pPr marL="4080053" indent="0" algn="ctr">
              <a:buNone/>
              <a:defRPr sz="8032"/>
            </a:lvl3pPr>
            <a:lvl4pPr marL="6120079" indent="0" algn="ctr">
              <a:buNone/>
              <a:defRPr sz="7139"/>
            </a:lvl4pPr>
            <a:lvl5pPr marL="8160106" indent="0" algn="ctr">
              <a:buNone/>
              <a:defRPr sz="7139"/>
            </a:lvl5pPr>
            <a:lvl6pPr marL="10200132" indent="0" algn="ctr">
              <a:buNone/>
              <a:defRPr sz="7139"/>
            </a:lvl6pPr>
            <a:lvl7pPr marL="12240158" indent="0" algn="ctr">
              <a:buNone/>
              <a:defRPr sz="7139"/>
            </a:lvl7pPr>
            <a:lvl8pPr marL="14280185" indent="0" algn="ctr">
              <a:buNone/>
              <a:defRPr sz="7139"/>
            </a:lvl8pPr>
            <a:lvl9pPr marL="16320211" indent="0" algn="ctr">
              <a:buNone/>
              <a:defRPr sz="7139"/>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9851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666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399690" y="1629201"/>
            <a:ext cx="9159731" cy="2593263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920496" y="1629201"/>
            <a:ext cx="26948195" cy="2593263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5546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515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898371" y="7628921"/>
            <a:ext cx="36638925" cy="12729018"/>
          </a:xfrm>
        </p:spPr>
        <p:txBody>
          <a:bodyPr anchor="b"/>
          <a:lstStyle>
            <a:lvl1pPr>
              <a:defRPr sz="26772"/>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898371" y="20478361"/>
            <a:ext cx="36638925" cy="6693890"/>
          </a:xfrm>
        </p:spPr>
        <p:txBody>
          <a:bodyPr/>
          <a:lstStyle>
            <a:lvl1pPr marL="0" indent="0">
              <a:buNone/>
              <a:defRPr sz="10709">
                <a:solidFill>
                  <a:schemeClr val="tx1"/>
                </a:solidFill>
              </a:defRPr>
            </a:lvl1pPr>
            <a:lvl2pPr marL="2040026" indent="0">
              <a:buNone/>
              <a:defRPr sz="8924">
                <a:solidFill>
                  <a:schemeClr val="tx1">
                    <a:tint val="75000"/>
                  </a:schemeClr>
                </a:solidFill>
              </a:defRPr>
            </a:lvl2pPr>
            <a:lvl3pPr marL="4080053" indent="0">
              <a:buNone/>
              <a:defRPr sz="8032">
                <a:solidFill>
                  <a:schemeClr val="tx1">
                    <a:tint val="75000"/>
                  </a:schemeClr>
                </a:solidFill>
              </a:defRPr>
            </a:lvl3pPr>
            <a:lvl4pPr marL="6120079" indent="0">
              <a:buNone/>
              <a:defRPr sz="7139">
                <a:solidFill>
                  <a:schemeClr val="tx1">
                    <a:tint val="75000"/>
                  </a:schemeClr>
                </a:solidFill>
              </a:defRPr>
            </a:lvl4pPr>
            <a:lvl5pPr marL="8160106" indent="0">
              <a:buNone/>
              <a:defRPr sz="7139">
                <a:solidFill>
                  <a:schemeClr val="tx1">
                    <a:tint val="75000"/>
                  </a:schemeClr>
                </a:solidFill>
              </a:defRPr>
            </a:lvl5pPr>
            <a:lvl6pPr marL="10200132" indent="0">
              <a:buNone/>
              <a:defRPr sz="7139">
                <a:solidFill>
                  <a:schemeClr val="tx1">
                    <a:tint val="75000"/>
                  </a:schemeClr>
                </a:solidFill>
              </a:defRPr>
            </a:lvl6pPr>
            <a:lvl7pPr marL="12240158" indent="0">
              <a:buNone/>
              <a:defRPr sz="7139">
                <a:solidFill>
                  <a:schemeClr val="tx1">
                    <a:tint val="75000"/>
                  </a:schemeClr>
                </a:solidFill>
              </a:defRPr>
            </a:lvl7pPr>
            <a:lvl8pPr marL="14280185" indent="0">
              <a:buNone/>
              <a:defRPr sz="7139">
                <a:solidFill>
                  <a:schemeClr val="tx1">
                    <a:tint val="75000"/>
                  </a:schemeClr>
                </a:solidFill>
              </a:defRPr>
            </a:lvl8pPr>
            <a:lvl9pPr marL="16320211" indent="0">
              <a:buNone/>
              <a:defRPr sz="7139">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9009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920494"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21505456"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42158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2926027" y="1629208"/>
            <a:ext cx="36638925" cy="591471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6031" y="7501412"/>
            <a:ext cx="17970992"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926031" y="11177737"/>
            <a:ext cx="17970992"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21505458" y="7501412"/>
            <a:ext cx="18059496"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21505458" y="11177737"/>
            <a:ext cx="18059496"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12825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66879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44167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8059496" y="4405934"/>
            <a:ext cx="21505456" cy="21746295"/>
          </a:xfrm>
        </p:spPr>
        <p:txBody>
          <a:bodyPr/>
          <a:lstStyle>
            <a:lvl1pPr>
              <a:defRPr sz="14278"/>
            </a:lvl1pPr>
            <a:lvl2pPr>
              <a:defRPr sz="12494"/>
            </a:lvl2pPr>
            <a:lvl3pPr>
              <a:defRPr sz="10709"/>
            </a:lvl3pPr>
            <a:lvl4pPr>
              <a:defRPr sz="8924"/>
            </a:lvl4pPr>
            <a:lvl5pPr>
              <a:defRPr sz="8924"/>
            </a:lvl5pPr>
            <a:lvl6pPr>
              <a:defRPr sz="8924"/>
            </a:lvl6pPr>
            <a:lvl7pPr>
              <a:defRPr sz="8924"/>
            </a:lvl7pPr>
            <a:lvl8pPr>
              <a:defRPr sz="8924"/>
            </a:lvl8pPr>
            <a:lvl9pPr>
              <a:defRPr sz="8924"/>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2720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8059496" y="4405934"/>
            <a:ext cx="21505456" cy="21746295"/>
          </a:xfrm>
        </p:spPr>
        <p:txBody>
          <a:bodyPr anchor="t"/>
          <a:lstStyle>
            <a:lvl1pPr marL="0" indent="0">
              <a:buNone/>
              <a:defRPr sz="14278"/>
            </a:lvl1pPr>
            <a:lvl2pPr marL="2040026" indent="0">
              <a:buNone/>
              <a:defRPr sz="12494"/>
            </a:lvl2pPr>
            <a:lvl3pPr marL="4080053" indent="0">
              <a:buNone/>
              <a:defRPr sz="10709"/>
            </a:lvl3pPr>
            <a:lvl4pPr marL="6120079" indent="0">
              <a:buNone/>
              <a:defRPr sz="8924"/>
            </a:lvl4pPr>
            <a:lvl5pPr marL="8160106" indent="0">
              <a:buNone/>
              <a:defRPr sz="8924"/>
            </a:lvl5pPr>
            <a:lvl6pPr marL="10200132" indent="0">
              <a:buNone/>
              <a:defRPr sz="8924"/>
            </a:lvl6pPr>
            <a:lvl7pPr marL="12240158" indent="0">
              <a:buNone/>
              <a:defRPr sz="8924"/>
            </a:lvl7pPr>
            <a:lvl8pPr marL="14280185" indent="0">
              <a:buNone/>
              <a:defRPr sz="8924"/>
            </a:lvl8pPr>
            <a:lvl9pPr marL="16320211" indent="0">
              <a:buNone/>
              <a:defRPr sz="8924"/>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כ"ז/אייר/תשפ"ב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26463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0494" y="1629208"/>
            <a:ext cx="36638925" cy="591471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0494" y="8146007"/>
            <a:ext cx="36638925" cy="1941583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920494" y="28362276"/>
            <a:ext cx="9557980" cy="1629201"/>
          </a:xfrm>
          <a:prstGeom prst="rect">
            <a:avLst/>
          </a:prstGeom>
        </p:spPr>
        <p:txBody>
          <a:bodyPr vert="horz" lIns="91440" tIns="45720" rIns="91440" bIns="45720" rtlCol="0" anchor="ctr"/>
          <a:lstStyle>
            <a:lvl1pPr algn="l">
              <a:defRPr sz="5354">
                <a:solidFill>
                  <a:schemeClr val="tx1">
                    <a:tint val="75000"/>
                  </a:schemeClr>
                </a:solidFill>
              </a:defRPr>
            </a:lvl1pPr>
          </a:lstStyle>
          <a:p>
            <a:fld id="{D1938E48-F708-4DD5-A3C4-8D7851AB3431}" type="datetimeFigureOut">
              <a:rPr lang="he-IL" smtClean="0"/>
              <a:t>כ"ז/אייר/תשפ"ב</a:t>
            </a:fld>
            <a:endParaRPr lang="he-IL"/>
          </a:p>
        </p:txBody>
      </p:sp>
      <p:sp>
        <p:nvSpPr>
          <p:cNvPr id="5" name="Footer Placeholder 4"/>
          <p:cNvSpPr>
            <a:spLocks noGrp="1"/>
          </p:cNvSpPr>
          <p:nvPr>
            <p:ph type="ftr" sz="quarter" idx="3"/>
          </p:nvPr>
        </p:nvSpPr>
        <p:spPr>
          <a:xfrm>
            <a:off x="14071471" y="28362276"/>
            <a:ext cx="14336971" cy="1629201"/>
          </a:xfrm>
          <a:prstGeom prst="rect">
            <a:avLst/>
          </a:prstGeom>
        </p:spPr>
        <p:txBody>
          <a:bodyPr vert="horz" lIns="91440" tIns="45720" rIns="91440" bIns="45720" rtlCol="0" anchor="ctr"/>
          <a:lstStyle>
            <a:lvl1pPr algn="ctr">
              <a:defRPr sz="5354">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30001439" y="28362276"/>
            <a:ext cx="9557980" cy="1629201"/>
          </a:xfrm>
          <a:prstGeom prst="rect">
            <a:avLst/>
          </a:prstGeom>
        </p:spPr>
        <p:txBody>
          <a:bodyPr vert="horz" lIns="91440" tIns="45720" rIns="91440" bIns="45720" rtlCol="0" anchor="ctr"/>
          <a:lstStyle>
            <a:lvl1pPr algn="r">
              <a:defRPr sz="5354">
                <a:solidFill>
                  <a:schemeClr val="tx1">
                    <a:tint val="75000"/>
                  </a:schemeClr>
                </a:solidFill>
              </a:defRPr>
            </a:lvl1pPr>
          </a:lstStyle>
          <a:p>
            <a:fld id="{454F0D2A-E218-47E0-A883-B788501C2BBC}" type="slidenum">
              <a:rPr lang="he-IL" smtClean="0"/>
              <a:t>‹#›</a:t>
            </a:fld>
            <a:endParaRPr lang="he-IL"/>
          </a:p>
        </p:txBody>
      </p:sp>
    </p:spTree>
    <p:extLst>
      <p:ext uri="{BB962C8B-B14F-4D97-AF65-F5344CB8AC3E}">
        <p14:creationId xmlns:p14="http://schemas.microsoft.com/office/powerpoint/2010/main" val="1029025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80053" rtl="1" eaLnBrk="1" latinLnBrk="0" hangingPunct="1">
        <a:lnSpc>
          <a:spcPct val="90000"/>
        </a:lnSpc>
        <a:spcBef>
          <a:spcPct val="0"/>
        </a:spcBef>
        <a:buNone/>
        <a:defRPr sz="19633" kern="1200">
          <a:solidFill>
            <a:schemeClr val="tx1"/>
          </a:solidFill>
          <a:latin typeface="+mj-lt"/>
          <a:ea typeface="+mj-ea"/>
          <a:cs typeface="+mj-cs"/>
        </a:defRPr>
      </a:lvl1pPr>
    </p:titleStyle>
    <p:bodyStyle>
      <a:lvl1pPr marL="1020013" indent="-1020013" algn="r" defTabSz="4080053" rtl="1" eaLnBrk="1" latinLnBrk="0" hangingPunct="1">
        <a:lnSpc>
          <a:spcPct val="90000"/>
        </a:lnSpc>
        <a:spcBef>
          <a:spcPts val="4462"/>
        </a:spcBef>
        <a:buFont typeface="Arial" panose="020B0604020202020204" pitchFamily="34" charset="0"/>
        <a:buChar char="•"/>
        <a:defRPr sz="12494" kern="1200">
          <a:solidFill>
            <a:schemeClr val="tx1"/>
          </a:solidFill>
          <a:latin typeface="+mn-lt"/>
          <a:ea typeface="+mn-ea"/>
          <a:cs typeface="+mn-cs"/>
        </a:defRPr>
      </a:lvl1pPr>
      <a:lvl2pPr marL="3060040" indent="-1020013" algn="r" defTabSz="4080053" rtl="1" eaLnBrk="1" latinLnBrk="0" hangingPunct="1">
        <a:lnSpc>
          <a:spcPct val="90000"/>
        </a:lnSpc>
        <a:spcBef>
          <a:spcPts val="2231"/>
        </a:spcBef>
        <a:buFont typeface="Arial" panose="020B0604020202020204" pitchFamily="34" charset="0"/>
        <a:buChar char="•"/>
        <a:defRPr sz="10709" kern="1200">
          <a:solidFill>
            <a:schemeClr val="tx1"/>
          </a:solidFill>
          <a:latin typeface="+mn-lt"/>
          <a:ea typeface="+mn-ea"/>
          <a:cs typeface="+mn-cs"/>
        </a:defRPr>
      </a:lvl2pPr>
      <a:lvl3pPr marL="5100066" indent="-1020013" algn="r" defTabSz="4080053" rtl="1" eaLnBrk="1" latinLnBrk="0" hangingPunct="1">
        <a:lnSpc>
          <a:spcPct val="90000"/>
        </a:lnSpc>
        <a:spcBef>
          <a:spcPts val="2231"/>
        </a:spcBef>
        <a:buFont typeface="Arial" panose="020B0604020202020204" pitchFamily="34" charset="0"/>
        <a:buChar char="•"/>
        <a:defRPr sz="8924" kern="1200">
          <a:solidFill>
            <a:schemeClr val="tx1"/>
          </a:solidFill>
          <a:latin typeface="+mn-lt"/>
          <a:ea typeface="+mn-ea"/>
          <a:cs typeface="+mn-cs"/>
        </a:defRPr>
      </a:lvl3pPr>
      <a:lvl4pPr marL="714009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4pPr>
      <a:lvl5pPr marL="9180119"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5pPr>
      <a:lvl6pPr marL="11220145"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6pPr>
      <a:lvl7pPr marL="1326017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7pPr>
      <a:lvl8pPr marL="15300198"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8pPr>
      <a:lvl9pPr marL="17340224"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9pPr>
    </p:bodyStyle>
    <p:otherStyle>
      <a:defPPr>
        <a:defRPr lang="en-US"/>
      </a:defPPr>
      <a:lvl1pPr marL="0" algn="r" defTabSz="4080053" rtl="1" eaLnBrk="1" latinLnBrk="0" hangingPunct="1">
        <a:defRPr sz="8032" kern="1200">
          <a:solidFill>
            <a:schemeClr val="tx1"/>
          </a:solidFill>
          <a:latin typeface="+mn-lt"/>
          <a:ea typeface="+mn-ea"/>
          <a:cs typeface="+mn-cs"/>
        </a:defRPr>
      </a:lvl1pPr>
      <a:lvl2pPr marL="2040026" algn="r" defTabSz="4080053" rtl="1" eaLnBrk="1" latinLnBrk="0" hangingPunct="1">
        <a:defRPr sz="8032" kern="1200">
          <a:solidFill>
            <a:schemeClr val="tx1"/>
          </a:solidFill>
          <a:latin typeface="+mn-lt"/>
          <a:ea typeface="+mn-ea"/>
          <a:cs typeface="+mn-cs"/>
        </a:defRPr>
      </a:lvl2pPr>
      <a:lvl3pPr marL="4080053" algn="r" defTabSz="4080053" rtl="1" eaLnBrk="1" latinLnBrk="0" hangingPunct="1">
        <a:defRPr sz="8032" kern="1200">
          <a:solidFill>
            <a:schemeClr val="tx1"/>
          </a:solidFill>
          <a:latin typeface="+mn-lt"/>
          <a:ea typeface="+mn-ea"/>
          <a:cs typeface="+mn-cs"/>
        </a:defRPr>
      </a:lvl3pPr>
      <a:lvl4pPr marL="6120079" algn="r" defTabSz="4080053" rtl="1" eaLnBrk="1" latinLnBrk="0" hangingPunct="1">
        <a:defRPr sz="8032" kern="1200">
          <a:solidFill>
            <a:schemeClr val="tx1"/>
          </a:solidFill>
          <a:latin typeface="+mn-lt"/>
          <a:ea typeface="+mn-ea"/>
          <a:cs typeface="+mn-cs"/>
        </a:defRPr>
      </a:lvl4pPr>
      <a:lvl5pPr marL="8160106" algn="r" defTabSz="4080053" rtl="1" eaLnBrk="1" latinLnBrk="0" hangingPunct="1">
        <a:defRPr sz="8032" kern="1200">
          <a:solidFill>
            <a:schemeClr val="tx1"/>
          </a:solidFill>
          <a:latin typeface="+mn-lt"/>
          <a:ea typeface="+mn-ea"/>
          <a:cs typeface="+mn-cs"/>
        </a:defRPr>
      </a:lvl5pPr>
      <a:lvl6pPr marL="10200132" algn="r" defTabSz="4080053" rtl="1" eaLnBrk="1" latinLnBrk="0" hangingPunct="1">
        <a:defRPr sz="8032" kern="1200">
          <a:solidFill>
            <a:schemeClr val="tx1"/>
          </a:solidFill>
          <a:latin typeface="+mn-lt"/>
          <a:ea typeface="+mn-ea"/>
          <a:cs typeface="+mn-cs"/>
        </a:defRPr>
      </a:lvl6pPr>
      <a:lvl7pPr marL="12240158" algn="r" defTabSz="4080053" rtl="1" eaLnBrk="1" latinLnBrk="0" hangingPunct="1">
        <a:defRPr sz="8032" kern="1200">
          <a:solidFill>
            <a:schemeClr val="tx1"/>
          </a:solidFill>
          <a:latin typeface="+mn-lt"/>
          <a:ea typeface="+mn-ea"/>
          <a:cs typeface="+mn-cs"/>
        </a:defRPr>
      </a:lvl7pPr>
      <a:lvl8pPr marL="14280185" algn="r" defTabSz="4080053" rtl="1" eaLnBrk="1" latinLnBrk="0" hangingPunct="1">
        <a:defRPr sz="8032" kern="1200">
          <a:solidFill>
            <a:schemeClr val="tx1"/>
          </a:solidFill>
          <a:latin typeface="+mn-lt"/>
          <a:ea typeface="+mn-ea"/>
          <a:cs typeface="+mn-cs"/>
        </a:defRPr>
      </a:lvl8pPr>
      <a:lvl9pPr marL="16320211" algn="r" defTabSz="4080053" rtl="1" eaLnBrk="1" latinLnBrk="0" hangingPunct="1">
        <a:defRPr sz="80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91EE7C4-2296-450B-9B15-F3223E8AD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 y="-182880"/>
            <a:ext cx="42476273" cy="30598827"/>
          </a:xfrm>
          <a:prstGeom prst="rect">
            <a:avLst/>
          </a:prstGeom>
          <a:solidFill>
            <a:srgbClr val="82BF6F"/>
          </a:solidFill>
        </p:spPr>
      </p:pic>
      <p:sp>
        <p:nvSpPr>
          <p:cNvPr id="14" name="TextBox 13"/>
          <p:cNvSpPr txBox="1"/>
          <p:nvPr/>
        </p:nvSpPr>
        <p:spPr>
          <a:xfrm>
            <a:off x="21907500" y="3314700"/>
            <a:ext cx="17564100" cy="1107996"/>
          </a:xfrm>
          <a:prstGeom prst="rect">
            <a:avLst/>
          </a:prstGeom>
          <a:noFill/>
        </p:spPr>
        <p:txBody>
          <a:bodyPr wrap="square" rtlCol="1">
            <a:spAutoFit/>
          </a:bodyPr>
          <a:lstStyle/>
          <a:p>
            <a:pPr algn="ctr"/>
            <a:r>
              <a:rPr lang="he-IL" sz="6600" dirty="0">
                <a:solidFill>
                  <a:schemeClr val="accent6"/>
                </a:solidFill>
                <a:effectLst/>
                <a:ea typeface="Arial" panose="020B0604020202020204" pitchFamily="34" charset="0"/>
                <a:cs typeface="Arial" panose="020B0604020202020204" pitchFamily="34" charset="0"/>
              </a:rPr>
              <a:t>זיהוי רוגלות על בסיס רשתות נוירונים מלאכותיות</a:t>
            </a:r>
            <a:endParaRPr lang="he-IL" sz="6600" b="1" dirty="0">
              <a:solidFill>
                <a:schemeClr val="accent6"/>
              </a:solidFill>
            </a:endParaRPr>
          </a:p>
        </p:txBody>
      </p:sp>
      <p:sp>
        <p:nvSpPr>
          <p:cNvPr id="17" name="TextBox 16"/>
          <p:cNvSpPr txBox="1"/>
          <p:nvPr/>
        </p:nvSpPr>
        <p:spPr>
          <a:xfrm>
            <a:off x="22009943" y="6003315"/>
            <a:ext cx="17602200" cy="4745100"/>
          </a:xfrm>
          <a:prstGeom prst="rect">
            <a:avLst/>
          </a:prstGeom>
          <a:noFill/>
        </p:spPr>
        <p:txBody>
          <a:bodyPr wrap="square" rtlCol="1">
            <a:noAutofit/>
          </a:bodyPr>
          <a:lstStyle/>
          <a:p>
            <a:pPr marL="0" marR="0" algn="just">
              <a:lnSpc>
                <a:spcPct val="115000"/>
              </a:lnSpc>
              <a:spcBef>
                <a:spcPts val="0"/>
              </a:spcBef>
              <a:spcAft>
                <a:spcPts val="0"/>
              </a:spcAft>
            </a:pPr>
            <a:r>
              <a:rPr lang="he-IL" sz="3600" dirty="0">
                <a:effectLst/>
                <a:latin typeface="Arial" panose="020B0604020202020204" pitchFamily="34" charset="0"/>
                <a:ea typeface="Arial" panose="020B0604020202020204" pitchFamily="34" charset="0"/>
                <a:cs typeface="Arial" panose="020B0604020202020204" pitchFamily="34" charset="0"/>
              </a:rPr>
              <a:t>בעקבות ההתפתחות הטכנולוגיה המהירה והחדשנית, עולם הסייבר נהיה מורכב יותר ויותר, קיימות רוגלות העוקבות בחשאי אחר הרגלי הגלישה של המשתמשים השונים ומדליפות מידע פרטי על המשתמשים לגורמים שונים החל מחברות וארגונים וכלה בגורמים זדוניים. </a:t>
            </a:r>
            <a:r>
              <a:rPr lang="he-IL" sz="3600" b="1" dirty="0">
                <a:effectLst/>
                <a:latin typeface="Arial" panose="020B0604020202020204" pitchFamily="34" charset="0"/>
                <a:ea typeface="Arial" panose="020B0604020202020204" pitchFamily="34" charset="0"/>
                <a:cs typeface="Arial" panose="020B0604020202020204" pitchFamily="34" charset="0"/>
              </a:rPr>
              <a:t> </a:t>
            </a:r>
            <a:endParaRPr lang="en-US" sz="3600" dirty="0">
              <a:effectLst/>
              <a:latin typeface="Arial" panose="020B0604020202020204" pitchFamily="34" charset="0"/>
              <a:ea typeface="Arial" panose="020B0604020202020204" pitchFamily="34" charset="0"/>
              <a:cs typeface="Arial" panose="020B0604020202020204" pitchFamily="34" charset="0"/>
            </a:endParaRPr>
          </a:p>
          <a:p>
            <a:pPr marL="0" marR="0" algn="just" rtl="1">
              <a:lnSpc>
                <a:spcPct val="115000"/>
              </a:lnSpc>
              <a:spcBef>
                <a:spcPts val="0"/>
              </a:spcBef>
              <a:spcAft>
                <a:spcPts val="800"/>
              </a:spcAft>
            </a:pPr>
            <a:r>
              <a:rPr lang="he-IL" sz="3600" dirty="0">
                <a:effectLst/>
                <a:latin typeface="Arial" panose="020B0604020202020204" pitchFamily="34" charset="0"/>
                <a:ea typeface="Arial" panose="020B0604020202020204" pitchFamily="34" charset="0"/>
                <a:cs typeface="Arial" panose="020B0604020202020204" pitchFamily="34" charset="0"/>
              </a:rPr>
              <a:t>כיום, מערכות רבות מתמקדות בזיהוי רוגלות מבוססות חתימה אלקטרונית ולא ניתן להבדיל  בין נתונים זדוניים לבלתי מזיקים ובעקבות אתגר זה, נבע הצורך בפרויקט זה.</a:t>
            </a:r>
            <a:endParaRPr lang="en-US" sz="3600" dirty="0">
              <a:effectLst/>
              <a:latin typeface="Arial" panose="020B0604020202020204" pitchFamily="34" charset="0"/>
              <a:ea typeface="Arial" panose="020B0604020202020204" pitchFamily="34" charset="0"/>
              <a:cs typeface="Arial" panose="020B0604020202020204" pitchFamily="34" charset="0"/>
            </a:endParaRPr>
          </a:p>
          <a:p>
            <a:pPr marL="0" marR="0" algn="just" rtl="1">
              <a:lnSpc>
                <a:spcPct val="115000"/>
              </a:lnSpc>
              <a:spcBef>
                <a:spcPts val="0"/>
              </a:spcBef>
              <a:spcAft>
                <a:spcPts val="800"/>
              </a:spcAft>
            </a:pPr>
            <a:r>
              <a:rPr lang="he-IL" sz="3600" dirty="0">
                <a:effectLst/>
                <a:latin typeface="Arial" panose="020B0604020202020204" pitchFamily="34" charset="0"/>
                <a:ea typeface="Arial" panose="020B0604020202020204" pitchFamily="34" charset="0"/>
                <a:cs typeface="Arial" panose="020B0604020202020204" pitchFamily="34" charset="0"/>
              </a:rPr>
              <a:t>הפרויקט הינו פרויקט יזמי ומיועד עבור המשתמש הפרטי, ייחודיותו של הפרויקט נובעת מכך שכיום לא קיים פתרון ציבורי לסיווג קבצים על סמך ה - </a:t>
            </a:r>
            <a:r>
              <a:rPr lang="en-US" sz="3600" dirty="0">
                <a:effectLst/>
                <a:latin typeface="Arial" panose="020B0604020202020204" pitchFamily="34" charset="0"/>
                <a:ea typeface="Arial" panose="020B0604020202020204" pitchFamily="34" charset="0"/>
                <a:cs typeface="Arial" panose="020B0604020202020204" pitchFamily="34" charset="0"/>
              </a:rPr>
              <a:t>PE (Portable Executable) </a:t>
            </a:r>
            <a:r>
              <a:rPr lang="en-US" sz="3600" dirty="0">
                <a:latin typeface="Arial" panose="020B0604020202020204" pitchFamily="34" charset="0"/>
                <a:cs typeface="Arial" panose="020B0604020202020204" pitchFamily="34" charset="0"/>
              </a:rPr>
              <a:t>Header</a:t>
            </a:r>
            <a:r>
              <a:rPr lang="en-US" sz="3600" dirty="0">
                <a:effectLst/>
                <a:latin typeface="Arial" panose="020B0604020202020204" pitchFamily="34" charset="0"/>
                <a:ea typeface="Arial" panose="020B0604020202020204" pitchFamily="34" charset="0"/>
                <a:cs typeface="Arial" panose="020B0604020202020204" pitchFamily="34" charset="0"/>
              </a:rPr>
              <a:t> </a:t>
            </a:r>
            <a:r>
              <a:rPr lang="he-IL" sz="3600" dirty="0">
                <a:effectLst/>
                <a:latin typeface="Arial" panose="020B0604020202020204" pitchFamily="34" charset="0"/>
                <a:ea typeface="Arial" panose="020B0604020202020204" pitchFamily="34" charset="0"/>
                <a:cs typeface="Arial" panose="020B0604020202020204" pitchFamily="34" charset="0"/>
              </a:rPr>
              <a:t> של הקובץ.</a:t>
            </a:r>
            <a:endParaRPr lang="en-US" sz="3600" dirty="0">
              <a:effectLst/>
              <a:latin typeface="Arial" panose="020B0604020202020204" pitchFamily="34" charset="0"/>
              <a:ea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C37CF2F2-C3E6-4F5F-8E02-5E289890B20A}"/>
              </a:ext>
            </a:extLst>
          </p:cNvPr>
          <p:cNvSpPr txBox="1"/>
          <p:nvPr/>
        </p:nvSpPr>
        <p:spPr>
          <a:xfrm>
            <a:off x="37147500" y="4860388"/>
            <a:ext cx="2346076" cy="923330"/>
          </a:xfrm>
          <a:prstGeom prst="rect">
            <a:avLst/>
          </a:prstGeom>
          <a:solidFill>
            <a:srgbClr val="73BF43"/>
          </a:solidFill>
        </p:spPr>
        <p:txBody>
          <a:bodyPr wrap="square" rtlCol="1">
            <a:spAutoFit/>
          </a:bodyPr>
          <a:lstStyle/>
          <a:p>
            <a:pPr algn="just"/>
            <a:r>
              <a:rPr lang="he-IL" sz="5400" b="1" dirty="0">
                <a:solidFill>
                  <a:schemeClr val="bg1"/>
                </a:solidFill>
              </a:rPr>
              <a:t>1. רקע</a:t>
            </a:r>
          </a:p>
        </p:txBody>
      </p:sp>
      <p:sp>
        <p:nvSpPr>
          <p:cNvPr id="16" name="TextBox 15">
            <a:extLst>
              <a:ext uri="{FF2B5EF4-FFF2-40B4-BE49-F238E27FC236}">
                <a16:creationId xmlns:a16="http://schemas.microsoft.com/office/drawing/2014/main" id="{E1430865-316C-4E7D-AC90-3F49B8DD7F8B}"/>
              </a:ext>
            </a:extLst>
          </p:cNvPr>
          <p:cNvSpPr txBox="1"/>
          <p:nvPr/>
        </p:nvSpPr>
        <p:spPr>
          <a:xfrm>
            <a:off x="21888450" y="11730276"/>
            <a:ext cx="17723693" cy="4745100"/>
          </a:xfrm>
          <a:prstGeom prst="rect">
            <a:avLst/>
          </a:prstGeom>
          <a:noFill/>
        </p:spPr>
        <p:txBody>
          <a:bodyPr wrap="square" rtlCol="1">
            <a:noAutofit/>
          </a:bodyPr>
          <a:lstStyle/>
          <a:p>
            <a:pPr algn="just"/>
            <a:r>
              <a:rPr lang="he-IL" sz="3600" dirty="0">
                <a:latin typeface="Arial" panose="020B0604020202020204" pitchFamily="34" charset="0"/>
                <a:cs typeface="Arial" panose="020B0604020202020204" pitchFamily="34" charset="0"/>
              </a:rPr>
              <a:t>מטרתו העיקרית של הפרויקט היא גילוי וניתוח רוגלות זדוניות באמצעות אלגוריתמי למידת מכונה על בסיס רשתות נוירונים מלאכותיות</a:t>
            </a:r>
            <a:r>
              <a:rPr lang="en-US" sz="3600" dirty="0">
                <a:latin typeface="Arial" panose="020B0604020202020204" pitchFamily="34" charset="0"/>
                <a:cs typeface="Arial" panose="020B0604020202020204" pitchFamily="34" charset="0"/>
              </a:rPr>
              <a:t>.</a:t>
            </a:r>
            <a:endParaRPr lang="he-IL" sz="3600" dirty="0">
              <a:latin typeface="Arial" panose="020B0604020202020204" pitchFamily="34" charset="0"/>
              <a:cs typeface="Arial" panose="020B0604020202020204" pitchFamily="34" charset="0"/>
            </a:endParaRPr>
          </a:p>
          <a:p>
            <a:pPr algn="just"/>
            <a:r>
              <a:rPr lang="he-IL" sz="3600" u="sng" dirty="0">
                <a:latin typeface="Arial" panose="020B0604020202020204" pitchFamily="34" charset="0"/>
                <a:cs typeface="Arial" panose="020B0604020202020204" pitchFamily="34" charset="0"/>
              </a:rPr>
              <a:t>היעדים לביצוע הנם:</a:t>
            </a:r>
          </a:p>
          <a:p>
            <a:pPr marL="742950" marR="0" lvl="0" indent="-742950" algn="just" rtl="1">
              <a:lnSpc>
                <a:spcPct val="106000"/>
              </a:lnSpc>
              <a:spcBef>
                <a:spcPts val="0"/>
              </a:spcBef>
              <a:spcAft>
                <a:spcPts val="0"/>
              </a:spcAft>
              <a:buFont typeface="+mj-lt"/>
              <a:buAutoNum type="arabicPeriod"/>
            </a:pPr>
            <a:r>
              <a:rPr lang="he-IL" sz="3600" dirty="0">
                <a:effectLst/>
                <a:latin typeface="Arial" panose="020B0604020202020204" pitchFamily="34" charset="0"/>
                <a:ea typeface="Cambria" panose="02040503050406030204" pitchFamily="18" charset="0"/>
                <a:cs typeface="Arial" panose="020B0604020202020204" pitchFamily="34" charset="0"/>
              </a:rPr>
              <a:t>יצירת מודל אפקטיבי לחיזוי רוגלות זדוניות.</a:t>
            </a:r>
            <a:endParaRPr lang="en-US" sz="3600" dirty="0">
              <a:effectLst/>
              <a:latin typeface="Arial" panose="020B0604020202020204" pitchFamily="34" charset="0"/>
              <a:ea typeface="Cambria" panose="02040503050406030204" pitchFamily="18" charset="0"/>
              <a:cs typeface="Arial" panose="020B0604020202020204" pitchFamily="34" charset="0"/>
            </a:endParaRPr>
          </a:p>
          <a:p>
            <a:pPr marL="742950" marR="0" lvl="0" indent="-742950" algn="just" rtl="1">
              <a:lnSpc>
                <a:spcPct val="106000"/>
              </a:lnSpc>
              <a:spcBef>
                <a:spcPts val="0"/>
              </a:spcBef>
              <a:spcAft>
                <a:spcPts val="0"/>
              </a:spcAft>
              <a:buFont typeface="+mj-lt"/>
              <a:buAutoNum type="arabicPeriod"/>
            </a:pPr>
            <a:r>
              <a:rPr lang="he-IL" sz="3600" dirty="0">
                <a:effectLst/>
                <a:latin typeface="Arial" panose="020B0604020202020204" pitchFamily="34" charset="0"/>
                <a:ea typeface="Cambria" panose="02040503050406030204" pitchFamily="18" charset="0"/>
                <a:cs typeface="Arial" panose="020B0604020202020204" pitchFamily="34" charset="0"/>
              </a:rPr>
              <a:t>ניתוח התכונות בסט הנתונים ומציאת תכונות המפתח לזיהוי רוגלות</a:t>
            </a:r>
            <a:r>
              <a:rPr lang="en-US" sz="3600" dirty="0">
                <a:effectLst/>
                <a:latin typeface="Arial" panose="020B0604020202020204" pitchFamily="34" charset="0"/>
                <a:ea typeface="Cambria" panose="02040503050406030204" pitchFamily="18" charset="0"/>
                <a:cs typeface="Arial" panose="020B0604020202020204" pitchFamily="34" charset="0"/>
              </a:rPr>
              <a:t> </a:t>
            </a:r>
            <a:r>
              <a:rPr lang="he-IL" sz="3600" dirty="0">
                <a:effectLst/>
                <a:latin typeface="Arial" panose="020B0604020202020204" pitchFamily="34" charset="0"/>
                <a:ea typeface="Cambria" panose="02040503050406030204" pitchFamily="18" charset="0"/>
                <a:cs typeface="Arial" panose="020B0604020202020204" pitchFamily="34" charset="0"/>
              </a:rPr>
              <a:t>זדוניות (</a:t>
            </a:r>
            <a:r>
              <a:rPr lang="en-US" sz="3600" dirty="0">
                <a:effectLst/>
                <a:latin typeface="Arial" panose="020B0604020202020204" pitchFamily="34" charset="0"/>
                <a:ea typeface="Cambria" panose="02040503050406030204" pitchFamily="18" charset="0"/>
                <a:cs typeface="Arial" panose="020B0604020202020204" pitchFamily="34" charset="0"/>
              </a:rPr>
              <a:t>Feature</a:t>
            </a:r>
            <a:r>
              <a:rPr lang="en-US" sz="3600" dirty="0">
                <a:latin typeface="Arial" panose="020B0604020202020204" pitchFamily="34" charset="0"/>
                <a:ea typeface="Cambria" panose="02040503050406030204" pitchFamily="18" charset="0"/>
                <a:cs typeface="Arial" panose="020B0604020202020204" pitchFamily="34" charset="0"/>
              </a:rPr>
              <a:t> </a:t>
            </a:r>
            <a:r>
              <a:rPr lang="en-US" sz="3600" dirty="0">
                <a:effectLst/>
                <a:latin typeface="Arial" panose="020B0604020202020204" pitchFamily="34" charset="0"/>
                <a:ea typeface="Cambria" panose="02040503050406030204" pitchFamily="18" charset="0"/>
                <a:cs typeface="Arial" panose="020B0604020202020204" pitchFamily="34" charset="0"/>
              </a:rPr>
              <a:t>Selection</a:t>
            </a:r>
            <a:r>
              <a:rPr lang="he-IL" sz="3600" dirty="0">
                <a:effectLst/>
                <a:latin typeface="Arial" panose="020B0604020202020204" pitchFamily="34" charset="0"/>
                <a:ea typeface="Cambria" panose="02040503050406030204" pitchFamily="18" charset="0"/>
                <a:cs typeface="Arial" panose="020B0604020202020204" pitchFamily="34" charset="0"/>
              </a:rPr>
              <a:t>).</a:t>
            </a:r>
            <a:endParaRPr lang="en-US" sz="3600" dirty="0">
              <a:effectLst/>
              <a:latin typeface="Arial" panose="020B0604020202020204" pitchFamily="34" charset="0"/>
              <a:ea typeface="Cambria" panose="02040503050406030204" pitchFamily="18" charset="0"/>
              <a:cs typeface="Arial" panose="020B0604020202020204" pitchFamily="34" charset="0"/>
            </a:endParaRPr>
          </a:p>
          <a:p>
            <a:pPr marL="742950" marR="0" lvl="0" indent="-742950" algn="just" rtl="1">
              <a:lnSpc>
                <a:spcPct val="106000"/>
              </a:lnSpc>
              <a:spcBef>
                <a:spcPts val="0"/>
              </a:spcBef>
              <a:spcAft>
                <a:spcPts val="1200"/>
              </a:spcAft>
              <a:buFont typeface="+mj-lt"/>
              <a:buAutoNum type="arabicPeriod"/>
            </a:pPr>
            <a:r>
              <a:rPr lang="he-IL" sz="3600" dirty="0">
                <a:effectLst/>
                <a:latin typeface="Arial" panose="020B0604020202020204" pitchFamily="34" charset="0"/>
                <a:ea typeface="Cambria" panose="02040503050406030204" pitchFamily="18" charset="0"/>
                <a:cs typeface="Arial" panose="020B0604020202020204" pitchFamily="34" charset="0"/>
              </a:rPr>
              <a:t>בניית מערכת שתאפשר הזנת נתוני קבצים </a:t>
            </a:r>
            <a:r>
              <a:rPr lang="en-US" sz="3600" dirty="0">
                <a:effectLst/>
                <a:latin typeface="Arial" panose="020B0604020202020204" pitchFamily="34" charset="0"/>
                <a:ea typeface="Cambria" panose="02040503050406030204" pitchFamily="18" charset="0"/>
                <a:cs typeface="Arial" panose="020B0604020202020204" pitchFamily="34" charset="0"/>
              </a:rPr>
              <a:t>File Headers</a:t>
            </a:r>
            <a:r>
              <a:rPr lang="he-IL" sz="3600" dirty="0">
                <a:effectLst/>
                <a:latin typeface="Arial" panose="020B0604020202020204" pitchFamily="34" charset="0"/>
                <a:ea typeface="Cambria" panose="02040503050406030204" pitchFamily="18" charset="0"/>
                <a:cs typeface="Arial" panose="020B0604020202020204" pitchFamily="34" charset="0"/>
              </a:rPr>
              <a:t> (וקבלת סיווג מתאים האם הקובץ זדוני).</a:t>
            </a:r>
            <a:endParaRPr lang="en-US" sz="3600" dirty="0">
              <a:effectLst/>
              <a:latin typeface="Arial" panose="020B0604020202020204" pitchFamily="34" charset="0"/>
              <a:ea typeface="Cambria" panose="02040503050406030204" pitchFamily="18" charset="0"/>
              <a:cs typeface="Arial" panose="020B0604020202020204" pitchFamily="34" charset="0"/>
            </a:endParaRPr>
          </a:p>
        </p:txBody>
      </p:sp>
      <p:sp>
        <p:nvSpPr>
          <p:cNvPr id="20" name="TextBox 19">
            <a:extLst>
              <a:ext uri="{FF2B5EF4-FFF2-40B4-BE49-F238E27FC236}">
                <a16:creationId xmlns:a16="http://schemas.microsoft.com/office/drawing/2014/main" id="{1EAFA86E-2DFA-45F2-93A7-E0A7FF1A1186}"/>
              </a:ext>
            </a:extLst>
          </p:cNvPr>
          <p:cNvSpPr txBox="1"/>
          <p:nvPr/>
        </p:nvSpPr>
        <p:spPr>
          <a:xfrm>
            <a:off x="36347400" y="10752914"/>
            <a:ext cx="3146176" cy="923330"/>
          </a:xfrm>
          <a:prstGeom prst="rect">
            <a:avLst/>
          </a:prstGeom>
          <a:solidFill>
            <a:srgbClr val="73BF43"/>
          </a:solidFill>
        </p:spPr>
        <p:txBody>
          <a:bodyPr wrap="square" rtlCol="1">
            <a:spAutoFit/>
          </a:bodyPr>
          <a:lstStyle/>
          <a:p>
            <a:pPr algn="just"/>
            <a:r>
              <a:rPr lang="he-IL" sz="5400" b="1" dirty="0">
                <a:solidFill>
                  <a:schemeClr val="bg1"/>
                </a:solidFill>
              </a:rPr>
              <a:t>2. מטרות</a:t>
            </a:r>
          </a:p>
        </p:txBody>
      </p:sp>
      <p:sp>
        <p:nvSpPr>
          <p:cNvPr id="21" name="TextBox 20">
            <a:extLst>
              <a:ext uri="{FF2B5EF4-FFF2-40B4-BE49-F238E27FC236}">
                <a16:creationId xmlns:a16="http://schemas.microsoft.com/office/drawing/2014/main" id="{0DCD804D-487E-4291-A8D3-9C067A1100FB}"/>
              </a:ext>
            </a:extLst>
          </p:cNvPr>
          <p:cNvSpPr txBox="1"/>
          <p:nvPr/>
        </p:nvSpPr>
        <p:spPr>
          <a:xfrm>
            <a:off x="21888450" y="17630305"/>
            <a:ext cx="17602200" cy="11323294"/>
          </a:xfrm>
          <a:prstGeom prst="rect">
            <a:avLst/>
          </a:prstGeom>
          <a:noFill/>
        </p:spPr>
        <p:txBody>
          <a:bodyPr wrap="square" rtlCol="1">
            <a:noAutofit/>
          </a:bodyPr>
          <a:lstStyle/>
          <a:p>
            <a:pPr marL="0" marR="0" algn="just">
              <a:lnSpc>
                <a:spcPct val="115000"/>
              </a:lnSpc>
              <a:spcBef>
                <a:spcPts val="0"/>
              </a:spcBef>
              <a:spcAft>
                <a:spcPts val="0"/>
              </a:spcAft>
            </a:pPr>
            <a:r>
              <a:rPr lang="he-IL" sz="3600" dirty="0">
                <a:effectLst/>
                <a:latin typeface="Arial" panose="020B0604020202020204" pitchFamily="34" charset="0"/>
                <a:ea typeface="Arial" panose="020B0604020202020204" pitchFamily="34" charset="0"/>
                <a:cs typeface="Arial" panose="020B0604020202020204" pitchFamily="34" charset="0"/>
              </a:rPr>
              <a:t>בפרויקט זה נעשה שימוש בשפת </a:t>
            </a:r>
            <a:r>
              <a:rPr lang="en-US" sz="3600" dirty="0">
                <a:effectLst/>
                <a:latin typeface="Arial" panose="020B0604020202020204" pitchFamily="34" charset="0"/>
                <a:ea typeface="Arial" panose="020B0604020202020204" pitchFamily="34" charset="0"/>
                <a:cs typeface="Arial" panose="020B0604020202020204" pitchFamily="34" charset="0"/>
              </a:rPr>
              <a:t>Python</a:t>
            </a:r>
            <a:r>
              <a:rPr lang="he-IL" sz="3600" dirty="0">
                <a:effectLst/>
                <a:latin typeface="Arial" panose="020B0604020202020204" pitchFamily="34" charset="0"/>
                <a:ea typeface="Arial" panose="020B0604020202020204" pitchFamily="34" charset="0"/>
                <a:cs typeface="Arial" panose="020B0604020202020204" pitchFamily="34" charset="0"/>
              </a:rPr>
              <a:t> לכתיבת קוד האלגוריתמים, מסד נתונים שהשתמשנו הנו MySQL בכדי לאחסן ולאחזר את הנתונים, ובאמצעות Flask יצרנו ממשק </a:t>
            </a:r>
            <a:r>
              <a:rPr lang="en-US" sz="3600" dirty="0">
                <a:effectLst/>
                <a:latin typeface="Arial" panose="020B0604020202020204" pitchFamily="34" charset="0"/>
                <a:ea typeface="Arial" panose="020B0604020202020204" pitchFamily="34" charset="0"/>
                <a:cs typeface="Arial" panose="020B0604020202020204" pitchFamily="34" charset="0"/>
              </a:rPr>
              <a:t>WEB</a:t>
            </a:r>
            <a:r>
              <a:rPr lang="he-IL" sz="3600" dirty="0">
                <a:effectLst/>
                <a:latin typeface="Arial" panose="020B0604020202020204" pitchFamily="34" charset="0"/>
                <a:ea typeface="Arial" panose="020B0604020202020204" pitchFamily="34" charset="0"/>
                <a:cs typeface="Arial" panose="020B0604020202020204" pitchFamily="34" charset="0"/>
              </a:rPr>
              <a:t> אשר מתממשק עם האלגוריתם שלנו. ובנוסף, באמצעות PowerBI יצרנו לוח בקרה על מנת להציג את נתוני החיזוי השונים. כל זאת כאשר </a:t>
            </a:r>
            <a:r>
              <a:rPr lang="he-IL" sz="3600" dirty="0">
                <a:latin typeface="Arial" panose="020B0604020202020204" pitchFamily="34" charset="0"/>
                <a:ea typeface="Arial" panose="020B0604020202020204" pitchFamily="34" charset="0"/>
                <a:cs typeface="Arial" panose="020B0604020202020204" pitchFamily="34" charset="0"/>
              </a:rPr>
              <a:t>המתודולוגיה שהנחתה אותנו היא מתודולוגיית </a:t>
            </a:r>
            <a:r>
              <a:rPr lang="en-US" sz="3600" dirty="0">
                <a:latin typeface="Arial" panose="020B0604020202020204" pitchFamily="34" charset="0"/>
                <a:ea typeface="Arial" panose="020B0604020202020204" pitchFamily="34" charset="0"/>
                <a:cs typeface="Arial" panose="020B0604020202020204" pitchFamily="34" charset="0"/>
              </a:rPr>
              <a:t>CRISP</a:t>
            </a:r>
            <a:r>
              <a:rPr lang="he-IL" sz="3600" dirty="0">
                <a:latin typeface="Arial" panose="020B0604020202020204" pitchFamily="34" charset="0"/>
                <a:ea typeface="Arial" panose="020B0604020202020204" pitchFamily="34" charset="0"/>
                <a:cs typeface="Arial" panose="020B0604020202020204" pitchFamily="34" charset="0"/>
              </a:rPr>
              <a:t>.</a:t>
            </a:r>
            <a:r>
              <a:rPr lang="he-IL" sz="3600" dirty="0">
                <a:effectLst/>
                <a:latin typeface="Arial" panose="020B0604020202020204" pitchFamily="34" charset="0"/>
                <a:ea typeface="Arial" panose="020B0604020202020204" pitchFamily="34" charset="0"/>
                <a:cs typeface="Arial" panose="020B0604020202020204" pitchFamily="34" charset="0"/>
              </a:rPr>
              <a:t> </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שלב א' – הבנת המודל העסקי:</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המטרה העסקית של פרויקט זה הנה להשתלב בעולם הפרטי של המשתמשים ומתן כלי לחיזוי וזיהוי רוגלות זדוניות על בסיס רשתות נוירונים מלאכותיות. </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שלב ב' – הבנת הנתונים:</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סט הנתונים שלנו מורכב מ487 עמודות אשר מייצגות את חלק מסוים מתוך ה</a:t>
            </a:r>
            <a:r>
              <a:rPr lang="en-US" sz="3600" dirty="0">
                <a:latin typeface="Arial" panose="020B0604020202020204" pitchFamily="34" charset="0"/>
                <a:ea typeface="Arial" panose="020B0604020202020204" pitchFamily="34" charset="0"/>
                <a:cs typeface="Arial" panose="020B0604020202020204" pitchFamily="34" charset="0"/>
              </a:rPr>
              <a:t>Header </a:t>
            </a:r>
            <a:r>
              <a:rPr lang="he-IL" sz="3600" dirty="0">
                <a:latin typeface="Arial" panose="020B0604020202020204" pitchFamily="34" charset="0"/>
                <a:ea typeface="Arial" panose="020B0604020202020204" pitchFamily="34" charset="0"/>
                <a:cs typeface="Arial" panose="020B0604020202020204" pitchFamily="34" charset="0"/>
              </a:rPr>
              <a:t> של קובץ ו-114,844 רשומות אשר מייצגות קבצים אשר נבדקו וסווגו</a:t>
            </a:r>
            <a:r>
              <a:rPr lang="en-US" sz="3600" dirty="0">
                <a:latin typeface="Arial" panose="020B0604020202020204" pitchFamily="34" charset="0"/>
                <a:ea typeface="Arial" panose="020B0604020202020204" pitchFamily="34" charset="0"/>
                <a:cs typeface="Arial" panose="020B0604020202020204" pitchFamily="34" charset="0"/>
              </a:rPr>
              <a:t>pe-malicious/ pe-legit) </a:t>
            </a:r>
            <a:r>
              <a:rPr lang="he-IL" sz="3600" dirty="0">
                <a:latin typeface="Arial" panose="020B0604020202020204" pitchFamily="34" charset="0"/>
                <a:ea typeface="Arial" panose="020B0604020202020204" pitchFamily="34" charset="0"/>
                <a:cs typeface="Arial" panose="020B0604020202020204" pitchFamily="34" charset="0"/>
              </a:rPr>
              <a:t>).</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שלב ג' – עיבוד הנתונים:</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ביצענו הורדת מימד עם אלגוריתם </a:t>
            </a:r>
            <a:r>
              <a:rPr lang="en-US" sz="3600" dirty="0">
                <a:latin typeface="Arial" panose="020B0604020202020204" pitchFamily="34" charset="0"/>
                <a:ea typeface="Arial" panose="020B0604020202020204" pitchFamily="34" charset="0"/>
                <a:cs typeface="Arial" panose="020B0604020202020204" pitchFamily="34" charset="0"/>
              </a:rPr>
              <a:t>PCA </a:t>
            </a:r>
            <a:r>
              <a:rPr lang="he-IL" sz="3600" dirty="0">
                <a:latin typeface="Arial" panose="020B0604020202020204" pitchFamily="34" charset="0"/>
                <a:ea typeface="Arial" panose="020B0604020202020204" pitchFamily="34" charset="0"/>
                <a:cs typeface="Arial" panose="020B0604020202020204" pitchFamily="34" charset="0"/>
              </a:rPr>
              <a:t>. במטרה לצמצם את סט </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הנתונים ולקבל את העמודות אשר יהיו רלוונטיות לתהליך החיזוי והסיווג.</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שלב ד' – מידול הנתונים:</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פיצלנו את מערך הנתונים לטובת הדרכה ובדיקה. </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בנינו מודלי חיזוי על בסיס רשתות נוירונים מלאכותיות (</a:t>
            </a:r>
            <a:r>
              <a:rPr lang="en-US" sz="3600" dirty="0">
                <a:latin typeface="Arial" panose="020B0604020202020204" pitchFamily="34" charset="0"/>
                <a:ea typeface="Arial" panose="020B0604020202020204" pitchFamily="34" charset="0"/>
                <a:cs typeface="Arial" panose="020B0604020202020204" pitchFamily="34" charset="0"/>
              </a:rPr>
              <a:t>ANN</a:t>
            </a:r>
            <a:r>
              <a:rPr lang="he-IL" sz="3600" dirty="0">
                <a:latin typeface="Arial" panose="020B0604020202020204" pitchFamily="34" charset="0"/>
                <a:ea typeface="Arial" panose="020B0604020202020204" pitchFamily="34" charset="0"/>
                <a:cs typeface="Arial" panose="020B0604020202020204" pitchFamily="34" charset="0"/>
              </a:rPr>
              <a:t>) </a:t>
            </a:r>
          </a:p>
          <a:p>
            <a:pPr marL="0" marR="0" algn="just">
              <a:lnSpc>
                <a:spcPct val="115000"/>
              </a:lnSpc>
              <a:spcBef>
                <a:spcPts val="0"/>
              </a:spcBef>
              <a:spcAft>
                <a:spcPts val="0"/>
              </a:spcAft>
            </a:pPr>
            <a:r>
              <a:rPr lang="he-IL" sz="3600" dirty="0">
                <a:latin typeface="Arial" panose="020B0604020202020204" pitchFamily="34" charset="0"/>
                <a:ea typeface="Arial" panose="020B0604020202020204" pitchFamily="34" charset="0"/>
                <a:cs typeface="Arial" panose="020B0604020202020204" pitchFamily="34" charset="0"/>
              </a:rPr>
              <a:t>עד לקבלת ערכים אופטימליים אשר ענו על המדדים שהגדרנו.</a:t>
            </a:r>
            <a:endParaRPr lang="en-US" sz="3600" dirty="0">
              <a:effectLst/>
              <a:latin typeface="Arial" panose="020B0604020202020204" pitchFamily="34" charset="0"/>
              <a:ea typeface="Arial" panose="020B0604020202020204" pitchFamily="34" charset="0"/>
              <a:cs typeface="Arial" panose="020B0604020202020204" pitchFamily="34" charset="0"/>
            </a:endParaRPr>
          </a:p>
        </p:txBody>
      </p:sp>
      <p:pic>
        <p:nvPicPr>
          <p:cNvPr id="30" name="image4.png" descr="Diagram&#10;&#10;Description automatically generated">
            <a:extLst>
              <a:ext uri="{FF2B5EF4-FFF2-40B4-BE49-F238E27FC236}">
                <a16:creationId xmlns:a16="http://schemas.microsoft.com/office/drawing/2014/main" id="{7EC57EFB-21B8-8043-04B3-B60860BFF072}"/>
              </a:ext>
            </a:extLst>
          </p:cNvPr>
          <p:cNvPicPr/>
          <p:nvPr/>
        </p:nvPicPr>
        <p:blipFill>
          <a:blip r:embed="rId3">
            <a:extLst>
              <a:ext uri="{28A0092B-C50C-407E-A947-70E740481C1C}">
                <a14:useLocalDpi xmlns:a14="http://schemas.microsoft.com/office/drawing/2010/main" val="0"/>
              </a:ext>
            </a:extLst>
          </a:blip>
          <a:srcRect/>
          <a:stretch>
            <a:fillRect/>
          </a:stretch>
        </p:blipFill>
        <p:spPr>
          <a:xfrm>
            <a:off x="22060919" y="23942820"/>
            <a:ext cx="4607961" cy="4501207"/>
          </a:xfrm>
          <a:prstGeom prst="rect">
            <a:avLst/>
          </a:prstGeom>
          <a:ln/>
        </p:spPr>
      </p:pic>
      <p:sp>
        <p:nvSpPr>
          <p:cNvPr id="22" name="TextBox 21">
            <a:extLst>
              <a:ext uri="{FF2B5EF4-FFF2-40B4-BE49-F238E27FC236}">
                <a16:creationId xmlns:a16="http://schemas.microsoft.com/office/drawing/2014/main" id="{D660C389-2767-4BC7-A446-ABA57ED2F145}"/>
              </a:ext>
            </a:extLst>
          </p:cNvPr>
          <p:cNvSpPr txBox="1"/>
          <p:nvPr/>
        </p:nvSpPr>
        <p:spPr>
          <a:xfrm>
            <a:off x="36347400" y="16600875"/>
            <a:ext cx="3146176" cy="923330"/>
          </a:xfrm>
          <a:prstGeom prst="rect">
            <a:avLst/>
          </a:prstGeom>
          <a:solidFill>
            <a:srgbClr val="73BF43"/>
          </a:solidFill>
        </p:spPr>
        <p:txBody>
          <a:bodyPr wrap="square" rtlCol="1">
            <a:spAutoFit/>
          </a:bodyPr>
          <a:lstStyle/>
          <a:p>
            <a:pPr algn="just"/>
            <a:r>
              <a:rPr lang="he-IL" sz="5400" b="1" dirty="0">
                <a:solidFill>
                  <a:schemeClr val="bg1"/>
                </a:solidFill>
              </a:rPr>
              <a:t>3. שיטות</a:t>
            </a:r>
          </a:p>
        </p:txBody>
      </p:sp>
      <p:sp>
        <p:nvSpPr>
          <p:cNvPr id="25" name="TextBox 24">
            <a:extLst>
              <a:ext uri="{FF2B5EF4-FFF2-40B4-BE49-F238E27FC236}">
                <a16:creationId xmlns:a16="http://schemas.microsoft.com/office/drawing/2014/main" id="{D19908D8-2DF6-4AAE-8E7A-CF830B923ECD}"/>
              </a:ext>
            </a:extLst>
          </p:cNvPr>
          <p:cNvSpPr txBox="1"/>
          <p:nvPr/>
        </p:nvSpPr>
        <p:spPr>
          <a:xfrm>
            <a:off x="2892051" y="4176776"/>
            <a:ext cx="17602200" cy="6064409"/>
          </a:xfrm>
          <a:prstGeom prst="rect">
            <a:avLst/>
          </a:prstGeom>
          <a:noFill/>
        </p:spPr>
        <p:txBody>
          <a:bodyPr wrap="square" rtlCol="1">
            <a:noAutofit/>
          </a:bodyPr>
          <a:lstStyle/>
          <a:p>
            <a:r>
              <a:rPr lang="he-IL" sz="3600" dirty="0">
                <a:latin typeface="Arial" panose="020B0604020202020204" pitchFamily="34" charset="0"/>
                <a:cs typeface="Arial" panose="020B0604020202020204" pitchFamily="34" charset="0"/>
              </a:rPr>
              <a:t>שלב ה' – הערכת הנתונים: </a:t>
            </a:r>
          </a:p>
          <a:p>
            <a:r>
              <a:rPr lang="he-IL" sz="3600" dirty="0">
                <a:latin typeface="Arial" panose="020B0604020202020204" pitchFamily="34" charset="0"/>
                <a:cs typeface="Arial" panose="020B0604020202020204" pitchFamily="34" charset="0"/>
              </a:rPr>
              <a:t>המודל עונה על מטרת הפרויקט ומממש את שלושת היעדים אשר הוצבו בתחילת הפרויקט. כמו כן, המודל משיג את כלל המדדים אשר הוגדרו לפרויקט: </a:t>
            </a:r>
          </a:p>
          <a:p>
            <a:pPr marL="742950" indent="-742950">
              <a:buFont typeface="+mj-lt"/>
              <a:buAutoNum type="arabicPeriod"/>
            </a:pPr>
            <a:r>
              <a:rPr lang="he-IL" sz="3600" dirty="0">
                <a:latin typeface="Arial" panose="020B0604020202020204" pitchFamily="34" charset="0"/>
                <a:cs typeface="Arial" panose="020B0604020202020204" pitchFamily="34" charset="0"/>
              </a:rPr>
              <a:t>אחוז רגישות מינימלי של 90% - האחוז אשר הושג הינו: 97.16%</a:t>
            </a:r>
          </a:p>
          <a:p>
            <a:pPr marL="742950" indent="-742950">
              <a:buFont typeface="+mj-lt"/>
              <a:buAutoNum type="arabicPeriod"/>
            </a:pPr>
            <a:r>
              <a:rPr lang="he-IL" sz="3600" dirty="0">
                <a:latin typeface="Arial" panose="020B0604020202020204" pitchFamily="34" charset="0"/>
                <a:cs typeface="Arial" panose="020B0604020202020204" pitchFamily="34" charset="0"/>
              </a:rPr>
              <a:t>אחוז סגוליות מינימלי של 80% - האחוז אשר הושג הינו: 82.01%</a:t>
            </a:r>
          </a:p>
          <a:p>
            <a:pPr marL="742950" indent="-742950">
              <a:buFont typeface="+mj-lt"/>
              <a:buAutoNum type="arabicPeriod"/>
            </a:pPr>
            <a:r>
              <a:rPr lang="he-IL" sz="3600" dirty="0">
                <a:latin typeface="Arial" panose="020B0604020202020204" pitchFamily="34" charset="0"/>
                <a:cs typeface="Arial" panose="020B0604020202020204" pitchFamily="34" charset="0"/>
              </a:rPr>
              <a:t>אחוז דיוק מינימלי של 80% - האחוז אשר הושג הינו: 95.19%</a:t>
            </a:r>
          </a:p>
          <a:p>
            <a:endParaRPr lang="en-US" sz="3600" dirty="0">
              <a:latin typeface="Arial" panose="020B0604020202020204" pitchFamily="34" charset="0"/>
              <a:cs typeface="Arial" panose="020B0604020202020204" pitchFamily="34" charset="0"/>
            </a:endParaRPr>
          </a:p>
          <a:p>
            <a:r>
              <a:rPr lang="he-IL" sz="3600" dirty="0">
                <a:latin typeface="Arial" panose="020B0604020202020204" pitchFamily="34" charset="0"/>
                <a:cs typeface="Arial" panose="020B0604020202020204" pitchFamily="34" charset="0"/>
              </a:rPr>
              <a:t>שלב ו' – הטמעת הנתונים:</a:t>
            </a:r>
          </a:p>
          <a:p>
            <a:r>
              <a:rPr lang="he-IL" sz="3600" dirty="0">
                <a:latin typeface="Arial" panose="020B0604020202020204" pitchFamily="34" charset="0"/>
                <a:cs typeface="Arial" panose="020B0604020202020204" pitchFamily="34" charset="0"/>
              </a:rPr>
              <a:t>פיתחנו מערכת באמצעות </a:t>
            </a:r>
            <a:r>
              <a:rPr lang="en-US" sz="3600" dirty="0">
                <a:latin typeface="Arial" panose="020B0604020202020204" pitchFamily="34" charset="0"/>
                <a:cs typeface="Arial" panose="020B0604020202020204" pitchFamily="34" charset="0"/>
              </a:rPr>
              <a:t>Flask</a:t>
            </a:r>
            <a:r>
              <a:rPr lang="he-IL" sz="3600" dirty="0">
                <a:latin typeface="Arial" panose="020B0604020202020204" pitchFamily="34" charset="0"/>
                <a:cs typeface="Arial" panose="020B0604020202020204" pitchFamily="34" charset="0"/>
              </a:rPr>
              <a:t>, אשר מאפשרת למשתמש העלאת קובץ אשר מכיל </a:t>
            </a:r>
            <a:r>
              <a:rPr lang="en-US" sz="3600" dirty="0">
                <a:latin typeface="Arial" panose="020B0604020202020204" pitchFamily="34" charset="0"/>
                <a:cs typeface="Arial" panose="020B0604020202020204" pitchFamily="34" charset="0"/>
              </a:rPr>
              <a:t>PE Header</a:t>
            </a:r>
            <a:r>
              <a:rPr lang="he-IL" sz="3600" dirty="0">
                <a:latin typeface="Arial" panose="020B0604020202020204" pitchFamily="34" charset="0"/>
                <a:cs typeface="Arial" panose="020B0604020202020204" pitchFamily="34" charset="0"/>
              </a:rPr>
              <a:t> ולבצע חיזוי האם הוא קובץ זדוני או לא. ובנוסף בנינו לוח בקרה באמצעות </a:t>
            </a:r>
            <a:r>
              <a:rPr lang="en-US" sz="3600" dirty="0">
                <a:latin typeface="Arial" panose="020B0604020202020204" pitchFamily="34" charset="0"/>
                <a:cs typeface="Arial" panose="020B0604020202020204" pitchFamily="34" charset="0"/>
              </a:rPr>
              <a:t>PowerBI</a:t>
            </a:r>
            <a:r>
              <a:rPr lang="he-IL" sz="3600" dirty="0">
                <a:latin typeface="Arial" panose="020B0604020202020204" pitchFamily="34" charset="0"/>
                <a:cs typeface="Arial" panose="020B0604020202020204" pitchFamily="34" charset="0"/>
              </a:rPr>
              <a:t> אשר מכיל מציג את עיקרי שאלות המחקר.</a:t>
            </a:r>
          </a:p>
          <a:p>
            <a:endParaRPr lang="he-IL" sz="36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7CA0744C-A85F-4E2F-962B-7F66F377E7D9}"/>
              </a:ext>
            </a:extLst>
          </p:cNvPr>
          <p:cNvSpPr txBox="1"/>
          <p:nvPr/>
        </p:nvSpPr>
        <p:spPr>
          <a:xfrm>
            <a:off x="17183100" y="3164275"/>
            <a:ext cx="3311151" cy="923330"/>
          </a:xfrm>
          <a:prstGeom prst="rect">
            <a:avLst/>
          </a:prstGeom>
          <a:solidFill>
            <a:srgbClr val="73BF43"/>
          </a:solidFill>
        </p:spPr>
        <p:txBody>
          <a:bodyPr wrap="square" rtlCol="1">
            <a:spAutoFit/>
          </a:bodyPr>
          <a:lstStyle/>
          <a:p>
            <a:pPr algn="just"/>
            <a:r>
              <a:rPr lang="he-IL" sz="5400" b="1" dirty="0">
                <a:solidFill>
                  <a:schemeClr val="bg1"/>
                </a:solidFill>
              </a:rPr>
              <a:t>4. תוצאות</a:t>
            </a:r>
          </a:p>
        </p:txBody>
      </p:sp>
      <p:sp>
        <p:nvSpPr>
          <p:cNvPr id="27" name="TextBox 26">
            <a:extLst>
              <a:ext uri="{FF2B5EF4-FFF2-40B4-BE49-F238E27FC236}">
                <a16:creationId xmlns:a16="http://schemas.microsoft.com/office/drawing/2014/main" id="{5D18E6A9-9C22-4E65-B9C4-3259241905ED}"/>
              </a:ext>
            </a:extLst>
          </p:cNvPr>
          <p:cNvSpPr txBox="1"/>
          <p:nvPr/>
        </p:nvSpPr>
        <p:spPr>
          <a:xfrm>
            <a:off x="3064521" y="18935700"/>
            <a:ext cx="17602200" cy="9508328"/>
          </a:xfrm>
          <a:prstGeom prst="rect">
            <a:avLst/>
          </a:prstGeom>
          <a:noFill/>
        </p:spPr>
        <p:txBody>
          <a:bodyPr wrap="square" rtlCol="1">
            <a:noAutofit/>
          </a:bodyPr>
          <a:lstStyle/>
          <a:p>
            <a:pPr algn="just"/>
            <a:r>
              <a:rPr lang="he-IL" sz="3600" dirty="0">
                <a:latin typeface="Arial" panose="020B0604020202020204" pitchFamily="34" charset="0"/>
                <a:cs typeface="Arial" panose="020B0604020202020204" pitchFamily="34" charset="0"/>
              </a:rPr>
              <a:t>יצרנו מודל אפקטיבי לחיזוי רוגלות זדוניות על סמך הדאטה הקיים,</a:t>
            </a:r>
            <a:r>
              <a:rPr lang="en-US" sz="3600" dirty="0">
                <a:latin typeface="Arial" panose="020B0604020202020204" pitchFamily="34" charset="0"/>
                <a:cs typeface="Arial" panose="020B0604020202020204" pitchFamily="34" charset="0"/>
              </a:rPr>
              <a:t> האתגרים</a:t>
            </a:r>
            <a:r>
              <a:rPr lang="he-IL" sz="3600" dirty="0">
                <a:latin typeface="Arial" panose="020B0604020202020204" pitchFamily="34" charset="0"/>
                <a:cs typeface="Arial" panose="020B0604020202020204" pitchFamily="34" charset="0"/>
              </a:rPr>
              <a:t> המרכזיים  עימם ה</a:t>
            </a:r>
            <a:r>
              <a:rPr lang="en-US" sz="3600" dirty="0">
                <a:latin typeface="Arial" panose="020B0604020202020204" pitchFamily="34" charset="0"/>
                <a:cs typeface="Arial" panose="020B0604020202020204" pitchFamily="34" charset="0"/>
              </a:rPr>
              <a:t>ת</a:t>
            </a:r>
            <a:r>
              <a:rPr lang="he-IL" sz="3600" dirty="0">
                <a:latin typeface="Arial" panose="020B0604020202020204" pitchFamily="34" charset="0"/>
                <a:cs typeface="Arial" panose="020B0604020202020204" pitchFamily="34" charset="0"/>
              </a:rPr>
              <a:t>מודדנו הם:</a:t>
            </a:r>
          </a:p>
          <a:p>
            <a:pPr marL="571500" indent="-571500" algn="just">
              <a:buFont typeface="Arial" panose="020B0604020202020204" pitchFamily="34" charset="0"/>
              <a:buChar char="•"/>
            </a:pPr>
            <a:r>
              <a:rPr lang="he-IL" sz="3600" dirty="0">
                <a:latin typeface="Arial" panose="020B0604020202020204" pitchFamily="34" charset="0"/>
                <a:cs typeface="Arial" panose="020B0604020202020204" pitchFamily="34" charset="0"/>
              </a:rPr>
              <a:t>חקיר</a:t>
            </a:r>
            <a:r>
              <a:rPr lang="en-US" sz="3600" dirty="0">
                <a:latin typeface="Arial" panose="020B0604020202020204" pitchFamily="34" charset="0"/>
                <a:cs typeface="Arial" panose="020B0604020202020204" pitchFamily="34" charset="0"/>
              </a:rPr>
              <a:t>ת</a:t>
            </a:r>
            <a:r>
              <a:rPr lang="he-IL" sz="3600" dirty="0">
                <a:latin typeface="Arial" panose="020B0604020202020204" pitchFamily="34" charset="0"/>
                <a:cs typeface="Arial" panose="020B0604020202020204" pitchFamily="34" charset="0"/>
              </a:rPr>
              <a:t> סט הנ</a:t>
            </a:r>
            <a:r>
              <a:rPr lang="en-US" sz="3600" dirty="0">
                <a:latin typeface="Arial" panose="020B0604020202020204" pitchFamily="34" charset="0"/>
                <a:cs typeface="Arial" panose="020B0604020202020204" pitchFamily="34" charset="0"/>
              </a:rPr>
              <a:t>תונים והתמודדות עם מספר רב של נתונים</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זיהוי תכונות המפתח אשר מהוות כלי בהכרעת הסיווג הסופי של הקובץ</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יצירת מודל אימון אופטימלי אשר יזהה באופן אפקטיבי את סוג הקובץ</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יצירת ממשק ידידותי למשתמש אשר יציג בבירור את סיווג הקובץ</a:t>
            </a:r>
            <a:endParaRPr lang="he-IL" sz="3600" dirty="0">
              <a:latin typeface="Arial" panose="020B0604020202020204" pitchFamily="34" charset="0"/>
              <a:cs typeface="Arial" panose="020B0604020202020204" pitchFamily="34" charset="0"/>
            </a:endParaRPr>
          </a:p>
          <a:p>
            <a:pPr algn="just"/>
            <a:r>
              <a:rPr lang="he-IL" sz="3600" dirty="0">
                <a:latin typeface="Arial" panose="020B0604020202020204" pitchFamily="34" charset="0"/>
                <a:cs typeface="Arial" panose="020B0604020202020204" pitchFamily="34" charset="0"/>
              </a:rPr>
              <a:t>כחלק מפרויקט זה בחרנו להש</a:t>
            </a:r>
            <a:r>
              <a:rPr lang="en-US" sz="3600" dirty="0">
                <a:latin typeface="Arial" panose="020B0604020202020204" pitchFamily="34" charset="0"/>
                <a:cs typeface="Arial" panose="020B0604020202020204" pitchFamily="34" charset="0"/>
              </a:rPr>
              <a:t>ת</a:t>
            </a:r>
            <a:r>
              <a:rPr lang="he-IL" sz="3600" dirty="0">
                <a:latin typeface="Arial" panose="020B0604020202020204" pitchFamily="34" charset="0"/>
                <a:cs typeface="Arial" panose="020B0604020202020204" pitchFamily="34" charset="0"/>
              </a:rPr>
              <a:t>מש בכלים הבאים: </a:t>
            </a:r>
            <a:r>
              <a:rPr lang="en-US" sz="3600" dirty="0">
                <a:latin typeface="Arial" panose="020B0604020202020204" pitchFamily="34" charset="0"/>
                <a:cs typeface="Arial" panose="020B0604020202020204" pitchFamily="34" charset="0"/>
              </a:rPr>
              <a:t>Python, MySQL, Flask, PowerBI, HTML</a:t>
            </a:r>
            <a:endParaRPr lang="he-IL"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הפרויקט עונה על כלל</a:t>
            </a:r>
            <a:r>
              <a:rPr lang="he-IL" sz="3600" dirty="0">
                <a:latin typeface="Arial" panose="020B0604020202020204" pitchFamily="34" charset="0"/>
                <a:cs typeface="Arial" panose="020B0604020202020204" pitchFamily="34" charset="0"/>
              </a:rPr>
              <a:t> היעדים</a:t>
            </a:r>
            <a:r>
              <a:rPr lang="en-US" sz="3600" dirty="0">
                <a:latin typeface="Arial" panose="020B0604020202020204" pitchFamily="34" charset="0"/>
                <a:cs typeface="Arial" panose="020B0604020202020204" pitchFamily="34" charset="0"/>
              </a:rPr>
              <a:t> </a:t>
            </a:r>
            <a:r>
              <a:rPr lang="he-IL" sz="3600" dirty="0">
                <a:latin typeface="Arial" panose="020B0604020202020204" pitchFamily="34" charset="0"/>
                <a:cs typeface="Arial" panose="020B0604020202020204" pitchFamily="34" charset="0"/>
              </a:rPr>
              <a:t>ו</a:t>
            </a:r>
            <a:r>
              <a:rPr lang="en-US" sz="3600" dirty="0">
                <a:latin typeface="Arial" panose="020B0604020202020204" pitchFamily="34" charset="0"/>
                <a:cs typeface="Arial" panose="020B0604020202020204" pitchFamily="34" charset="0"/>
              </a:rPr>
              <a:t>המדדים אשר הוצבו בתחילת הפרויקט,</a:t>
            </a:r>
            <a:r>
              <a:rPr lang="he-IL"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וסיווג בהצלחה</a:t>
            </a:r>
            <a:r>
              <a:rPr lang="he-IL" sz="3600" dirty="0">
                <a:latin typeface="Arial" panose="020B0604020202020204" pitchFamily="34" charset="0"/>
                <a:cs typeface="Arial" panose="020B0604020202020204" pitchFamily="34" charset="0"/>
              </a:rPr>
              <a:t>95.19% </a:t>
            </a:r>
            <a:r>
              <a:rPr lang="en-US" sz="3600" dirty="0">
                <a:latin typeface="Arial" panose="020B0604020202020204" pitchFamily="34" charset="0"/>
                <a:cs typeface="Arial" panose="020B0604020202020204" pitchFamily="34" charset="0"/>
              </a:rPr>
              <a:t>מהקבצים אשר נבדקו.</a:t>
            </a:r>
            <a:endParaRPr lang="he-IL" sz="3600" dirty="0">
              <a:latin typeface="Arial" panose="020B0604020202020204" pitchFamily="34" charset="0"/>
              <a:cs typeface="Arial" panose="020B0604020202020204" pitchFamily="34" charset="0"/>
            </a:endParaRPr>
          </a:p>
          <a:p>
            <a:pPr algn="just"/>
            <a:r>
              <a:rPr lang="he-IL" sz="3600" dirty="0">
                <a:latin typeface="Arial" panose="020B0604020202020204" pitchFamily="34" charset="0"/>
                <a:cs typeface="Arial" panose="020B0604020202020204" pitchFamily="34" charset="0"/>
              </a:rPr>
              <a:t>המסקנות:</a:t>
            </a:r>
          </a:p>
          <a:p>
            <a:pPr marL="742950" indent="-742950" algn="just">
              <a:buFont typeface="+mj-lt"/>
              <a:buAutoNum type="arabicPeriod"/>
            </a:pPr>
            <a:r>
              <a:rPr lang="he-IL" sz="3600" dirty="0">
                <a:latin typeface="Arial" panose="020B0604020202020204" pitchFamily="34" charset="0"/>
                <a:cs typeface="Arial" panose="020B0604020202020204" pitchFamily="34" charset="0"/>
              </a:rPr>
              <a:t>הבנה מעמיקה של הנתונים מהווה את היסוד להצלחת הפרויקט ובניית אלגוריתמים אפקטיביים</a:t>
            </a:r>
          </a:p>
          <a:p>
            <a:pPr marL="742950" indent="-742950" algn="just">
              <a:buFont typeface="+mj-lt"/>
              <a:buAutoNum type="arabicPeriod"/>
            </a:pPr>
            <a:r>
              <a:rPr lang="he-IL" sz="3600" dirty="0">
                <a:latin typeface="Arial" panose="020B0604020202020204" pitchFamily="34" charset="0"/>
                <a:cs typeface="Arial" panose="020B0604020202020204" pitchFamily="34" charset="0"/>
              </a:rPr>
              <a:t>ככל שישנם נתונים ממוקדים יותר האלגוריתם של למידת מכונה יהיה אמין יותר ומדוייק יותר</a:t>
            </a:r>
          </a:p>
          <a:p>
            <a:pPr marL="742950" indent="-742950" algn="just">
              <a:buFont typeface="+mj-lt"/>
              <a:buAutoNum type="arabicPeriod"/>
            </a:pPr>
            <a:r>
              <a:rPr lang="he-IL" sz="3600" dirty="0">
                <a:latin typeface="Arial" panose="020B0604020202020204" pitchFamily="34" charset="0"/>
                <a:cs typeface="Arial" panose="020B0604020202020204" pitchFamily="34" charset="0"/>
              </a:rPr>
              <a:t>לפרויקט יש עתיד והמשכיות עבור משתמשים פרטיים בציבור הרחב וכדי להנגיש אותו נדרשים הצעדים הבאים להמשיך:</a:t>
            </a:r>
          </a:p>
          <a:p>
            <a:pPr marL="2496861" lvl="1" indent="-742950" algn="just">
              <a:buFont typeface="Arial" panose="020B0604020202020204" pitchFamily="34" charset="0"/>
              <a:buChar char="•"/>
            </a:pPr>
            <a:r>
              <a:rPr lang="he-IL" sz="3600" dirty="0">
                <a:latin typeface="Arial" panose="020B0604020202020204" pitchFamily="34" charset="0"/>
                <a:cs typeface="Arial" panose="020B0604020202020204" pitchFamily="34" charset="0"/>
              </a:rPr>
              <a:t>קליטה של קובץ במגוון פורמטים ממשתמש הקצה וחילוץ ה</a:t>
            </a:r>
            <a:r>
              <a:rPr lang="en-US" sz="3600" dirty="0">
                <a:latin typeface="Arial" panose="020B0604020202020204" pitchFamily="34" charset="0"/>
                <a:cs typeface="Arial" panose="020B0604020202020204" pitchFamily="34" charset="0"/>
              </a:rPr>
              <a:t>PE Headers</a:t>
            </a:r>
            <a:r>
              <a:rPr lang="he-IL" sz="3600" dirty="0">
                <a:latin typeface="Arial" panose="020B0604020202020204" pitchFamily="34" charset="0"/>
                <a:cs typeface="Arial" panose="020B0604020202020204" pitchFamily="34" charset="0"/>
              </a:rPr>
              <a:t> על ידי המערכת</a:t>
            </a:r>
          </a:p>
          <a:p>
            <a:pPr marL="2496861" lvl="1" indent="-742950" algn="just">
              <a:buFont typeface="Arial" panose="020B0604020202020204" pitchFamily="34" charset="0"/>
              <a:buChar char="•"/>
            </a:pPr>
            <a:r>
              <a:rPr lang="he-IL" sz="3600" dirty="0">
                <a:latin typeface="Arial" panose="020B0604020202020204" pitchFamily="34" charset="0"/>
                <a:cs typeface="Arial" panose="020B0604020202020204" pitchFamily="34" charset="0"/>
              </a:rPr>
              <a:t>גישה פתוחה ברשת האינטרנט לאתר הפרויקט עבור כלל המשתמשים </a:t>
            </a:r>
            <a:endParaRPr lang="en-US" sz="36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B8C9FB5-216E-4241-A151-0046EEC21554}"/>
              </a:ext>
            </a:extLst>
          </p:cNvPr>
          <p:cNvSpPr txBox="1"/>
          <p:nvPr/>
        </p:nvSpPr>
        <p:spPr>
          <a:xfrm>
            <a:off x="14859000" y="17695830"/>
            <a:ext cx="5635251" cy="923330"/>
          </a:xfrm>
          <a:prstGeom prst="rect">
            <a:avLst/>
          </a:prstGeom>
          <a:solidFill>
            <a:srgbClr val="73BF43"/>
          </a:solidFill>
        </p:spPr>
        <p:txBody>
          <a:bodyPr wrap="square" rtlCol="1">
            <a:spAutoFit/>
          </a:bodyPr>
          <a:lstStyle/>
          <a:p>
            <a:pPr algn="just"/>
            <a:r>
              <a:rPr lang="he-IL" sz="5400" b="1" dirty="0">
                <a:solidFill>
                  <a:schemeClr val="bg1"/>
                </a:solidFill>
              </a:rPr>
              <a:t>5. סיכום ומסקנות</a:t>
            </a:r>
          </a:p>
        </p:txBody>
      </p:sp>
      <p:sp>
        <p:nvSpPr>
          <p:cNvPr id="18" name="TextBox 17">
            <a:extLst>
              <a:ext uri="{FF2B5EF4-FFF2-40B4-BE49-F238E27FC236}">
                <a16:creationId xmlns:a16="http://schemas.microsoft.com/office/drawing/2014/main" id="{E551D3A2-AE9D-4944-B19C-A30F2AFAF522}"/>
              </a:ext>
            </a:extLst>
          </p:cNvPr>
          <p:cNvSpPr txBox="1"/>
          <p:nvPr/>
        </p:nvSpPr>
        <p:spPr>
          <a:xfrm>
            <a:off x="9753600" y="628871"/>
            <a:ext cx="11097833" cy="1569660"/>
          </a:xfrm>
          <a:prstGeom prst="rect">
            <a:avLst/>
          </a:prstGeom>
          <a:noFill/>
        </p:spPr>
        <p:txBody>
          <a:bodyPr wrap="square" rtlCol="1">
            <a:spAutoFit/>
          </a:bodyPr>
          <a:lstStyle/>
          <a:p>
            <a:r>
              <a:rPr lang="he-IL" sz="9600" dirty="0">
                <a:solidFill>
                  <a:schemeClr val="bg1"/>
                </a:solidFill>
              </a:rPr>
              <a:t>הנדסת תעשייה וניהול</a:t>
            </a:r>
          </a:p>
        </p:txBody>
      </p:sp>
      <p:sp>
        <p:nvSpPr>
          <p:cNvPr id="23" name="TextBox 22">
            <a:extLst>
              <a:ext uri="{FF2B5EF4-FFF2-40B4-BE49-F238E27FC236}">
                <a16:creationId xmlns:a16="http://schemas.microsoft.com/office/drawing/2014/main" id="{E141A70F-A603-4F86-BD0C-BEE8BA1D1F45}"/>
              </a:ext>
            </a:extLst>
          </p:cNvPr>
          <p:cNvSpPr txBox="1"/>
          <p:nvPr/>
        </p:nvSpPr>
        <p:spPr>
          <a:xfrm>
            <a:off x="23560451" y="815144"/>
            <a:ext cx="16208624" cy="1446550"/>
          </a:xfrm>
          <a:prstGeom prst="rect">
            <a:avLst/>
          </a:prstGeom>
          <a:noFill/>
        </p:spPr>
        <p:txBody>
          <a:bodyPr wrap="square" rtlCol="1" anchor="ctr" anchorCtr="0">
            <a:spAutoFit/>
          </a:bodyPr>
          <a:lstStyle/>
          <a:p>
            <a:r>
              <a:rPr lang="he-IL" sz="4400" b="1" dirty="0">
                <a:solidFill>
                  <a:schemeClr val="bg1"/>
                </a:solidFill>
              </a:rPr>
              <a:t>גיל חביב, גל כהן גוזז, אלמאזה פארס</a:t>
            </a:r>
          </a:p>
          <a:p>
            <a:r>
              <a:rPr lang="he-IL" sz="4400" b="1" dirty="0">
                <a:solidFill>
                  <a:schemeClr val="bg1"/>
                </a:solidFill>
              </a:rPr>
              <a:t>מנחה: ד"ר דניאל דור </a:t>
            </a:r>
          </a:p>
        </p:txBody>
      </p:sp>
      <p:pic>
        <p:nvPicPr>
          <p:cNvPr id="32" name="Picture 31" descr="Graphical user interface, text, application, email&#10;&#10;Description automatically generated">
            <a:extLst>
              <a:ext uri="{FF2B5EF4-FFF2-40B4-BE49-F238E27FC236}">
                <a16:creationId xmlns:a16="http://schemas.microsoft.com/office/drawing/2014/main" id="{B01208F1-B699-F537-C8E9-9BCA390753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2050" y="10775950"/>
            <a:ext cx="8577561" cy="58113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6" name="Text Box 118">
            <a:extLst>
              <a:ext uri="{FF2B5EF4-FFF2-40B4-BE49-F238E27FC236}">
                <a16:creationId xmlns:a16="http://schemas.microsoft.com/office/drawing/2014/main" id="{F0A3DAC0-55A0-E507-FD15-69909EF854A7}"/>
              </a:ext>
            </a:extLst>
          </p:cNvPr>
          <p:cNvSpPr txBox="1"/>
          <p:nvPr/>
        </p:nvSpPr>
        <p:spPr>
          <a:xfrm>
            <a:off x="14576754" y="16720907"/>
            <a:ext cx="3832860" cy="55399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rtl="1">
              <a:spcBef>
                <a:spcPts val="0"/>
              </a:spcBef>
              <a:spcAft>
                <a:spcPts val="1000"/>
              </a:spcAft>
            </a:pPr>
            <a:r>
              <a:rPr lang="he-IL" sz="3600" i="1" dirty="0">
                <a:latin typeface="Arial" panose="020B0604020202020204" pitchFamily="34" charset="0"/>
                <a:ea typeface="Arial" panose="020B0604020202020204" pitchFamily="34" charset="0"/>
                <a:cs typeface="Arial" panose="020B0604020202020204" pitchFamily="34" charset="0"/>
              </a:rPr>
              <a:t>לוח בקרה</a:t>
            </a:r>
            <a:endParaRPr lang="en-US" sz="3600" i="1" dirty="0">
              <a:effectLst/>
              <a:latin typeface="Arial" panose="020B0604020202020204" pitchFamily="34" charset="0"/>
              <a:ea typeface="Arial" panose="020B0604020202020204" pitchFamily="34" charset="0"/>
              <a:cs typeface="Arial" panose="020B0604020202020204" pitchFamily="34" charset="0"/>
            </a:endParaRPr>
          </a:p>
        </p:txBody>
      </p:sp>
      <p:sp>
        <p:nvSpPr>
          <p:cNvPr id="37" name="Text Box 118">
            <a:extLst>
              <a:ext uri="{FF2B5EF4-FFF2-40B4-BE49-F238E27FC236}">
                <a16:creationId xmlns:a16="http://schemas.microsoft.com/office/drawing/2014/main" id="{E8EA4665-2BE4-6E6A-476B-772F3B349503}"/>
              </a:ext>
            </a:extLst>
          </p:cNvPr>
          <p:cNvSpPr txBox="1"/>
          <p:nvPr/>
        </p:nvSpPr>
        <p:spPr>
          <a:xfrm>
            <a:off x="5196755" y="16746307"/>
            <a:ext cx="3832860" cy="55399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rtl="1">
              <a:spcBef>
                <a:spcPts val="0"/>
              </a:spcBef>
              <a:spcAft>
                <a:spcPts val="1000"/>
              </a:spcAft>
            </a:pPr>
            <a:r>
              <a:rPr lang="he-IL" sz="3600" i="1" dirty="0">
                <a:latin typeface="Arial" panose="020B0604020202020204" pitchFamily="34" charset="0"/>
                <a:ea typeface="Arial" panose="020B0604020202020204" pitchFamily="34" charset="0"/>
                <a:cs typeface="Arial" panose="020B0604020202020204" pitchFamily="34" charset="0"/>
              </a:rPr>
              <a:t>ממשק משתמש</a:t>
            </a:r>
            <a:endParaRPr lang="en-US" sz="3600" i="1" dirty="0">
              <a:effectLst/>
              <a:latin typeface="Arial" panose="020B0604020202020204" pitchFamily="34" charset="0"/>
              <a:ea typeface="Arial" panose="020B0604020202020204" pitchFamily="34" charset="0"/>
              <a:cs typeface="Arial" panose="020B0604020202020204" pitchFamily="34" charset="0"/>
            </a:endParaRPr>
          </a:p>
        </p:txBody>
      </p:sp>
      <p:sp>
        <p:nvSpPr>
          <p:cNvPr id="39" name="Text Box 118">
            <a:extLst>
              <a:ext uri="{FF2B5EF4-FFF2-40B4-BE49-F238E27FC236}">
                <a16:creationId xmlns:a16="http://schemas.microsoft.com/office/drawing/2014/main" id="{A0804B3F-7F2E-285F-3B95-2AF84C33917A}"/>
              </a:ext>
            </a:extLst>
          </p:cNvPr>
          <p:cNvSpPr txBox="1"/>
          <p:nvPr/>
        </p:nvSpPr>
        <p:spPr>
          <a:xfrm>
            <a:off x="22448469" y="28399601"/>
            <a:ext cx="3832860" cy="55399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rtl="1">
              <a:spcBef>
                <a:spcPts val="0"/>
              </a:spcBef>
              <a:spcAft>
                <a:spcPts val="1000"/>
              </a:spcAft>
            </a:pPr>
            <a:r>
              <a:rPr lang="he-IL" sz="3600" i="1" dirty="0">
                <a:latin typeface="Arial" panose="020B0604020202020204" pitchFamily="34" charset="0"/>
                <a:ea typeface="Arial" panose="020B0604020202020204" pitchFamily="34" charset="0"/>
                <a:cs typeface="Arial" panose="020B0604020202020204" pitchFamily="34" charset="0"/>
              </a:rPr>
              <a:t>מתודולוגיית </a:t>
            </a:r>
            <a:r>
              <a:rPr lang="en-US" sz="3600" i="1" dirty="0">
                <a:latin typeface="Arial" panose="020B0604020202020204" pitchFamily="34" charset="0"/>
                <a:ea typeface="Arial" panose="020B0604020202020204" pitchFamily="34" charset="0"/>
                <a:cs typeface="Arial" panose="020B0604020202020204" pitchFamily="34" charset="0"/>
              </a:rPr>
              <a:t>CRISP</a:t>
            </a:r>
            <a:endParaRPr lang="en-US" sz="3600" i="1" dirty="0">
              <a:effectLst/>
              <a:latin typeface="Arial" panose="020B0604020202020204" pitchFamily="34" charset="0"/>
              <a:ea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AA62072-77B1-27A2-6EB2-ADF67B7DA0B6}"/>
              </a:ext>
            </a:extLst>
          </p:cNvPr>
          <p:cNvPicPr>
            <a:picLocks noChangeAspect="1"/>
          </p:cNvPicPr>
          <p:nvPr/>
        </p:nvPicPr>
        <p:blipFill>
          <a:blip r:embed="rId5"/>
          <a:stretch>
            <a:fillRect/>
          </a:stretch>
        </p:blipFill>
        <p:spPr>
          <a:xfrm>
            <a:off x="11819901" y="10775951"/>
            <a:ext cx="8801100" cy="58113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47528664"/>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13228</TotalTime>
  <Words>681</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ערכת נושא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ניר אלנברג</dc:creator>
  <cp:lastModifiedBy>Gil</cp:lastModifiedBy>
  <cp:revision>79</cp:revision>
  <dcterms:created xsi:type="dcterms:W3CDTF">2017-02-20T11:23:11Z</dcterms:created>
  <dcterms:modified xsi:type="dcterms:W3CDTF">2022-05-28T20:35:31Z</dcterms:modified>
</cp:coreProperties>
</file>