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75" r:id="rId4"/>
    <p:sldId id="264" r:id="rId5"/>
    <p:sldId id="265" r:id="rId6"/>
    <p:sldId id="266" r:id="rId7"/>
    <p:sldId id="268" r:id="rId8"/>
    <p:sldId id="278" r:id="rId9"/>
    <p:sldId id="272" r:id="rId10"/>
    <p:sldId id="279" r:id="rId11"/>
    <p:sldId id="280" r:id="rId12"/>
    <p:sldId id="281" r:id="rId13"/>
    <p:sldId id="274" r:id="rId14"/>
    <p:sldId id="282" r:id="rId1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76D991-A83A-4DC3-95B3-C2E61F505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2B6F882-8EA9-4BDB-AB59-F892754EF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1B4038B-1612-417E-9222-F414C488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04F6-49F6-46D2-A184-C39378FE6ABA}" type="datetimeFigureOut">
              <a:rPr lang="he-IL" smtClean="0"/>
              <a:t>כ"ה/סיון/תש"ף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986F657-DCBA-47F1-B54E-7E1EBCA8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218DDFF-257F-4D41-8D33-AF7D227F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E01E-00DA-4A78-8B07-CDE914194D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39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A05791-D4C8-45A3-AF4B-8011E911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9C71257-3B67-40B6-B85F-1E498B355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6FFB9E-350A-49E5-BB45-A9155D86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04F6-49F6-46D2-A184-C39378FE6ABA}" type="datetimeFigureOut">
              <a:rPr lang="he-IL" smtClean="0"/>
              <a:t>כ"ה/סיון/תש"ף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443E54E-BF6A-423B-871F-3FDD04A2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D73E441-6817-42D9-AB94-2FBC6200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E01E-00DA-4A78-8B07-CDE914194D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422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0F5D2FF-5096-44E3-9AC0-C7A212A02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0D585D5-28DD-4179-BA32-69667A3BF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7B3D4BF-FBAF-444F-B9A8-AA6375DA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04F6-49F6-46D2-A184-C39378FE6ABA}" type="datetimeFigureOut">
              <a:rPr lang="he-IL" smtClean="0"/>
              <a:t>כ"ה/סיון/תש"ף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78D3121-C777-4EC4-9CC7-94AC13A2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97D5350-D56B-4CC6-9BD8-EC7425EE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E01E-00DA-4A78-8B07-CDE914194D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969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4E4463-805F-4791-97F7-2A38C577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9F48D80-E828-4198-84C8-0E9E43BF8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351A0C6-CD81-45A4-8A55-64E70456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04F6-49F6-46D2-A184-C39378FE6ABA}" type="datetimeFigureOut">
              <a:rPr lang="he-IL" smtClean="0"/>
              <a:t>כ"ה/סיון/תש"ף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C97F5A7-8895-4117-9C77-403910BC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8BB4D0-E98A-43F3-89BD-BE4D07ED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E01E-00DA-4A78-8B07-CDE914194D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406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A80A83-F855-4BFF-A3C6-9530DA1A5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1AE043F-89B3-40B2-9E4B-2921D53AA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8136BD3-3407-4EA2-B9B3-19699CE6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04F6-49F6-46D2-A184-C39378FE6ABA}" type="datetimeFigureOut">
              <a:rPr lang="he-IL" smtClean="0"/>
              <a:t>כ"ה/סיון/תש"ף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1DA198-43D5-4C35-B781-EC2E82B9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E73076D-2774-4B17-88D6-BFDF9BEE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E01E-00DA-4A78-8B07-CDE914194D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412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6D6FBB-963B-4A97-B181-D0696513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6D464F-16C7-4323-BA74-51494FA89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FAE0143-1267-4D6E-B5ED-901CED191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465D8FD-630B-4E53-B72F-49104D37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04F6-49F6-46D2-A184-C39378FE6ABA}" type="datetimeFigureOut">
              <a:rPr lang="he-IL" smtClean="0"/>
              <a:t>כ"ה/סיון/תש"ף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B56AA22-C9FA-4F29-9065-8283678B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4E877B8-2757-4BB0-98FD-7C407D1A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E01E-00DA-4A78-8B07-CDE914194D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493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1BDFDE-4E88-4823-883C-DDCBD9FE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E2CAEF2-9EFD-4F95-93E6-AD9A9E0E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D2CF542-2069-4844-93C8-A584E2671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187713B-4F36-4F74-91A5-4E9C972A1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B4B9FE3-AC9C-4647-AEE6-7A4B52FAC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18F8A88-13B3-4150-A358-489B28A6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04F6-49F6-46D2-A184-C39378FE6ABA}" type="datetimeFigureOut">
              <a:rPr lang="he-IL" smtClean="0"/>
              <a:t>כ"ה/סיון/תש"ף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4DF05C7-AECE-444A-88F2-F38F5F00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15BCDE3-DDD9-49B0-883B-05E4427F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E01E-00DA-4A78-8B07-CDE914194D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005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488F9E-1C04-4238-AD1E-680F8DE8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6B27270-08A2-4217-928A-3D068ED8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04F6-49F6-46D2-A184-C39378FE6ABA}" type="datetimeFigureOut">
              <a:rPr lang="he-IL" smtClean="0"/>
              <a:t>כ"ה/סיון/תש"ף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E602EA4-956D-4426-BB40-78A725B3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D8DA570-4E25-4ABA-906C-08C5A522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E01E-00DA-4A78-8B07-CDE914194D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44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9662374-E781-4169-ABD3-46A92813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04F6-49F6-46D2-A184-C39378FE6ABA}" type="datetimeFigureOut">
              <a:rPr lang="he-IL" smtClean="0"/>
              <a:t>כ"ה/סיון/תש"ף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94AB0AE-8708-46D5-94CC-0BE5F73B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7712658-1396-4C35-A6F4-12657C27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E01E-00DA-4A78-8B07-CDE914194D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592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921215-924B-48E0-AA25-132495235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C38D555-11EB-4168-9948-97EA8B527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94CA682-BB7E-48A5-84DD-0793BC6D4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CE3FA5-7DC0-4FB8-A4BB-7E09BDB9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04F6-49F6-46D2-A184-C39378FE6ABA}" type="datetimeFigureOut">
              <a:rPr lang="he-IL" smtClean="0"/>
              <a:t>כ"ה/סיון/תש"ף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1000622-8F5F-40AC-AA4B-ACA4C013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D48E3CE-A165-47EB-B9C7-3FFD7B36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E01E-00DA-4A78-8B07-CDE914194D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356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D46BA1-49F6-4BD5-8D7D-0657E45A0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B1DB88E-31D9-49BC-A545-47FF9739E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48DDDA9-8159-4B67-9B71-1B30FE754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2625A6B-A0C0-4172-89A6-71696088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04F6-49F6-46D2-A184-C39378FE6ABA}" type="datetimeFigureOut">
              <a:rPr lang="he-IL" smtClean="0"/>
              <a:t>כ"ה/סיון/תש"ף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313B367-C7DB-48A6-BDC7-E7716F69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8FC66EA-7A9D-421D-8185-B5F3D951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E01E-00DA-4A78-8B07-CDE914194D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88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EA0C1AE-35EB-47E0-B869-2A6CF23B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D7F7D44-4CC2-4F37-A0CE-AE21FC6FB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B3CF473-3CD6-45EA-959C-29B995BBE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004F6-49F6-46D2-A184-C39378FE6ABA}" type="datetimeFigureOut">
              <a:rPr lang="he-IL" smtClean="0"/>
              <a:t>כ"ה/סיון/תש"ף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B51B98-A3CB-47AB-8C65-0AFA70264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9C421B9-DBCF-4044-ADB9-DE7374EF0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E01E-00DA-4A78-8B07-CDE914194D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028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hyperlink" Target="https://www.facebook.com/netflixisrael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jp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hyperlink" Target="https://www.facebook.com/netflixisrael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jp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hyperlink" Target="https://www.facebook.com/netflixisrael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8.jp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acebook.com/netflixisrael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acebook.com/netflixisrael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acebook.com/netflixisrael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acebook.com/netflixisrael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acebook.com/netflixisrael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hyperlink" Target="https://www.facebook.com/netflixisrael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netflixisrael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acebook.com/netflixisrael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acebook.com/netflixisrael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acebook.com/netflixisrael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5956E359-20FF-42CE-AC9D-1D294E1C7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36" y="0"/>
            <a:ext cx="6826928" cy="4505773"/>
          </a:xfrm>
          <a:prstGeom prst="rect">
            <a:avLst/>
          </a:prstGeom>
        </p:spPr>
      </p:pic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8A49FA7-8FEA-4FCA-AD24-122F6887C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2536" y="3919522"/>
            <a:ext cx="8010618" cy="2174721"/>
          </a:xfrm>
        </p:spPr>
        <p:txBody>
          <a:bodyPr vert="horz" lIns="91440" tIns="45720" rIns="91440" bIns="45720" rtlCol="0">
            <a:noAutofit/>
          </a:bodyPr>
          <a:lstStyle/>
          <a:p>
            <a:pPr algn="l" rtl="0"/>
            <a:r>
              <a:rPr lang="en-US" sz="28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dist="38100" dir="2640000" algn="bl" rotWithShape="0">
                    <a:schemeClr val="accent1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Presentation by: </a:t>
            </a:r>
            <a:r>
              <a:rPr lang="en-US" sz="28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Almaza Farce, Shir Amsalem,</a:t>
            </a:r>
          </a:p>
          <a:p>
            <a:pPr algn="l" rtl="0"/>
            <a:r>
              <a:rPr lang="en-US" sz="28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			 </a:t>
            </a:r>
            <a:r>
              <a:rPr lang="en-US" sz="2800" dirty="0" err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Itay</a:t>
            </a:r>
            <a:r>
              <a:rPr lang="en-US" sz="28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Levy, Sol </a:t>
            </a:r>
            <a:r>
              <a:rPr lang="en-US" sz="2800" dirty="0" err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Krengel</a:t>
            </a:r>
            <a:r>
              <a:rPr lang="en-US" sz="28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endParaRPr lang="he-IL" sz="28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rtl="0"/>
            <a:r>
              <a:rPr lang="en-US" sz="28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dist="38100" dir="2640000" algn="bl" rotWithShape="0">
                    <a:schemeClr val="accent1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Lecturer: 		</a:t>
            </a:r>
            <a:r>
              <a:rPr lang="en-US" sz="28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Omer </a:t>
            </a:r>
            <a:r>
              <a:rPr lang="en-US" sz="2800" b="1" dirty="0" err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Casspy</a:t>
            </a:r>
            <a:endParaRPr lang="en-US" sz="2800" b="1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7406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54423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883049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Netflix - Home | Facebook">
            <a:hlinkClick r:id="rId2"/>
            <a:extLst>
              <a:ext uri="{FF2B5EF4-FFF2-40B4-BE49-F238E27FC236}">
                <a16:creationId xmlns:a16="http://schemas.microsoft.com/office/drawing/2014/main" id="{2718B9F7-9540-4238-B89B-F14CB1A0D8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62" r="4682"/>
          <a:stretch/>
        </p:blipFill>
        <p:spPr bwMode="auto">
          <a:xfrm>
            <a:off x="0" y="0"/>
            <a:ext cx="2454423" cy="272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כותרת 4">
            <a:extLst>
              <a:ext uri="{FF2B5EF4-FFF2-40B4-BE49-F238E27FC236}">
                <a16:creationId xmlns:a16="http://schemas.microsoft.com/office/drawing/2014/main" id="{A040724A-908A-4734-893F-84E57872F1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422" y="0"/>
            <a:ext cx="9737578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 w="12700">
                  <a:solidFill>
                    <a:sysClr val="windowText" lastClr="000000"/>
                  </a:solidFill>
                  <a:prstDash val="solid"/>
                </a:ln>
                <a:effectLst>
                  <a:glow rad="101600">
                    <a:schemeClr val="tx1">
                      <a:alpha val="6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Results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76F5A6BE-C5A3-4834-B03F-CB8CC6528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602" y="5219859"/>
            <a:ext cx="2293398" cy="16381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902D4682-EDD2-4657-A840-FC1C1E3C48A7}"/>
              </a:ext>
            </a:extLst>
          </p:cNvPr>
          <p:cNvSpPr/>
          <p:nvPr/>
        </p:nvSpPr>
        <p:spPr>
          <a:xfrm>
            <a:off x="7940495" y="956231"/>
            <a:ext cx="2525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12700">
                  <a:solidFill>
                    <a:sysClr val="windowText" lastClr="000000"/>
                  </a:solidFill>
                  <a:prstDash val="solid"/>
                </a:ln>
                <a:effectLst>
                  <a:glow rad="101600">
                    <a:schemeClr val="tx1">
                      <a:alpha val="6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Regression Algorithm</a:t>
            </a:r>
            <a:endParaRPr lang="en-US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DF91CA3-3D08-4009-A27A-829D2BCF481E}"/>
              </a:ext>
            </a:extLst>
          </p:cNvPr>
          <p:cNvSpPr txBox="1"/>
          <p:nvPr/>
        </p:nvSpPr>
        <p:spPr>
          <a:xfrm>
            <a:off x="7537524" y="1351270"/>
            <a:ext cx="4233039" cy="32571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Long duration of content tend to get higher ranking score</a:t>
            </a:r>
          </a:p>
          <a:p>
            <a:pPr marL="457200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Nowadays, users tend to rank higher than before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3A71FB65-1477-4D0D-91AC-B0652544E09B}"/>
              </a:ext>
            </a:extLst>
          </p:cNvPr>
          <p:cNvPicPr/>
          <p:nvPr/>
        </p:nvPicPr>
        <p:blipFill rotWithShape="1">
          <a:blip r:embed="rId6"/>
          <a:srcRect b="6250"/>
          <a:stretch/>
        </p:blipFill>
        <p:spPr bwMode="auto">
          <a:xfrm>
            <a:off x="2263214" y="1351270"/>
            <a:ext cx="5274310" cy="2781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16351692-7DB8-4677-A024-9D587657B2BD}"/>
              </a:ext>
            </a:extLst>
          </p:cNvPr>
          <p:cNvPicPr/>
          <p:nvPr/>
        </p:nvPicPr>
        <p:blipFill rotWithShape="1">
          <a:blip r:embed="rId7"/>
          <a:srcRect b="5822"/>
          <a:stretch/>
        </p:blipFill>
        <p:spPr bwMode="auto">
          <a:xfrm>
            <a:off x="2263214" y="3822859"/>
            <a:ext cx="5274310" cy="2794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21444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54423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883049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Netflix - Home | Facebook">
            <a:hlinkClick r:id="rId2"/>
            <a:extLst>
              <a:ext uri="{FF2B5EF4-FFF2-40B4-BE49-F238E27FC236}">
                <a16:creationId xmlns:a16="http://schemas.microsoft.com/office/drawing/2014/main" id="{2718B9F7-9540-4238-B89B-F14CB1A0D8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62" r="4682"/>
          <a:stretch/>
        </p:blipFill>
        <p:spPr bwMode="auto">
          <a:xfrm>
            <a:off x="0" y="0"/>
            <a:ext cx="2454423" cy="272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כותרת 4">
            <a:extLst>
              <a:ext uri="{FF2B5EF4-FFF2-40B4-BE49-F238E27FC236}">
                <a16:creationId xmlns:a16="http://schemas.microsoft.com/office/drawing/2014/main" id="{A040724A-908A-4734-893F-84E57872F1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422" y="0"/>
            <a:ext cx="9737578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 w="12700">
                  <a:solidFill>
                    <a:sysClr val="windowText" lastClr="000000"/>
                  </a:solidFill>
                  <a:prstDash val="solid"/>
                </a:ln>
                <a:effectLst>
                  <a:glow rad="101600">
                    <a:schemeClr val="tx1">
                      <a:alpha val="6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Results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76F5A6BE-C5A3-4834-B03F-CB8CC6528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602" y="5219859"/>
            <a:ext cx="2293398" cy="16381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902D4682-EDD2-4657-A840-FC1C1E3C48A7}"/>
              </a:ext>
            </a:extLst>
          </p:cNvPr>
          <p:cNvSpPr/>
          <p:nvPr/>
        </p:nvSpPr>
        <p:spPr>
          <a:xfrm>
            <a:off x="7744723" y="889556"/>
            <a:ext cx="1992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12700">
                  <a:solidFill>
                    <a:sysClr val="windowText" lastClr="000000"/>
                  </a:solidFill>
                  <a:prstDash val="solid"/>
                </a:ln>
                <a:effectLst>
                  <a:glow rad="101600">
                    <a:schemeClr val="tx1">
                      <a:alpha val="6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Bayes Algorithm</a:t>
            </a:r>
            <a:endParaRPr lang="en-US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AE8A7C56-6BE8-4731-B2B1-42B2CA56DE95}"/>
              </a:ext>
            </a:extLst>
          </p:cNvPr>
          <p:cNvSpPr/>
          <p:nvPr/>
        </p:nvSpPr>
        <p:spPr>
          <a:xfrm>
            <a:off x="7889507" y="1481177"/>
            <a:ext cx="4018189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For this algorithm,    the resulted ROC has   a high precision value   of 82.44%</a:t>
            </a:r>
          </a:p>
        </p:txBody>
      </p:sp>
      <p:pic>
        <p:nvPicPr>
          <p:cNvPr id="9" name="תמונה 8" descr="תמונה שמכילה צילום מסך, מקורה, מחשב, מחשב נישא&#10;&#10;התיאור נוצר באופן אוטומטי">
            <a:extLst>
              <a:ext uri="{FF2B5EF4-FFF2-40B4-BE49-F238E27FC236}">
                <a16:creationId xmlns:a16="http://schemas.microsoft.com/office/drawing/2014/main" id="{681589F7-636B-4AD6-85FA-96550B2AFCFF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22" y="1362715"/>
            <a:ext cx="5274310" cy="2966720"/>
          </a:xfrm>
          <a:prstGeom prst="rect">
            <a:avLst/>
          </a:prstGeom>
        </p:spPr>
      </p:pic>
      <p:pic>
        <p:nvPicPr>
          <p:cNvPr id="11" name="תמונה 10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E43B7E92-5C30-444F-8601-19CB063AA8E5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94"/>
          <a:stretch/>
        </p:blipFill>
        <p:spPr>
          <a:xfrm>
            <a:off x="2454422" y="3967601"/>
            <a:ext cx="5274310" cy="255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38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54423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883049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Netflix - Home | Facebook">
            <a:hlinkClick r:id="rId2"/>
            <a:extLst>
              <a:ext uri="{FF2B5EF4-FFF2-40B4-BE49-F238E27FC236}">
                <a16:creationId xmlns:a16="http://schemas.microsoft.com/office/drawing/2014/main" id="{2718B9F7-9540-4238-B89B-F14CB1A0D8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62" r="4682"/>
          <a:stretch/>
        </p:blipFill>
        <p:spPr bwMode="auto">
          <a:xfrm>
            <a:off x="0" y="0"/>
            <a:ext cx="2454423" cy="272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כותרת 4">
            <a:extLst>
              <a:ext uri="{FF2B5EF4-FFF2-40B4-BE49-F238E27FC236}">
                <a16:creationId xmlns:a16="http://schemas.microsoft.com/office/drawing/2014/main" id="{A040724A-908A-4734-893F-84E57872F1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422" y="0"/>
            <a:ext cx="9737578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 w="12700">
                  <a:solidFill>
                    <a:sysClr val="windowText" lastClr="000000"/>
                  </a:solidFill>
                  <a:prstDash val="solid"/>
                </a:ln>
                <a:effectLst>
                  <a:glow rad="101600">
                    <a:schemeClr val="tx1">
                      <a:alpha val="6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Results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76F5A6BE-C5A3-4834-B03F-CB8CC6528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602" y="5219859"/>
            <a:ext cx="2293398" cy="16381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902D4682-EDD2-4657-A840-FC1C1E3C48A7}"/>
              </a:ext>
            </a:extLst>
          </p:cNvPr>
          <p:cNvSpPr/>
          <p:nvPr/>
        </p:nvSpPr>
        <p:spPr>
          <a:xfrm>
            <a:off x="7537524" y="889556"/>
            <a:ext cx="290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n w="12700">
                  <a:solidFill>
                    <a:sysClr val="windowText" lastClr="000000"/>
                  </a:solidFill>
                  <a:prstDash val="solid"/>
                </a:ln>
                <a:effectLst>
                  <a:glow rad="101600">
                    <a:schemeClr val="tx1">
                      <a:alpha val="6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RandomForest</a:t>
            </a:r>
            <a:r>
              <a:rPr lang="en-US" b="1" dirty="0">
                <a:ln w="12700">
                  <a:solidFill>
                    <a:sysClr val="windowText" lastClr="000000"/>
                  </a:solidFill>
                  <a:prstDash val="solid"/>
                </a:ln>
                <a:effectLst>
                  <a:glow rad="101600">
                    <a:schemeClr val="tx1">
                      <a:alpha val="6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Algorithm</a:t>
            </a:r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8E65CA70-5FB7-4636-8ABB-C9E0C6F6235B}"/>
              </a:ext>
            </a:extLst>
          </p:cNvPr>
          <p:cNvSpPr/>
          <p:nvPr/>
        </p:nvSpPr>
        <p:spPr>
          <a:xfrm>
            <a:off x="7146525" y="1665843"/>
            <a:ext cx="4334396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For each index and runs, the algorithm yielded high accuracy percentage – over 95%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79E0D936-BDE8-4335-B92C-009FEAAD6141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0762" r="27161" b="19307"/>
          <a:stretch/>
        </p:blipFill>
        <p:spPr bwMode="auto">
          <a:xfrm>
            <a:off x="2876917" y="2000448"/>
            <a:ext cx="3489960" cy="16484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F9249E37-9060-4B8B-B8A9-3E1CF1BD9D93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" t="4814" r="27267" b="18769"/>
          <a:stretch/>
        </p:blipFill>
        <p:spPr bwMode="auto">
          <a:xfrm>
            <a:off x="2876917" y="4535132"/>
            <a:ext cx="3489960" cy="16484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507F6A5-CB6C-45E9-845E-54C8C5602143}"/>
              </a:ext>
            </a:extLst>
          </p:cNvPr>
          <p:cNvSpPr txBox="1"/>
          <p:nvPr/>
        </p:nvSpPr>
        <p:spPr>
          <a:xfrm>
            <a:off x="2620776" y="1362715"/>
            <a:ext cx="42634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Module run for 5 columns - general result a </a:t>
            </a:r>
            <a:endParaRPr lang="he-IL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7A4C0786-D897-49F5-8001-734FC842BD71}"/>
              </a:ext>
            </a:extLst>
          </p:cNvPr>
          <p:cNvSpPr txBox="1"/>
          <p:nvPr/>
        </p:nvSpPr>
        <p:spPr>
          <a:xfrm>
            <a:off x="2620776" y="3925930"/>
            <a:ext cx="42634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Module run for 7 columns - general result a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2003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54423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883049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Netflix - Home | Facebook">
            <a:hlinkClick r:id="rId2"/>
            <a:extLst>
              <a:ext uri="{FF2B5EF4-FFF2-40B4-BE49-F238E27FC236}">
                <a16:creationId xmlns:a16="http://schemas.microsoft.com/office/drawing/2014/main" id="{932870F0-BB48-4B73-98CE-698F90C845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62" r="4682"/>
          <a:stretch/>
        </p:blipFill>
        <p:spPr bwMode="auto">
          <a:xfrm>
            <a:off x="0" y="0"/>
            <a:ext cx="2454423" cy="272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כותרת 4">
            <a:extLst>
              <a:ext uri="{FF2B5EF4-FFF2-40B4-BE49-F238E27FC236}">
                <a16:creationId xmlns:a16="http://schemas.microsoft.com/office/drawing/2014/main" id="{9E99740B-E07F-407B-980F-714E28DEEF75}"/>
              </a:ext>
            </a:extLst>
          </p:cNvPr>
          <p:cNvSpPr txBox="1">
            <a:spLocks/>
          </p:cNvSpPr>
          <p:nvPr/>
        </p:nvSpPr>
        <p:spPr>
          <a:xfrm>
            <a:off x="2454422" y="0"/>
            <a:ext cx="9737578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 w="12700">
                  <a:solidFill>
                    <a:sysClr val="windowText" lastClr="000000"/>
                  </a:solidFill>
                  <a:prstDash val="solid"/>
                </a:ln>
                <a:effectLst>
                  <a:glow rad="101600">
                    <a:schemeClr val="tx1">
                      <a:alpha val="6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Discussion</a:t>
            </a:r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477B1D08-6569-4EDF-807C-E761A08A18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38" y="5326630"/>
            <a:ext cx="2389835" cy="12339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מלבן 12">
            <a:extLst>
              <a:ext uri="{FF2B5EF4-FFF2-40B4-BE49-F238E27FC236}">
                <a16:creationId xmlns:a16="http://schemas.microsoft.com/office/drawing/2014/main" id="{4EA98CAF-3D41-4ED9-BB5B-47F16F63566D}"/>
              </a:ext>
            </a:extLst>
          </p:cNvPr>
          <p:cNvSpPr/>
          <p:nvPr/>
        </p:nvSpPr>
        <p:spPr>
          <a:xfrm>
            <a:off x="2779936" y="924634"/>
            <a:ext cx="9086549" cy="621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Regression: </a:t>
            </a:r>
          </a:p>
          <a:p>
            <a:pPr marL="914400" lvl="1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Newer contents are highly ranked</a:t>
            </a:r>
          </a:p>
          <a:p>
            <a:pPr marL="914400" lvl="1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Countries impact ranking</a:t>
            </a:r>
          </a:p>
          <a:p>
            <a:pPr marL="914400" lvl="1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Some genres get more audience than others</a:t>
            </a:r>
          </a:p>
          <a:p>
            <a:pPr marL="914400" lvl="1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Each feature impact on ranking with 41.2% accuracy</a:t>
            </a:r>
          </a:p>
          <a:p>
            <a:pPr marL="914400" lvl="1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Duration of content does influence its success </a:t>
            </a:r>
          </a:p>
          <a:p>
            <a:pPr marL="457200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Bayes:</a:t>
            </a:r>
            <a:r>
              <a:rPr lang="en-US" sz="2800" dirty="0"/>
              <a:t> </a:t>
            </a:r>
          </a:p>
          <a:p>
            <a:pPr marL="914400" lvl="1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Each feature impacts on ranking with 82.44% accuracy. </a:t>
            </a:r>
          </a:p>
          <a:p>
            <a:pPr marL="914400" lvl="1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specific actor is highly impacting on ranking</a:t>
            </a:r>
          </a:p>
          <a:p>
            <a:pPr marL="457200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RandomForest</a:t>
            </a:r>
            <a:r>
              <a:rPr lang="en-US" sz="2600" dirty="0"/>
              <a:t>: </a:t>
            </a:r>
          </a:p>
          <a:p>
            <a:pPr marL="914400" lvl="1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There isn’t overfitting for actor column</a:t>
            </a:r>
          </a:p>
          <a:p>
            <a:pPr marL="914400" lvl="1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4578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54423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883049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Netflix - Home | Facebook">
            <a:hlinkClick r:id="rId2"/>
            <a:extLst>
              <a:ext uri="{FF2B5EF4-FFF2-40B4-BE49-F238E27FC236}">
                <a16:creationId xmlns:a16="http://schemas.microsoft.com/office/drawing/2014/main" id="{932870F0-BB48-4B73-98CE-698F90C845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62" r="4682"/>
          <a:stretch/>
        </p:blipFill>
        <p:spPr bwMode="auto">
          <a:xfrm>
            <a:off x="0" y="0"/>
            <a:ext cx="2454423" cy="272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כותרת 4">
            <a:extLst>
              <a:ext uri="{FF2B5EF4-FFF2-40B4-BE49-F238E27FC236}">
                <a16:creationId xmlns:a16="http://schemas.microsoft.com/office/drawing/2014/main" id="{DDF03ABA-BF83-4D42-9FFA-8F56CEC49ED8}"/>
              </a:ext>
            </a:extLst>
          </p:cNvPr>
          <p:cNvSpPr txBox="1">
            <a:spLocks/>
          </p:cNvSpPr>
          <p:nvPr/>
        </p:nvSpPr>
        <p:spPr>
          <a:xfrm>
            <a:off x="4252404" y="0"/>
            <a:ext cx="7939596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 w="12700">
                  <a:solidFill>
                    <a:sysClr val="windowText" lastClr="000000"/>
                  </a:solidFill>
                  <a:prstDash val="solid"/>
                </a:ln>
                <a:effectLst>
                  <a:glow rad="101600">
                    <a:schemeClr val="tx1">
                      <a:alpha val="6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Conclusions </a:t>
            </a:r>
            <a:endParaRPr lang="he-IL" dirty="0"/>
          </a:p>
        </p:txBody>
      </p:sp>
      <p:pic>
        <p:nvPicPr>
          <p:cNvPr id="6" name="תמונה 5" descr="תמונה שמכילה טקסט, לוח כיתה, צילום, שחור&#10;&#10;התיאור נוצר באופן אוטומטי">
            <a:extLst>
              <a:ext uri="{FF2B5EF4-FFF2-40B4-BE49-F238E27FC236}">
                <a16:creationId xmlns:a16="http://schemas.microsoft.com/office/drawing/2014/main" id="{1A189975-3BDD-49ED-BC15-99DABCB99A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784" y="5110205"/>
            <a:ext cx="2399098" cy="1598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AB200EEF-B16B-4967-AD05-EDC88B0DA028}"/>
              </a:ext>
            </a:extLst>
          </p:cNvPr>
          <p:cNvSpPr/>
          <p:nvPr/>
        </p:nvSpPr>
        <p:spPr>
          <a:xfrm>
            <a:off x="2454423" y="1130753"/>
            <a:ext cx="9086549" cy="584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based on Bayes, a specific actor has high impact on contents ranking</a:t>
            </a:r>
          </a:p>
          <a:p>
            <a:pPr marL="914400" lvl="1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Newer contents yield higher ranking – more streaming based on countries and genres</a:t>
            </a:r>
          </a:p>
          <a:p>
            <a:pPr marL="914400" lvl="1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Contents duration has direct connection on impact of contents success</a:t>
            </a:r>
          </a:p>
          <a:p>
            <a:pPr marL="914400" lvl="1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Countries and genres integration has                                           an influence</a:t>
            </a:r>
          </a:p>
          <a:p>
            <a:pPr marL="914400" lvl="1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0682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Netflix - Home | Facebook">
            <a:hlinkClick r:id="rId2"/>
            <a:extLst>
              <a:ext uri="{FF2B5EF4-FFF2-40B4-BE49-F238E27FC236}">
                <a16:creationId xmlns:a16="http://schemas.microsoft.com/office/drawing/2014/main" id="{9E2FB362-0E4B-4BD1-9176-3FA987AD7B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62" r="4682"/>
          <a:stretch/>
        </p:blipFill>
        <p:spPr bwMode="auto">
          <a:xfrm>
            <a:off x="0" y="0"/>
            <a:ext cx="2454423" cy="272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54423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883049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7F4F243-7271-4DB7-A439-23AC1023FB75}"/>
              </a:ext>
            </a:extLst>
          </p:cNvPr>
          <p:cNvSpPr txBox="1"/>
          <p:nvPr/>
        </p:nvSpPr>
        <p:spPr>
          <a:xfrm>
            <a:off x="4026048" y="1801791"/>
            <a:ext cx="7022952" cy="32544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Netflix is an American streaming service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More than 182 million consumers worldwide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Based on Cloud technology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Netflix developed video-recommendation algorithm</a:t>
            </a:r>
            <a:endParaRPr lang="he-IL" sz="2800" dirty="0"/>
          </a:p>
        </p:txBody>
      </p:sp>
      <p:sp>
        <p:nvSpPr>
          <p:cNvPr id="10" name="כותרת 6">
            <a:extLst>
              <a:ext uri="{FF2B5EF4-FFF2-40B4-BE49-F238E27FC236}">
                <a16:creationId xmlns:a16="http://schemas.microsoft.com/office/drawing/2014/main" id="{5195A215-F914-4909-9A65-15066523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828" y="161215"/>
            <a:ext cx="7399392" cy="1325563"/>
          </a:xfrm>
        </p:spPr>
        <p:txBody>
          <a:bodyPr/>
          <a:lstStyle/>
          <a:p>
            <a:pPr algn="ctr"/>
            <a:r>
              <a:rPr lang="en-US" sz="4800" b="1" dirty="0">
                <a:ln w="12700">
                  <a:solidFill>
                    <a:sysClr val="windowText" lastClr="000000"/>
                  </a:solidFill>
                  <a:prstDash val="solid"/>
                </a:ln>
                <a:effectLst>
                  <a:glow rad="101600">
                    <a:schemeClr val="tx1">
                      <a:alpha val="6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Netflix</a:t>
            </a:r>
            <a:endParaRPr lang="he-IL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13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54423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883049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כותרת 6">
            <a:extLst>
              <a:ext uri="{FF2B5EF4-FFF2-40B4-BE49-F238E27FC236}">
                <a16:creationId xmlns:a16="http://schemas.microsoft.com/office/drawing/2014/main" id="{B2705E9B-024B-40B4-B1EA-8AB79E24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563" y="247951"/>
            <a:ext cx="7565922" cy="1325563"/>
          </a:xfrm>
        </p:spPr>
        <p:txBody>
          <a:bodyPr/>
          <a:lstStyle/>
          <a:p>
            <a:pPr algn="ctr"/>
            <a:r>
              <a:rPr lang="en-US" sz="4800" b="1" dirty="0">
                <a:ln w="12700">
                  <a:solidFill>
                    <a:sysClr val="windowText" lastClr="000000"/>
                  </a:solidFill>
                  <a:prstDash val="solid"/>
                </a:ln>
                <a:effectLst>
                  <a:glow rad="101600">
                    <a:schemeClr val="tx1">
                      <a:alpha val="6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IMDb</a:t>
            </a:r>
            <a:endParaRPr lang="he-IL" dirty="0">
              <a:cs typeface="+mn-cs"/>
            </a:endParaRPr>
          </a:p>
        </p:txBody>
      </p:sp>
      <p:pic>
        <p:nvPicPr>
          <p:cNvPr id="10" name="Picture 2" descr="Netflix - Home | Facebook">
            <a:hlinkClick r:id="rId2"/>
            <a:extLst>
              <a:ext uri="{FF2B5EF4-FFF2-40B4-BE49-F238E27FC236}">
                <a16:creationId xmlns:a16="http://schemas.microsoft.com/office/drawing/2014/main" id="{97CD5172-EA83-45ED-9275-53C2DC3E19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62" r="4682"/>
          <a:stretch/>
        </p:blipFill>
        <p:spPr bwMode="auto">
          <a:xfrm>
            <a:off x="0" y="0"/>
            <a:ext cx="2454423" cy="272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D355FE61-C471-4318-B02A-10B7272FE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939" y="4968492"/>
            <a:ext cx="2988476" cy="18895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7F4F243-7271-4DB7-A439-23AC1023FB75}"/>
              </a:ext>
            </a:extLst>
          </p:cNvPr>
          <p:cNvSpPr txBox="1"/>
          <p:nvPr/>
        </p:nvSpPr>
        <p:spPr>
          <a:xfrm>
            <a:off x="3908573" y="1573514"/>
            <a:ext cx="7257902" cy="32571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Internet Movie Database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Contains approximately 6.5 million titles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83 million users worldwide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Users rate contents on a scale of 1 to 10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Mean-rating method</a:t>
            </a:r>
          </a:p>
        </p:txBody>
      </p:sp>
    </p:spTree>
    <p:extLst>
      <p:ext uri="{BB962C8B-B14F-4D97-AF65-F5344CB8AC3E}">
        <p14:creationId xmlns:p14="http://schemas.microsoft.com/office/powerpoint/2010/main" val="3288087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54423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883049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E5F5CEA-621B-49EA-8561-FA13E2756DDB}"/>
              </a:ext>
            </a:extLst>
          </p:cNvPr>
          <p:cNvSpPr txBox="1"/>
          <p:nvPr/>
        </p:nvSpPr>
        <p:spPr>
          <a:xfrm>
            <a:off x="4124060" y="1871672"/>
            <a:ext cx="6826927" cy="26108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Observe the influence of each characteristic on ranking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How characteristics integration  affects rank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Find the ratio between rank and duration</a:t>
            </a:r>
          </a:p>
        </p:txBody>
      </p:sp>
      <p:sp>
        <p:nvSpPr>
          <p:cNvPr id="7" name="כותרת 6">
            <a:extLst>
              <a:ext uri="{FF2B5EF4-FFF2-40B4-BE49-F238E27FC236}">
                <a16:creationId xmlns:a16="http://schemas.microsoft.com/office/drawing/2014/main" id="{2B0ED41F-B3FB-45BF-B58B-E56328D4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796" y="277591"/>
            <a:ext cx="7399393" cy="1325563"/>
          </a:xfrm>
        </p:spPr>
        <p:txBody>
          <a:bodyPr/>
          <a:lstStyle/>
          <a:p>
            <a:pPr algn="ctr"/>
            <a:r>
              <a:rPr lang="en-US" b="1" dirty="0">
                <a:ln w="12700">
                  <a:solidFill>
                    <a:sysClr val="windowText" lastClr="000000"/>
                  </a:solidFill>
                  <a:prstDash val="solid"/>
                </a:ln>
                <a:effectLst>
                  <a:glow rad="101600">
                    <a:schemeClr val="tx1">
                      <a:alpha val="6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Objectives</a:t>
            </a:r>
            <a:endParaRPr lang="he-IL" dirty="0">
              <a:cs typeface="+mn-cs"/>
            </a:endParaRPr>
          </a:p>
        </p:txBody>
      </p:sp>
      <p:pic>
        <p:nvPicPr>
          <p:cNvPr id="11" name="Picture 2" descr="Netflix - Home | Facebook">
            <a:hlinkClick r:id="rId2"/>
            <a:extLst>
              <a:ext uri="{FF2B5EF4-FFF2-40B4-BE49-F238E27FC236}">
                <a16:creationId xmlns:a16="http://schemas.microsoft.com/office/drawing/2014/main" id="{10C5EFCB-2AD0-46B9-8EA9-2DAA771E05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62" r="4682"/>
          <a:stretch/>
        </p:blipFill>
        <p:spPr bwMode="auto">
          <a:xfrm>
            <a:off x="0" y="0"/>
            <a:ext cx="2454423" cy="272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035DA4A2-8815-4589-AC3B-87F9B42F6C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033" y="4751033"/>
            <a:ext cx="2106967" cy="21069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50161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54423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883049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A7A96A63-7F80-43C3-96FF-8ADE6D569C59}"/>
              </a:ext>
            </a:extLst>
          </p:cNvPr>
          <p:cNvGrpSpPr/>
          <p:nvPr/>
        </p:nvGrpSpPr>
        <p:grpSpPr>
          <a:xfrm>
            <a:off x="4522524" y="1832730"/>
            <a:ext cx="6030000" cy="4305948"/>
            <a:chOff x="5786550" y="1661917"/>
            <a:chExt cx="6030000" cy="4305948"/>
          </a:xfrm>
        </p:grpSpPr>
        <p:sp>
          <p:nvSpPr>
            <p:cNvPr id="5" name="מלבן: פינות אלכסוניות מעוגלות 4">
              <a:extLst>
                <a:ext uri="{FF2B5EF4-FFF2-40B4-BE49-F238E27FC236}">
                  <a16:creationId xmlns:a16="http://schemas.microsoft.com/office/drawing/2014/main" id="{5B7E329C-3FB5-4979-8928-9FEAEC780B06}"/>
                </a:ext>
              </a:extLst>
            </p:cNvPr>
            <p:cNvSpPr/>
            <p:nvPr/>
          </p:nvSpPr>
          <p:spPr>
            <a:xfrm>
              <a:off x="6096002" y="3970517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מלבן 5" descr="Snake">
              <a:extLst>
                <a:ext uri="{FF2B5EF4-FFF2-40B4-BE49-F238E27FC236}">
                  <a16:creationId xmlns:a16="http://schemas.microsoft.com/office/drawing/2014/main" id="{375F7361-2F1F-4248-BE16-FF242F5F0041}"/>
                </a:ext>
              </a:extLst>
            </p:cNvPr>
            <p:cNvSpPr/>
            <p:nvPr/>
          </p:nvSpPr>
          <p:spPr>
            <a:xfrm>
              <a:off x="6329997" y="4204521"/>
              <a:ext cx="630000" cy="6300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צורה חופשית: צורה 16">
              <a:extLst>
                <a:ext uri="{FF2B5EF4-FFF2-40B4-BE49-F238E27FC236}">
                  <a16:creationId xmlns:a16="http://schemas.microsoft.com/office/drawing/2014/main" id="{418A5859-758B-4CCA-BD59-CF2222959585}"/>
                </a:ext>
              </a:extLst>
            </p:cNvPr>
            <p:cNvSpPr/>
            <p:nvPr/>
          </p:nvSpPr>
          <p:spPr>
            <a:xfrm>
              <a:off x="5786550" y="5247865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100" kern="1200" dirty="0"/>
                <a:t>Python 3.7</a:t>
              </a:r>
            </a:p>
          </p:txBody>
        </p:sp>
        <p:sp>
          <p:nvSpPr>
            <p:cNvPr id="18" name="מלבן: פינות אלכסוניות מעוגלות 17">
              <a:extLst>
                <a:ext uri="{FF2B5EF4-FFF2-40B4-BE49-F238E27FC236}">
                  <a16:creationId xmlns:a16="http://schemas.microsoft.com/office/drawing/2014/main" id="{EB011959-5242-4ECE-B143-0899A9FF4896}"/>
                </a:ext>
              </a:extLst>
            </p:cNvPr>
            <p:cNvSpPr/>
            <p:nvPr/>
          </p:nvSpPr>
          <p:spPr>
            <a:xfrm>
              <a:off x="8211002" y="3970517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9" name="מלבן 18" descr="Laptop">
              <a:extLst>
                <a:ext uri="{FF2B5EF4-FFF2-40B4-BE49-F238E27FC236}">
                  <a16:creationId xmlns:a16="http://schemas.microsoft.com/office/drawing/2014/main" id="{167CB1F9-225A-4F8D-9C9A-00522DEF34BD}"/>
                </a:ext>
              </a:extLst>
            </p:cNvPr>
            <p:cNvSpPr/>
            <p:nvPr/>
          </p:nvSpPr>
          <p:spPr>
            <a:xfrm>
              <a:off x="8444997" y="4204521"/>
              <a:ext cx="630000" cy="63000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צורה חופשית: צורה 19">
              <a:extLst>
                <a:ext uri="{FF2B5EF4-FFF2-40B4-BE49-F238E27FC236}">
                  <a16:creationId xmlns:a16="http://schemas.microsoft.com/office/drawing/2014/main" id="{99733F32-7BA3-44C3-AB51-343BE4992FD7}"/>
                </a:ext>
              </a:extLst>
            </p:cNvPr>
            <p:cNvSpPr/>
            <p:nvPr/>
          </p:nvSpPr>
          <p:spPr>
            <a:xfrm>
              <a:off x="7901550" y="5247865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100" kern="1200" dirty="0"/>
                <a:t>CMD windows version</a:t>
              </a:r>
            </a:p>
          </p:txBody>
        </p:sp>
        <p:sp>
          <p:nvSpPr>
            <p:cNvPr id="21" name="מלבן: פינות אלכסוניות מעוגלות 20">
              <a:extLst>
                <a:ext uri="{FF2B5EF4-FFF2-40B4-BE49-F238E27FC236}">
                  <a16:creationId xmlns:a16="http://schemas.microsoft.com/office/drawing/2014/main" id="{2938201A-9634-4369-90A6-F073032E2BD8}"/>
                </a:ext>
              </a:extLst>
            </p:cNvPr>
            <p:cNvSpPr/>
            <p:nvPr/>
          </p:nvSpPr>
          <p:spPr>
            <a:xfrm>
              <a:off x="10326002" y="3970517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2" name="מלבן 21" descr="Open Folder">
              <a:extLst>
                <a:ext uri="{FF2B5EF4-FFF2-40B4-BE49-F238E27FC236}">
                  <a16:creationId xmlns:a16="http://schemas.microsoft.com/office/drawing/2014/main" id="{413A1088-4DB8-4C74-B678-A0679A0953DB}"/>
                </a:ext>
              </a:extLst>
            </p:cNvPr>
            <p:cNvSpPr/>
            <p:nvPr/>
          </p:nvSpPr>
          <p:spPr>
            <a:xfrm>
              <a:off x="10559997" y="4204521"/>
              <a:ext cx="630000" cy="630000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צורה חופשית: צורה 22">
              <a:extLst>
                <a:ext uri="{FF2B5EF4-FFF2-40B4-BE49-F238E27FC236}">
                  <a16:creationId xmlns:a16="http://schemas.microsoft.com/office/drawing/2014/main" id="{C1F69CEA-89A2-4675-9F21-9FA77B8024D0}"/>
                </a:ext>
              </a:extLst>
            </p:cNvPr>
            <p:cNvSpPr/>
            <p:nvPr/>
          </p:nvSpPr>
          <p:spPr>
            <a:xfrm>
              <a:off x="10016550" y="5247865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100" kern="1200" dirty="0"/>
                <a:t>Excel (CSV file type)</a:t>
              </a:r>
            </a:p>
          </p:txBody>
        </p:sp>
        <p:sp>
          <p:nvSpPr>
            <p:cNvPr id="24" name="מלבן: פינות אלכסוניות מעוגלות 23">
              <a:extLst>
                <a:ext uri="{FF2B5EF4-FFF2-40B4-BE49-F238E27FC236}">
                  <a16:creationId xmlns:a16="http://schemas.microsoft.com/office/drawing/2014/main" id="{15F363D8-2028-4F4A-BF60-960D90911C45}"/>
                </a:ext>
              </a:extLst>
            </p:cNvPr>
            <p:cNvSpPr/>
            <p:nvPr/>
          </p:nvSpPr>
          <p:spPr>
            <a:xfrm>
              <a:off x="8252550" y="1661917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" name="מלבן 24" descr="Wind Chime">
              <a:extLst>
                <a:ext uri="{FF2B5EF4-FFF2-40B4-BE49-F238E27FC236}">
                  <a16:creationId xmlns:a16="http://schemas.microsoft.com/office/drawing/2014/main" id="{4C4CE0E1-2D42-4C30-832C-97C2559B696E}"/>
                </a:ext>
              </a:extLst>
            </p:cNvPr>
            <p:cNvSpPr/>
            <p:nvPr/>
          </p:nvSpPr>
          <p:spPr>
            <a:xfrm>
              <a:off x="8486550" y="1895917"/>
              <a:ext cx="630000" cy="630000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צורה חופשית: צורה 25">
              <a:extLst>
                <a:ext uri="{FF2B5EF4-FFF2-40B4-BE49-F238E27FC236}">
                  <a16:creationId xmlns:a16="http://schemas.microsoft.com/office/drawing/2014/main" id="{A2B03B2A-9377-47EA-9DD8-9E24ED5D8315}"/>
                </a:ext>
              </a:extLst>
            </p:cNvPr>
            <p:cNvSpPr/>
            <p:nvPr/>
          </p:nvSpPr>
          <p:spPr>
            <a:xfrm>
              <a:off x="7901550" y="2886485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100" kern="1200"/>
                <a:t>Weka</a:t>
              </a:r>
            </a:p>
          </p:txBody>
        </p:sp>
        <p:sp>
          <p:nvSpPr>
            <p:cNvPr id="27" name="מלבן: פינות אלכסוניות מעוגלות 26">
              <a:extLst>
                <a:ext uri="{FF2B5EF4-FFF2-40B4-BE49-F238E27FC236}">
                  <a16:creationId xmlns:a16="http://schemas.microsoft.com/office/drawing/2014/main" id="{11932086-FE5C-4A78-A00B-B337DB8E3E17}"/>
                </a:ext>
              </a:extLst>
            </p:cNvPr>
            <p:cNvSpPr/>
            <p:nvPr/>
          </p:nvSpPr>
          <p:spPr>
            <a:xfrm>
              <a:off x="10367550" y="1661917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8" name="מלבן 27" descr="Internet">
              <a:extLst>
                <a:ext uri="{FF2B5EF4-FFF2-40B4-BE49-F238E27FC236}">
                  <a16:creationId xmlns:a16="http://schemas.microsoft.com/office/drawing/2014/main" id="{CB40AA9C-9D09-4430-8D27-2EA9071849E9}"/>
                </a:ext>
              </a:extLst>
            </p:cNvPr>
            <p:cNvSpPr/>
            <p:nvPr/>
          </p:nvSpPr>
          <p:spPr>
            <a:xfrm>
              <a:off x="10601550" y="1895917"/>
              <a:ext cx="630000" cy="630000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צורה חופשית: צורה 28">
              <a:extLst>
                <a:ext uri="{FF2B5EF4-FFF2-40B4-BE49-F238E27FC236}">
                  <a16:creationId xmlns:a16="http://schemas.microsoft.com/office/drawing/2014/main" id="{2D3282FC-2D46-4294-8DDA-1E5C59064FFC}"/>
                </a:ext>
              </a:extLst>
            </p:cNvPr>
            <p:cNvSpPr/>
            <p:nvPr/>
          </p:nvSpPr>
          <p:spPr>
            <a:xfrm>
              <a:off x="10016550" y="2886485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100" kern="1200" dirty="0"/>
                <a:t>MATLAB</a:t>
              </a:r>
            </a:p>
          </p:txBody>
        </p:sp>
      </p:grpSp>
      <p:sp>
        <p:nvSpPr>
          <p:cNvPr id="30" name="כותרת 1">
            <a:extLst>
              <a:ext uri="{FF2B5EF4-FFF2-40B4-BE49-F238E27FC236}">
                <a16:creationId xmlns:a16="http://schemas.microsoft.com/office/drawing/2014/main" id="{EA74E556-5CBA-4F25-B614-12AC7D96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406" y="0"/>
            <a:ext cx="7399393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n w="12700">
                  <a:solidFill>
                    <a:sysClr val="windowText" lastClr="000000"/>
                  </a:solidFill>
                  <a:prstDash val="solid"/>
                </a:ln>
                <a:effectLst>
                  <a:glow rad="101600">
                    <a:schemeClr val="tx1">
                      <a:alpha val="6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Methods</a:t>
            </a:r>
            <a:endParaRPr lang="he-IL" b="1" dirty="0">
              <a:ln w="12700">
                <a:solidFill>
                  <a:sysClr val="windowText" lastClr="000000"/>
                </a:solidFill>
                <a:prstDash val="solid"/>
              </a:ln>
              <a:effectLst>
                <a:glow rad="101600">
                  <a:schemeClr val="tx1">
                    <a:alpha val="60000"/>
                  </a:schemeClr>
                </a:glow>
                <a:outerShdw dist="38100" dir="2640000" algn="bl" rotWithShape="0">
                  <a:schemeClr val="accent1"/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1" name="Picture 2" descr="Netflix - Home | Facebook">
            <a:hlinkClick r:id="rId12"/>
            <a:extLst>
              <a:ext uri="{FF2B5EF4-FFF2-40B4-BE49-F238E27FC236}">
                <a16:creationId xmlns:a16="http://schemas.microsoft.com/office/drawing/2014/main" id="{C23A1E55-8F91-4913-BEB6-CC86459B85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62" r="4682"/>
          <a:stretch/>
        </p:blipFill>
        <p:spPr bwMode="auto">
          <a:xfrm>
            <a:off x="0" y="0"/>
            <a:ext cx="2454423" cy="272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398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54423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883049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A74E7ACA-9975-4B27-B450-353F718EBA46}"/>
              </a:ext>
            </a:extLst>
          </p:cNvPr>
          <p:cNvGrpSpPr/>
          <p:nvPr/>
        </p:nvGrpSpPr>
        <p:grpSpPr>
          <a:xfrm>
            <a:off x="3650571" y="4482893"/>
            <a:ext cx="7773905" cy="1718861"/>
            <a:chOff x="0" y="38100"/>
            <a:chExt cx="5067300" cy="987448"/>
          </a:xfrm>
        </p:grpSpPr>
        <p:pic>
          <p:nvPicPr>
            <p:cNvPr id="8" name="תמונה 7">
              <a:extLst>
                <a:ext uri="{FF2B5EF4-FFF2-40B4-BE49-F238E27FC236}">
                  <a16:creationId xmlns:a16="http://schemas.microsoft.com/office/drawing/2014/main" id="{F1C21449-F559-4BFE-90A2-CB396402A2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5" t="30822" r="2480" b="35894"/>
            <a:stretch/>
          </p:blipFill>
          <p:spPr bwMode="auto">
            <a:xfrm>
              <a:off x="12700" y="38100"/>
              <a:ext cx="5054600" cy="987448"/>
            </a:xfrm>
            <a:prstGeom prst="rect">
              <a:avLst/>
            </a:prstGeom>
            <a:ln w="19050">
              <a:solidFill>
                <a:schemeClr val="accent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12FD909E-DDBC-4DE9-9862-6ABB1E01415E}"/>
                </a:ext>
              </a:extLst>
            </p:cNvPr>
            <p:cNvSpPr/>
            <p:nvPr/>
          </p:nvSpPr>
          <p:spPr>
            <a:xfrm>
              <a:off x="0" y="38100"/>
              <a:ext cx="5067300" cy="57898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</p:grpSp>
      <p:sp>
        <p:nvSpPr>
          <p:cNvPr id="10" name="כותרת 4">
            <a:extLst>
              <a:ext uri="{FF2B5EF4-FFF2-40B4-BE49-F238E27FC236}">
                <a16:creationId xmlns:a16="http://schemas.microsoft.com/office/drawing/2014/main" id="{E68B5EBA-75C3-4EA9-9CAD-8F9C4A56A074}"/>
              </a:ext>
            </a:extLst>
          </p:cNvPr>
          <p:cNvSpPr txBox="1">
            <a:spLocks/>
          </p:cNvSpPr>
          <p:nvPr/>
        </p:nvSpPr>
        <p:spPr>
          <a:xfrm>
            <a:off x="3954386" y="0"/>
            <a:ext cx="7399414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 w="12700">
                  <a:solidFill>
                    <a:sysClr val="windowText" lastClr="000000"/>
                  </a:solidFill>
                  <a:prstDash val="solid"/>
                </a:ln>
                <a:effectLst>
                  <a:glow rad="101600">
                    <a:schemeClr val="tx1">
                      <a:alpha val="6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Pre-Processing</a:t>
            </a:r>
            <a:endParaRPr lang="he-IL" dirty="0"/>
          </a:p>
        </p:txBody>
      </p:sp>
      <p:pic>
        <p:nvPicPr>
          <p:cNvPr id="13" name="Picture 2" descr="Netflix - Home | Facebook">
            <a:hlinkClick r:id="rId3"/>
            <a:extLst>
              <a:ext uri="{FF2B5EF4-FFF2-40B4-BE49-F238E27FC236}">
                <a16:creationId xmlns:a16="http://schemas.microsoft.com/office/drawing/2014/main" id="{834D1516-432F-44E9-ADD0-D213ACB78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62" r="4682"/>
          <a:stretch/>
        </p:blipFill>
        <p:spPr bwMode="auto">
          <a:xfrm>
            <a:off x="0" y="0"/>
            <a:ext cx="2454423" cy="272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4818DDB3-AD5C-4108-A734-F932BB1F825B}"/>
              </a:ext>
            </a:extLst>
          </p:cNvPr>
          <p:cNvSpPr txBox="1"/>
          <p:nvPr/>
        </p:nvSpPr>
        <p:spPr>
          <a:xfrm>
            <a:off x="5189601" y="1559394"/>
            <a:ext cx="4267220" cy="26108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Remove columns </a:t>
            </a:r>
          </a:p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Index</a:t>
            </a:r>
          </a:p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Title</a:t>
            </a:r>
          </a:p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Description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317AE9AE-DBDE-4120-8FCD-40F886FB3DEF}"/>
              </a:ext>
            </a:extLst>
          </p:cNvPr>
          <p:cNvSpPr/>
          <p:nvPr/>
        </p:nvSpPr>
        <p:spPr>
          <a:xfrm>
            <a:off x="7726508" y="956231"/>
            <a:ext cx="4055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12700">
                  <a:solidFill>
                    <a:sysClr val="windowText" lastClr="000000"/>
                  </a:solidFill>
                  <a:prstDash val="solid"/>
                </a:ln>
                <a:effectLst>
                  <a:glow rad="101600">
                    <a:schemeClr val="tx1">
                      <a:alpha val="6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Data Reduction and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09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tflix - Home | Facebook">
            <a:hlinkClick r:id="rId2"/>
            <a:extLst>
              <a:ext uri="{FF2B5EF4-FFF2-40B4-BE49-F238E27FC236}">
                <a16:creationId xmlns:a16="http://schemas.microsoft.com/office/drawing/2014/main" id="{D75601C4-D053-4F04-9C1E-A15B8ECD3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62" r="4682"/>
          <a:stretch/>
        </p:blipFill>
        <p:spPr bwMode="auto">
          <a:xfrm>
            <a:off x="0" y="0"/>
            <a:ext cx="2454423" cy="272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54423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883049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מציין מיקום תוכן 3">
            <a:extLst>
              <a:ext uri="{FF2B5EF4-FFF2-40B4-BE49-F238E27FC236}">
                <a16:creationId xmlns:a16="http://schemas.microsoft.com/office/drawing/2014/main" id="{F74793D2-BA47-4E5F-A877-79A81E58160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3" r="8500" b="12671"/>
          <a:stretch/>
        </p:blipFill>
        <p:spPr bwMode="auto">
          <a:xfrm>
            <a:off x="7838335" y="1499258"/>
            <a:ext cx="4129200" cy="512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647FB82-4D3B-4E43-A618-A77780D29BC6}"/>
              </a:ext>
            </a:extLst>
          </p:cNvPr>
          <p:cNvSpPr txBox="1"/>
          <p:nvPr/>
        </p:nvSpPr>
        <p:spPr>
          <a:xfrm>
            <a:off x="234576" y="3429000"/>
            <a:ext cx="4011069" cy="373794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Split columns:</a:t>
            </a:r>
          </a:p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Actor</a:t>
            </a:r>
          </a:p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Country</a:t>
            </a:r>
          </a:p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Released date</a:t>
            </a:r>
          </a:p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Director</a:t>
            </a:r>
          </a:p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Genera 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CMD,  Python (Pandas, CSV), Excel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50A34235-F6AE-49CB-813A-FFBE9F70989F}"/>
              </a:ext>
            </a:extLst>
          </p:cNvPr>
          <p:cNvPicPr/>
          <p:nvPr/>
        </p:nvPicPr>
        <p:blipFill rotWithShape="1">
          <a:blip r:embed="rId6"/>
          <a:srcRect l="14929" t="5994" r="15002" b="23800"/>
          <a:stretch/>
        </p:blipFill>
        <p:spPr bwMode="auto">
          <a:xfrm>
            <a:off x="2903430" y="1471298"/>
            <a:ext cx="4750663" cy="32832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כותרת 4">
            <a:extLst>
              <a:ext uri="{FF2B5EF4-FFF2-40B4-BE49-F238E27FC236}">
                <a16:creationId xmlns:a16="http://schemas.microsoft.com/office/drawing/2014/main" id="{4039A160-8FE5-4CEF-95D4-C1AE9B404E69}"/>
              </a:ext>
            </a:extLst>
          </p:cNvPr>
          <p:cNvSpPr txBox="1">
            <a:spLocks/>
          </p:cNvSpPr>
          <p:nvPr/>
        </p:nvSpPr>
        <p:spPr>
          <a:xfrm>
            <a:off x="3954386" y="0"/>
            <a:ext cx="7399414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 w="12700">
                  <a:solidFill>
                    <a:sysClr val="windowText" lastClr="000000"/>
                  </a:solidFill>
                  <a:prstDash val="solid"/>
                </a:ln>
                <a:effectLst>
                  <a:glow rad="101600">
                    <a:schemeClr val="tx1">
                      <a:alpha val="6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Pre-Processing</a:t>
            </a:r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4ADFCB2A-3476-4B72-B4B5-5115AF1F7E55}"/>
              </a:ext>
            </a:extLst>
          </p:cNvPr>
          <p:cNvSpPr/>
          <p:nvPr/>
        </p:nvSpPr>
        <p:spPr>
          <a:xfrm>
            <a:off x="7726508" y="956231"/>
            <a:ext cx="4055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12700">
                  <a:solidFill>
                    <a:sysClr val="windowText" lastClr="000000"/>
                  </a:solidFill>
                  <a:prstDash val="solid"/>
                </a:ln>
                <a:effectLst>
                  <a:glow rad="101600">
                    <a:schemeClr val="tx1">
                      <a:alpha val="6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Data Reduction and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66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54423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883049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כותרת 4">
            <a:extLst>
              <a:ext uri="{FF2B5EF4-FFF2-40B4-BE49-F238E27FC236}">
                <a16:creationId xmlns:a16="http://schemas.microsoft.com/office/drawing/2014/main" id="{E68B5EBA-75C3-4EA9-9CAD-8F9C4A56A074}"/>
              </a:ext>
            </a:extLst>
          </p:cNvPr>
          <p:cNvSpPr txBox="1">
            <a:spLocks/>
          </p:cNvSpPr>
          <p:nvPr/>
        </p:nvSpPr>
        <p:spPr>
          <a:xfrm>
            <a:off x="3954386" y="0"/>
            <a:ext cx="7399414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prstClr val="white"/>
                </a:solidFill>
                <a:effectLst>
                  <a:glow rad="101600">
                    <a:prstClr val="white">
                      <a:alpha val="60000"/>
                    </a:prstClr>
                  </a:glow>
                  <a:outerShdw dist="38100" dir="2640000" algn="bl" rotWithShape="0">
                    <a:srgbClr val="A5300F"/>
                  </a:outerShdw>
                </a:effectLst>
                <a:uLnTx/>
                <a:uFillTx/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Pre-Processing</a:t>
            </a: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3" name="Picture 2" descr="Netflix - Home | Facebook">
            <a:hlinkClick r:id="rId2"/>
            <a:extLst>
              <a:ext uri="{FF2B5EF4-FFF2-40B4-BE49-F238E27FC236}">
                <a16:creationId xmlns:a16="http://schemas.microsoft.com/office/drawing/2014/main" id="{834D1516-432F-44E9-ADD0-D213ACB78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62" r="4682"/>
          <a:stretch/>
        </p:blipFill>
        <p:spPr bwMode="auto">
          <a:xfrm>
            <a:off x="0" y="0"/>
            <a:ext cx="2454423" cy="272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4818DDB3-AD5C-4108-A734-F932BB1F825B}"/>
              </a:ext>
            </a:extLst>
          </p:cNvPr>
          <p:cNvSpPr txBox="1"/>
          <p:nvPr/>
        </p:nvSpPr>
        <p:spPr>
          <a:xfrm>
            <a:off x="5403914" y="2281794"/>
            <a:ext cx="4267220" cy="32571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Removing lines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Calibri" panose="020F0502020204030204"/>
              </a:rPr>
              <a:t>Removing columns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Calibri" panose="020F0502020204030204"/>
              </a:rPr>
              <a:t>Completing missing cells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Calibri" panose="020F0502020204030204"/>
              </a:rPr>
              <a:t>Removing rows </a:t>
            </a:r>
          </a:p>
          <a:p>
            <a:pPr marL="285750" lvl="0" indent="-285750" algn="l" rtl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white"/>
                </a:solidFill>
              </a:rPr>
              <a:t>Discretization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317AE9AE-DBDE-4120-8FCD-40F886FB3DEF}"/>
              </a:ext>
            </a:extLst>
          </p:cNvPr>
          <p:cNvSpPr/>
          <p:nvPr/>
        </p:nvSpPr>
        <p:spPr>
          <a:xfrm>
            <a:off x="7726508" y="956231"/>
            <a:ext cx="4055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prstClr val="white"/>
                </a:solidFill>
                <a:effectLst>
                  <a:glow rad="101600">
                    <a:prstClr val="white">
                      <a:alpha val="60000"/>
                    </a:prstClr>
                  </a:glow>
                  <a:outerShdw dist="38100" dir="2640000" algn="bl" rotWithShape="0">
                    <a:srgbClr val="A5300F"/>
                  </a:outerShdw>
                </a:effectLst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Data Reduction and Transformation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7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54423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883049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Netflix - Home | Facebook">
            <a:hlinkClick r:id="rId2"/>
            <a:extLst>
              <a:ext uri="{FF2B5EF4-FFF2-40B4-BE49-F238E27FC236}">
                <a16:creationId xmlns:a16="http://schemas.microsoft.com/office/drawing/2014/main" id="{2718B9F7-9540-4238-B89B-F14CB1A0D8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62" r="4682"/>
          <a:stretch/>
        </p:blipFill>
        <p:spPr bwMode="auto">
          <a:xfrm>
            <a:off x="0" y="0"/>
            <a:ext cx="2454423" cy="272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כותרת 4">
            <a:extLst>
              <a:ext uri="{FF2B5EF4-FFF2-40B4-BE49-F238E27FC236}">
                <a16:creationId xmlns:a16="http://schemas.microsoft.com/office/drawing/2014/main" id="{A040724A-908A-4734-893F-84E57872F1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422" y="0"/>
            <a:ext cx="9737578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 w="12700">
                  <a:solidFill>
                    <a:sysClr val="windowText" lastClr="000000"/>
                  </a:solidFill>
                  <a:prstDash val="solid"/>
                </a:ln>
                <a:effectLst>
                  <a:glow rad="101600">
                    <a:schemeClr val="tx1">
                      <a:alpha val="6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Algorithms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76F5A6BE-C5A3-4834-B03F-CB8CC6528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602" y="5219859"/>
            <a:ext cx="2293398" cy="16381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A4FA1CB4-374A-4BFC-B953-C63D2C60BB13}"/>
              </a:ext>
            </a:extLst>
          </p:cNvPr>
          <p:cNvSpPr/>
          <p:nvPr/>
        </p:nvSpPr>
        <p:spPr>
          <a:xfrm>
            <a:off x="8331423" y="993383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12700">
                  <a:solidFill>
                    <a:sysClr val="windowText" lastClr="000000"/>
                  </a:solidFill>
                  <a:prstDash val="solid"/>
                </a:ln>
                <a:effectLst>
                  <a:glow rad="101600">
                    <a:schemeClr val="tx1">
                      <a:alpha val="6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Correlation</a:t>
            </a:r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C4535CF-2ED4-4600-8761-02E24954F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5224" y="1695708"/>
            <a:ext cx="8655390" cy="315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47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ערכת נושא Office">
  <a:themeElements>
    <a:clrScheme name="אדום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</TotalTime>
  <Words>339</Words>
  <Application>Microsoft Office PowerPoint</Application>
  <PresentationFormat>מסך רחב</PresentationFormat>
  <Paragraphs>77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ערכת נושא Office</vt:lpstr>
      <vt:lpstr>מצגת של PowerPoint‏</vt:lpstr>
      <vt:lpstr>Netflix</vt:lpstr>
      <vt:lpstr>IMDb</vt:lpstr>
      <vt:lpstr>Objectives</vt:lpstr>
      <vt:lpstr>Methods</vt:lpstr>
      <vt:lpstr>מצגת של PowerPoint‏</vt:lpstr>
      <vt:lpstr>מצגת של PowerPoint‏</vt:lpstr>
      <vt:lpstr>מצגת של PowerPoint‏</vt:lpstr>
      <vt:lpstr>Algorithms</vt:lpstr>
      <vt:lpstr>Results</vt:lpstr>
      <vt:lpstr>Results</vt:lpstr>
      <vt:lpstr>Results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Shir Amsalem</dc:creator>
  <cp:lastModifiedBy>סול קרנכל</cp:lastModifiedBy>
  <cp:revision>154</cp:revision>
  <dcterms:created xsi:type="dcterms:W3CDTF">2020-06-06T11:17:39Z</dcterms:created>
  <dcterms:modified xsi:type="dcterms:W3CDTF">2020-06-17T16:24:05Z</dcterms:modified>
</cp:coreProperties>
</file>