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64" r:id="rId4"/>
    <p:sldId id="261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3244B7-19CF-44D7-A698-19F5996B0E4D}">
  <a:tblStyle styleId="{673244B7-19CF-44D7-A698-19F5996B0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79" d="100"/>
          <a:sy n="79" d="100"/>
        </p:scale>
        <p:origin x="54" y="54"/>
      </p:cViewPr>
      <p:guideLst>
        <p:guide orient="horz" pos="2197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94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79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153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19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54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50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5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32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96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12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320727" y="3121999"/>
            <a:ext cx="15646546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2"/>
              </a:lnSpc>
            </a:pP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b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«Модуль генерации штрихкодов для 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ERP-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системы»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780729" y="-1581711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>
              <a:alpha val="20000"/>
            </a:srgbClr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4560776" y="4502092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20000"/>
            </a:srgbClr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8312875" y="1100409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179795" y="-2214740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8292206" y="-5678257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20000"/>
            </a:srgbClr>
          </a:solid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4521200" y="5988758"/>
            <a:ext cx="9144250" cy="0"/>
          </a:xfrm>
          <a:prstGeom prst="straightConnector1">
            <a:avLst/>
          </a:prstGeom>
          <a:noFill/>
          <a:ln w="38100" cap="flat" cmpd="sng">
            <a:solidFill>
              <a:srgbClr val="014E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675CB-54FF-4D5F-9CD9-AECCFE6D4BD1}"/>
              </a:ext>
            </a:extLst>
          </p:cNvPr>
          <p:cNvSpPr txBox="1"/>
          <p:nvPr/>
        </p:nvSpPr>
        <p:spPr>
          <a:xfrm>
            <a:off x="2839464" y="648110"/>
            <a:ext cx="14008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ФГБОУ ВО «Уфимский университет науки и технологий»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3106A-D1EE-4610-8360-1D1D4913136D}"/>
              </a:ext>
            </a:extLst>
          </p:cNvPr>
          <p:cNvSpPr txBox="1"/>
          <p:nvPr/>
        </p:nvSpPr>
        <p:spPr>
          <a:xfrm>
            <a:off x="105471" y="8203999"/>
            <a:ext cx="10795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Студент: Гусманов Алмаз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Илдусович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Научный руководитель: к.т.н., доцент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Бежаева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О.Я.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8BC441-C2C4-47C8-801F-68AAD8367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698" y="9044996"/>
            <a:ext cx="4318000" cy="98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C5468-E130-4644-9523-5627B99475BF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</a:t>
            </a:fld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2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1812AF5E-DEF0-4123-9324-1C109A53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61" y="1958432"/>
            <a:ext cx="2158816" cy="21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/>
          <p:nvPr/>
        </p:nvSpPr>
        <p:spPr>
          <a:xfrm>
            <a:off x="0" y="1419397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>
              <a:alpha val="9000"/>
            </a:srgbClr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0784989" y="7466678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4532146" y="4101517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0399066" y="786368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5">
              <a:lumMod val="75000"/>
              <a:alpha val="9000"/>
            </a:schemeClr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4511477" y="-2677149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93F5D-3DFE-4B49-8891-BEEBDB40FFDC}"/>
              </a:ext>
            </a:extLst>
          </p:cNvPr>
          <p:cNvSpPr txBox="1"/>
          <p:nvPr/>
        </p:nvSpPr>
        <p:spPr>
          <a:xfrm>
            <a:off x="4958902" y="49837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4FE6E-CF0C-4A22-8FD0-3A26374F11A7}"/>
              </a:ext>
            </a:extLst>
          </p:cNvPr>
          <p:cNvSpPr txBox="1"/>
          <p:nvPr/>
        </p:nvSpPr>
        <p:spPr>
          <a:xfrm>
            <a:off x="4958902" y="142863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Стартовая страница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8B84B9-9E8E-4A87-82AD-CA07FCFCD2A8}"/>
              </a:ext>
            </a:extLst>
          </p:cNvPr>
          <p:cNvPicPr/>
          <p:nvPr/>
        </p:nvPicPr>
        <p:blipFill rotWithShape="1">
          <a:blip r:embed="rId4"/>
          <a:srcRect l="11716" r="11867" b="15135"/>
          <a:stretch/>
        </p:blipFill>
        <p:spPr>
          <a:xfrm>
            <a:off x="2651425" y="2485830"/>
            <a:ext cx="13243766" cy="67405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EE906-D0AC-4C8D-9576-0656EF803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7" y="4259621"/>
            <a:ext cx="970593" cy="970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4C6B-38B1-4344-B020-728392C2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0" y="5926406"/>
            <a:ext cx="970593" cy="9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>
            <a:extLst>
              <a:ext uri="{FF2B5EF4-FFF2-40B4-BE49-F238E27FC236}">
                <a16:creationId xmlns:a16="http://schemas.microsoft.com/office/drawing/2014/main" id="{379ED793-D56E-4ADE-B54D-CF2544AD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2" y="7482430"/>
            <a:ext cx="1259715" cy="8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03A958-BCFB-4A8B-B9A9-F7EFE2BD7BEA}"/>
              </a:ext>
            </a:extLst>
          </p:cNvPr>
          <p:cNvSpPr txBox="1"/>
          <p:nvPr/>
        </p:nvSpPr>
        <p:spPr>
          <a:xfrm>
            <a:off x="16928124" y="9517559"/>
            <a:ext cx="1254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10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109961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1812AF5E-DEF0-4123-9324-1C109A53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61" y="1958432"/>
            <a:ext cx="2158816" cy="21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/>
          <p:nvPr/>
        </p:nvSpPr>
        <p:spPr>
          <a:xfrm>
            <a:off x="0" y="1419397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>
              <a:alpha val="9000"/>
            </a:srgbClr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0784989" y="7466678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4532146" y="4101517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0399066" y="786368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5">
              <a:lumMod val="75000"/>
              <a:alpha val="9000"/>
            </a:schemeClr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4511477" y="-2677149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93F5D-3DFE-4B49-8891-BEEBDB40FFDC}"/>
              </a:ext>
            </a:extLst>
          </p:cNvPr>
          <p:cNvSpPr txBox="1"/>
          <p:nvPr/>
        </p:nvSpPr>
        <p:spPr>
          <a:xfrm>
            <a:off x="4958902" y="49837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4FE6E-CF0C-4A22-8FD0-3A26374F11A7}"/>
              </a:ext>
            </a:extLst>
          </p:cNvPr>
          <p:cNvSpPr txBox="1"/>
          <p:nvPr/>
        </p:nvSpPr>
        <p:spPr>
          <a:xfrm>
            <a:off x="4958902" y="136823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Ввод данных и выбор типа штрихкода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EE906-D0AC-4C8D-9576-0656EF80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7" y="4259621"/>
            <a:ext cx="970593" cy="970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4C6B-38B1-4344-B020-728392C2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0" y="5926406"/>
            <a:ext cx="970593" cy="9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>
            <a:extLst>
              <a:ext uri="{FF2B5EF4-FFF2-40B4-BE49-F238E27FC236}">
                <a16:creationId xmlns:a16="http://schemas.microsoft.com/office/drawing/2014/main" id="{379ED793-D56E-4ADE-B54D-CF2544AD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2" y="7482430"/>
            <a:ext cx="1259715" cy="8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A5DB96-2730-4D85-94E4-E75BEBB2A3CF}"/>
              </a:ext>
            </a:extLst>
          </p:cNvPr>
          <p:cNvPicPr/>
          <p:nvPr/>
        </p:nvPicPr>
        <p:blipFill rotWithShape="1">
          <a:blip r:embed="rId7"/>
          <a:srcRect l="4558" t="1791" r="4658" b="12377"/>
          <a:stretch/>
        </p:blipFill>
        <p:spPr>
          <a:xfrm>
            <a:off x="2582333" y="2341723"/>
            <a:ext cx="13123334" cy="6964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44A9E8-924B-4A16-87B2-E326772E0F5C}"/>
              </a:ext>
            </a:extLst>
          </p:cNvPr>
          <p:cNvSpPr txBox="1"/>
          <p:nvPr/>
        </p:nvSpPr>
        <p:spPr>
          <a:xfrm>
            <a:off x="17232924" y="9517559"/>
            <a:ext cx="949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11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241659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1812AF5E-DEF0-4123-9324-1C109A53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61" y="1958432"/>
            <a:ext cx="2158816" cy="21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/>
          <p:nvPr/>
        </p:nvSpPr>
        <p:spPr>
          <a:xfrm>
            <a:off x="0" y="1419397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>
              <a:alpha val="9000"/>
            </a:srgbClr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0784989" y="7466678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4532146" y="4101517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0399066" y="786368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5">
              <a:lumMod val="75000"/>
              <a:alpha val="9000"/>
            </a:schemeClr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4511477" y="-2677149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93F5D-3DFE-4B49-8891-BEEBDB40FFDC}"/>
              </a:ext>
            </a:extLst>
          </p:cNvPr>
          <p:cNvSpPr txBox="1"/>
          <p:nvPr/>
        </p:nvSpPr>
        <p:spPr>
          <a:xfrm>
            <a:off x="4958902" y="49837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4FE6E-CF0C-4A22-8FD0-3A26374F11A7}"/>
              </a:ext>
            </a:extLst>
          </p:cNvPr>
          <p:cNvSpPr txBox="1"/>
          <p:nvPr/>
        </p:nvSpPr>
        <p:spPr>
          <a:xfrm>
            <a:off x="4958902" y="135338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Генерация штрихкода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EE906-D0AC-4C8D-9576-0656EF80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7" y="4259621"/>
            <a:ext cx="970593" cy="970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4C6B-38B1-4344-B020-728392C2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0" y="5926406"/>
            <a:ext cx="970593" cy="9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>
            <a:extLst>
              <a:ext uri="{FF2B5EF4-FFF2-40B4-BE49-F238E27FC236}">
                <a16:creationId xmlns:a16="http://schemas.microsoft.com/office/drawing/2014/main" id="{379ED793-D56E-4ADE-B54D-CF2544AD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2" y="7482430"/>
            <a:ext cx="1259715" cy="8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523272-98FD-4CAB-B46D-5A53E0724024}"/>
              </a:ext>
            </a:extLst>
          </p:cNvPr>
          <p:cNvPicPr/>
          <p:nvPr/>
        </p:nvPicPr>
        <p:blipFill rotWithShape="1">
          <a:blip r:embed="rId7"/>
          <a:srcRect l="9308" r="8918" b="11901"/>
          <a:stretch/>
        </p:blipFill>
        <p:spPr>
          <a:xfrm>
            <a:off x="2988733" y="2326875"/>
            <a:ext cx="12310533" cy="6895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8C57E0-9F95-41D2-BF61-C6618659B9F9}"/>
              </a:ext>
            </a:extLst>
          </p:cNvPr>
          <p:cNvSpPr txBox="1"/>
          <p:nvPr/>
        </p:nvSpPr>
        <p:spPr>
          <a:xfrm>
            <a:off x="17162586" y="9517559"/>
            <a:ext cx="1019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12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0857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1812AF5E-DEF0-4123-9324-1C109A53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61" y="1958432"/>
            <a:ext cx="2158816" cy="21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/>
          <p:nvPr/>
        </p:nvSpPr>
        <p:spPr>
          <a:xfrm>
            <a:off x="0" y="1419397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>
              <a:alpha val="9000"/>
            </a:srgbClr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0784989" y="7466678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4532146" y="4101517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9000"/>
            </a:schemeClr>
          </a:solid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0399066" y="786368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5">
              <a:lumMod val="75000"/>
              <a:alpha val="9000"/>
            </a:schemeClr>
          </a:solid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4511477" y="-2677149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>
              <a:alpha val="9000"/>
            </a:srgbClr>
          </a:solidFill>
          <a:ln>
            <a:noFill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93F5D-3DFE-4B49-8891-BEEBDB40FFDC}"/>
              </a:ext>
            </a:extLst>
          </p:cNvPr>
          <p:cNvSpPr txBox="1"/>
          <p:nvPr/>
        </p:nvSpPr>
        <p:spPr>
          <a:xfrm>
            <a:off x="4958902" y="498374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64FE6E-CF0C-4A22-8FD0-3A26374F11A7}"/>
              </a:ext>
            </a:extLst>
          </p:cNvPr>
          <p:cNvSpPr txBox="1"/>
          <p:nvPr/>
        </p:nvSpPr>
        <p:spPr>
          <a:xfrm>
            <a:off x="4958902" y="146764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Передача штрихкода на печать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EE906-D0AC-4C8D-9576-0656EF80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7" y="4259621"/>
            <a:ext cx="970593" cy="9705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CC4C6B-38B1-4344-B020-728392C2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0" y="5926406"/>
            <a:ext cx="970593" cy="9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0">
            <a:extLst>
              <a:ext uri="{FF2B5EF4-FFF2-40B4-BE49-F238E27FC236}">
                <a16:creationId xmlns:a16="http://schemas.microsoft.com/office/drawing/2014/main" id="{379ED793-D56E-4ADE-B54D-CF2544AD1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2" y="7482430"/>
            <a:ext cx="1259715" cy="87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43BD6E-3779-4A72-912E-CB894E9277FD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r="3011" b="10503"/>
          <a:stretch/>
        </p:blipFill>
        <p:spPr bwMode="auto">
          <a:xfrm>
            <a:off x="3139016" y="2555334"/>
            <a:ext cx="12256459" cy="6711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55DA7D-5F08-4D4E-8620-23E1B9547B35}"/>
              </a:ext>
            </a:extLst>
          </p:cNvPr>
          <p:cNvSpPr txBox="1"/>
          <p:nvPr/>
        </p:nvSpPr>
        <p:spPr>
          <a:xfrm>
            <a:off x="17209478" y="9517559"/>
            <a:ext cx="973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13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426371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9000"/>
          </a:srgb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3822474" y="1057211"/>
            <a:ext cx="1064305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cxnSp>
        <p:nvCxnSpPr>
          <p:cNvPr id="135" name="Google Shape;135;p15"/>
          <p:cNvCxnSpPr>
            <a:cxnSpLocks/>
          </p:cNvCxnSpPr>
          <p:nvPr/>
        </p:nvCxnSpPr>
        <p:spPr>
          <a:xfrm flipH="1">
            <a:off x="6686008" y="2419507"/>
            <a:ext cx="4915982" cy="0"/>
          </a:xfrm>
          <a:prstGeom prst="straightConnector1">
            <a:avLst/>
          </a:prstGeom>
          <a:noFill/>
          <a:ln w="38100" cap="flat" cmpd="sng">
            <a:solidFill>
              <a:schemeClr val="bg2">
                <a:alpha val="98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129;p15">
            <a:extLst>
              <a:ext uri="{FF2B5EF4-FFF2-40B4-BE49-F238E27FC236}">
                <a16:creationId xmlns:a16="http://schemas.microsoft.com/office/drawing/2014/main" id="{B3E0D5C3-86FD-4849-A797-6D3F571A33B2}"/>
              </a:ext>
            </a:extLst>
          </p:cNvPr>
          <p:cNvSpPr txBox="1"/>
          <p:nvPr/>
        </p:nvSpPr>
        <p:spPr>
          <a:xfrm>
            <a:off x="1221065" y="2673808"/>
            <a:ext cx="15845867" cy="758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	В данной ВКР была изучена  технология штрихкодирования и ее применение в различных областях. Достигнута поставленная цель, а именно повышение эффективности складского учета.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</a:b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	Выполнены поставленные задачи: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Проведен анализ предметной области;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Проведен анализ предлагаемого процесса приемки и присвоения штрихкода товару;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Проектирование модели предлагаемого бизнес-процесса;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Разработаны модели базы данных;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Спроектирована модель архитектуры системы;</a:t>
            </a:r>
          </a:p>
          <a:p>
            <a:pPr marL="514350" lvl="0" indent="-514350">
              <a:lnSpc>
                <a:spcPct val="140016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Создан модуль для генерации штрихкодов и их печати.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</a:b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  <a:sym typeface="Libre Franklin Light"/>
            </a:endParaRPr>
          </a:p>
        </p:txBody>
      </p:sp>
      <p:sp>
        <p:nvSpPr>
          <p:cNvPr id="24" name="Google Shape;87;p13">
            <a:extLst>
              <a:ext uri="{FF2B5EF4-FFF2-40B4-BE49-F238E27FC236}">
                <a16:creationId xmlns:a16="http://schemas.microsoft.com/office/drawing/2014/main" id="{F61E63D2-C534-45D2-A45F-2F2782937403}"/>
              </a:ext>
            </a:extLst>
          </p:cNvPr>
          <p:cNvSpPr/>
          <p:nvPr/>
        </p:nvSpPr>
        <p:spPr>
          <a:xfrm>
            <a:off x="14221306" y="6188224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7294E1-76F0-4CE1-9B04-CD0472315392}"/>
              </a:ext>
            </a:extLst>
          </p:cNvPr>
          <p:cNvSpPr txBox="1"/>
          <p:nvPr/>
        </p:nvSpPr>
        <p:spPr>
          <a:xfrm>
            <a:off x="16975016" y="9517559"/>
            <a:ext cx="1207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14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44529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9000"/>
          </a:srgb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5"/>
          <p:cNvGrpSpPr/>
          <p:nvPr/>
        </p:nvGrpSpPr>
        <p:grpSpPr>
          <a:xfrm>
            <a:off x="701124" y="3311665"/>
            <a:ext cx="1017318" cy="945024"/>
            <a:chOff x="0" y="-9525"/>
            <a:chExt cx="812800" cy="708025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  <a:sym typeface="Libre Franklin Light"/>
                </a:rPr>
                <a:t>1</a:t>
              </a:r>
              <a:endParaRPr sz="1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701123" y="5588401"/>
            <a:ext cx="1017318" cy="945024"/>
            <a:chOff x="0" y="-9525"/>
            <a:chExt cx="812800" cy="708025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  <a:sym typeface="Libre Franklin Light"/>
                </a:rPr>
                <a:t>2</a:t>
              </a:r>
              <a:endParaRPr sz="1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701123" y="7881898"/>
            <a:ext cx="1017318" cy="945024"/>
            <a:chOff x="0" y="-9525"/>
            <a:chExt cx="812800" cy="708025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  <a:sym typeface="Libre Franklin Light"/>
                </a:rPr>
                <a:t>3</a:t>
              </a:r>
              <a:endParaRPr sz="1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2016063" y="5588401"/>
            <a:ext cx="5688603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Реализация системы адресного хранения в ряде организаций</a:t>
            </a:r>
          </a:p>
        </p:txBody>
      </p:sp>
      <p:sp>
        <p:nvSpPr>
          <p:cNvPr id="131" name="Google Shape;131;p15"/>
          <p:cNvSpPr txBox="1"/>
          <p:nvPr/>
        </p:nvSpPr>
        <p:spPr>
          <a:xfrm>
            <a:off x="1929712" y="3134692"/>
            <a:ext cx="636762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Распространенность системы учета склада, в котором необходима технология штрихкодирования</a:t>
            </a:r>
          </a:p>
        </p:txBody>
      </p:sp>
      <p:sp>
        <p:nvSpPr>
          <p:cNvPr id="133" name="Google Shape;133;p15"/>
          <p:cNvSpPr txBox="1"/>
          <p:nvPr/>
        </p:nvSpPr>
        <p:spPr>
          <a:xfrm>
            <a:off x="2053415" y="7894611"/>
            <a:ext cx="5397252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Развитие штрихкодирования в сфере делопроизводства</a:t>
            </a:r>
          </a:p>
        </p:txBody>
      </p:sp>
      <p:sp>
        <p:nvSpPr>
          <p:cNvPr id="134" name="Google Shape;134;p15"/>
          <p:cNvSpPr txBox="1"/>
          <p:nvPr/>
        </p:nvSpPr>
        <p:spPr>
          <a:xfrm>
            <a:off x="3598054" y="607116"/>
            <a:ext cx="1064305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темы</a:t>
            </a:r>
            <a:endParaRPr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Google Shape;135;p15"/>
          <p:cNvCxnSpPr>
            <a:cxnSpLocks/>
          </p:cNvCxnSpPr>
          <p:nvPr/>
        </p:nvCxnSpPr>
        <p:spPr>
          <a:xfrm flipH="1">
            <a:off x="6291871" y="1997479"/>
            <a:ext cx="4915982" cy="0"/>
          </a:xfrm>
          <a:prstGeom prst="straightConnector1">
            <a:avLst/>
          </a:prstGeom>
          <a:noFill/>
          <a:ln w="38100" cap="flat" cmpd="sng">
            <a:solidFill>
              <a:schemeClr val="bg2">
                <a:alpha val="98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" name="Google Shape;116;p15">
            <a:extLst>
              <a:ext uri="{FF2B5EF4-FFF2-40B4-BE49-F238E27FC236}">
                <a16:creationId xmlns:a16="http://schemas.microsoft.com/office/drawing/2014/main" id="{325C159F-2D1F-40A0-8B99-BFF58CDEED41}"/>
              </a:ext>
            </a:extLst>
          </p:cNvPr>
          <p:cNvGrpSpPr/>
          <p:nvPr/>
        </p:nvGrpSpPr>
        <p:grpSpPr>
          <a:xfrm>
            <a:off x="10074677" y="3311665"/>
            <a:ext cx="1017318" cy="945024"/>
            <a:chOff x="0" y="-9525"/>
            <a:chExt cx="812800" cy="708025"/>
          </a:xfrm>
        </p:grpSpPr>
        <p:sp>
          <p:nvSpPr>
            <p:cNvPr id="37" name="Google Shape;117;p15">
              <a:extLst>
                <a:ext uri="{FF2B5EF4-FFF2-40B4-BE49-F238E27FC236}">
                  <a16:creationId xmlns:a16="http://schemas.microsoft.com/office/drawing/2014/main" id="{1AA38127-BBC2-4535-AA9B-88D439A78BA2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" name="Google Shape;118;p15">
              <a:extLst>
                <a:ext uri="{FF2B5EF4-FFF2-40B4-BE49-F238E27FC236}">
                  <a16:creationId xmlns:a16="http://schemas.microsoft.com/office/drawing/2014/main" id="{3BCA4273-9F37-495C-85BF-D43FDB3BD947}"/>
                </a:ext>
              </a:extLst>
            </p:cNvPr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  <a:sym typeface="Libre Franklin Light"/>
                </a:rPr>
                <a:t>4</a:t>
              </a:r>
              <a:endParaRPr sz="1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oogle Shape;119;p15">
            <a:extLst>
              <a:ext uri="{FF2B5EF4-FFF2-40B4-BE49-F238E27FC236}">
                <a16:creationId xmlns:a16="http://schemas.microsoft.com/office/drawing/2014/main" id="{84E039BE-169F-4776-81D8-A2BBBE622459}"/>
              </a:ext>
            </a:extLst>
          </p:cNvPr>
          <p:cNvGrpSpPr/>
          <p:nvPr/>
        </p:nvGrpSpPr>
        <p:grpSpPr>
          <a:xfrm>
            <a:off x="10074676" y="5588401"/>
            <a:ext cx="1017318" cy="945024"/>
            <a:chOff x="0" y="-9525"/>
            <a:chExt cx="812800" cy="708025"/>
          </a:xfrm>
        </p:grpSpPr>
        <p:sp>
          <p:nvSpPr>
            <p:cNvPr id="40" name="Google Shape;120;p15">
              <a:extLst>
                <a:ext uri="{FF2B5EF4-FFF2-40B4-BE49-F238E27FC236}">
                  <a16:creationId xmlns:a16="http://schemas.microsoft.com/office/drawing/2014/main" id="{1E84B0AA-2C6F-4734-AF7E-077456960A63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121;p15">
              <a:extLst>
                <a:ext uri="{FF2B5EF4-FFF2-40B4-BE49-F238E27FC236}">
                  <a16:creationId xmlns:a16="http://schemas.microsoft.com/office/drawing/2014/main" id="{E0B3AB15-6543-494A-A4F4-39A4274C0277}"/>
                </a:ext>
              </a:extLst>
            </p:cNvPr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i="0" u="none" strike="noStrike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Calibri Light" panose="020F0302020204030204" pitchFamily="34" charset="0"/>
                  <a:cs typeface="Times New Roman" panose="02020603050405020304" pitchFamily="18" charset="0"/>
                  <a:sym typeface="Libre Franklin Light"/>
                </a:rPr>
                <a:t>5</a:t>
              </a:r>
              <a:endParaRPr sz="1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Google Shape;129;p15">
            <a:extLst>
              <a:ext uri="{FF2B5EF4-FFF2-40B4-BE49-F238E27FC236}">
                <a16:creationId xmlns:a16="http://schemas.microsoft.com/office/drawing/2014/main" id="{B3E0D5C3-86FD-4849-A797-6D3F571A33B2}"/>
              </a:ext>
            </a:extLst>
          </p:cNvPr>
          <p:cNvSpPr txBox="1"/>
          <p:nvPr/>
        </p:nvSpPr>
        <p:spPr>
          <a:xfrm>
            <a:off x="11379450" y="5588401"/>
            <a:ext cx="5765206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Необходимость в автоматизации работы сотрудников.</a:t>
            </a:r>
          </a:p>
        </p:txBody>
      </p:sp>
      <p:sp>
        <p:nvSpPr>
          <p:cNvPr id="43" name="Google Shape;131;p15">
            <a:extLst>
              <a:ext uri="{FF2B5EF4-FFF2-40B4-BE49-F238E27FC236}">
                <a16:creationId xmlns:a16="http://schemas.microsoft.com/office/drawing/2014/main" id="{897FEC2F-48C9-4313-9084-30A22B28BD08}"/>
              </a:ext>
            </a:extLst>
          </p:cNvPr>
          <p:cNvSpPr txBox="1"/>
          <p:nvPr/>
        </p:nvSpPr>
        <p:spPr>
          <a:xfrm>
            <a:off x="11303265" y="3134692"/>
            <a:ext cx="584139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Несовершенство существующей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ERP-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системы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8CB2E7-679F-4CB3-8C28-875228D5837E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/>
      <p:bldP spid="133" grpId="0"/>
      <p:bldP spid="134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78;p43">
            <a:extLst>
              <a:ext uri="{FF2B5EF4-FFF2-40B4-BE49-F238E27FC236}">
                <a16:creationId xmlns:a16="http://schemas.microsoft.com/office/drawing/2014/main" id="{EB73F8E7-5D22-4429-AE52-791281BD6F31}"/>
              </a:ext>
            </a:extLst>
          </p:cNvPr>
          <p:cNvSpPr/>
          <p:nvPr/>
        </p:nvSpPr>
        <p:spPr>
          <a:xfrm rot="16200000">
            <a:off x="6225540" y="2499360"/>
            <a:ext cx="1562100" cy="14013180"/>
          </a:xfrm>
          <a:custGeom>
            <a:avLst/>
            <a:gdLst/>
            <a:ahLst/>
            <a:cxnLst/>
            <a:rect l="l" t="t" r="r" b="b"/>
            <a:pathLst>
              <a:path w="635000" h="812800" extrusionOk="0">
                <a:moveTo>
                  <a:pt x="635000" y="0"/>
                </a:moveTo>
                <a:lnTo>
                  <a:pt x="635000" y="698500"/>
                </a:lnTo>
                <a:lnTo>
                  <a:pt x="317500" y="812800"/>
                </a:lnTo>
                <a:lnTo>
                  <a:pt x="0" y="698500"/>
                </a:lnTo>
                <a:lnTo>
                  <a:pt x="0" y="0"/>
                </a:lnTo>
                <a:lnTo>
                  <a:pt x="635000" y="0"/>
                </a:lnTo>
                <a:close/>
              </a:path>
            </a:pathLst>
          </a:custGeom>
          <a:solidFill>
            <a:srgbClr val="2994E5">
              <a:alpha val="30000"/>
            </a:srgbClr>
          </a:solidFill>
          <a:ln>
            <a:noFill/>
          </a:ln>
        </p:spPr>
      </p:sp>
      <p:sp>
        <p:nvSpPr>
          <p:cNvPr id="218" name="Google Shape;218;p21"/>
          <p:cNvSpPr txBox="1"/>
          <p:nvPr/>
        </p:nvSpPr>
        <p:spPr>
          <a:xfrm>
            <a:off x="4624405" y="284751"/>
            <a:ext cx="8664550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ru-RU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Baskerville"/>
              </a:rPr>
              <a:t>Существующие решения в области штрихового кодирования</a:t>
            </a:r>
            <a:endParaRPr sz="9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>
            <a:off x="-2592061" y="1600200"/>
            <a:ext cx="6492240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14013180" y="1562100"/>
            <a:ext cx="6492240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75F47AFB-F806-40EE-A4B1-D5B3ABBE3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481665"/>
              </p:ext>
            </p:extLst>
          </p:nvPr>
        </p:nvGraphicFramePr>
        <p:xfrm>
          <a:off x="681753" y="3927191"/>
          <a:ext cx="16924494" cy="354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049">
                  <a:extLst>
                    <a:ext uri="{9D8B030D-6E8A-4147-A177-3AD203B41FA5}">
                      <a16:colId xmlns:a16="http://schemas.microsoft.com/office/drawing/2014/main" val="3340020634"/>
                    </a:ext>
                  </a:extLst>
                </a:gridCol>
                <a:gridCol w="3881748">
                  <a:extLst>
                    <a:ext uri="{9D8B030D-6E8A-4147-A177-3AD203B41FA5}">
                      <a16:colId xmlns:a16="http://schemas.microsoft.com/office/drawing/2014/main" val="3746040515"/>
                    </a:ext>
                  </a:extLst>
                </a:gridCol>
                <a:gridCol w="3384899">
                  <a:extLst>
                    <a:ext uri="{9D8B030D-6E8A-4147-A177-3AD203B41FA5}">
                      <a16:colId xmlns:a16="http://schemas.microsoft.com/office/drawing/2014/main" val="2836010836"/>
                    </a:ext>
                  </a:extLst>
                </a:gridCol>
                <a:gridCol w="3384899">
                  <a:extLst>
                    <a:ext uri="{9D8B030D-6E8A-4147-A177-3AD203B41FA5}">
                      <a16:colId xmlns:a16="http://schemas.microsoft.com/office/drawing/2014/main" val="26702813"/>
                    </a:ext>
                  </a:extLst>
                </a:gridCol>
                <a:gridCol w="3384899">
                  <a:extLst>
                    <a:ext uri="{9D8B030D-6E8A-4147-A177-3AD203B41FA5}">
                      <a16:colId xmlns:a16="http://schemas.microsoft.com/office/drawing/2014/main" val="3129025518"/>
                    </a:ext>
                  </a:extLst>
                </a:gridCol>
              </a:tblGrid>
              <a:tr h="1048406">
                <a:tc>
                  <a:txBody>
                    <a:bodyPr/>
                    <a:lstStyle/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Наличие подходящих для маркировки типов штрихкодов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Упрощенный вид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Облачный тип архитектуры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Разнонаправленность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5343"/>
                  </a:ext>
                </a:extLst>
              </a:tr>
              <a:tr h="707791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Advantshop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73059"/>
                  </a:ext>
                </a:extLst>
              </a:tr>
              <a:tr h="707791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Gbsmarket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65611"/>
                  </a:ext>
                </a:extLst>
              </a:tr>
              <a:tr h="94400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1С: Управление проектами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 Light" panose="020F03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 Light" panose="020F03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045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D80125-A856-4ACD-A269-90FED0155C99}"/>
              </a:ext>
            </a:extLst>
          </p:cNvPr>
          <p:cNvSpPr txBox="1"/>
          <p:nvPr/>
        </p:nvSpPr>
        <p:spPr>
          <a:xfrm>
            <a:off x="654059" y="9048142"/>
            <a:ext cx="115561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По результатам общения с заказчиком, решения, существующие на данный момент, не удовлетворяют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2F6BA-733E-4AC7-B592-14E67090EC39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-3656632" y="0"/>
            <a:ext cx="127448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>
              <a:alpha val="18000"/>
            </a:srgbClr>
          </a:solidFill>
          <a:ln>
            <a:noFill/>
          </a:ln>
        </p:spPr>
      </p:sp>
      <p:sp>
        <p:nvSpPr>
          <p:cNvPr id="167" name="Google Shape;167;p18"/>
          <p:cNvSpPr/>
          <p:nvPr/>
        </p:nvSpPr>
        <p:spPr>
          <a:xfrm>
            <a:off x="7559468" y="44301"/>
            <a:ext cx="12744852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chemeClr val="accent4">
              <a:lumMod val="50000"/>
              <a:alpha val="30000"/>
            </a:schemeClr>
          </a:solidFill>
          <a:ln>
            <a:noFill/>
          </a:ln>
        </p:spPr>
      </p:sp>
      <p:sp>
        <p:nvSpPr>
          <p:cNvPr id="171" name="Google Shape;171;p18"/>
          <p:cNvSpPr txBox="1"/>
          <p:nvPr/>
        </p:nvSpPr>
        <p:spPr>
          <a:xfrm>
            <a:off x="1586849" y="1558053"/>
            <a:ext cx="45841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Baskerville"/>
              </a:rPr>
              <a:t>Цель</a:t>
            </a:r>
            <a:endParaRPr sz="1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605718" y="1927385"/>
            <a:ext cx="4584034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1"/>
            <a:endParaRPr lang="ru-RU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Повышение эффективности складского учета путем использования модуля генерации штрихкодов для </a:t>
            </a:r>
            <a:r>
              <a:rPr lang="en-US" sz="3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ERP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системы. </a:t>
            </a:r>
          </a:p>
        </p:txBody>
      </p:sp>
      <p:sp>
        <p:nvSpPr>
          <p:cNvPr id="176" name="Google Shape;176;p18"/>
          <p:cNvSpPr txBox="1"/>
          <p:nvPr/>
        </p:nvSpPr>
        <p:spPr>
          <a:xfrm>
            <a:off x="12117026" y="1454169"/>
            <a:ext cx="45841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Задачи</a:t>
            </a:r>
            <a:endParaRPr sz="1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0144677" y="2315394"/>
            <a:ext cx="7811285" cy="689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Проведение анализа предметной области;</a:t>
            </a:r>
          </a:p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Проведение анализа предлагаемого бизнес-процесса;</a:t>
            </a:r>
          </a:p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Проектирование моделей предлагаемого бизнес-процесса;</a:t>
            </a:r>
          </a:p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Разработка моделей базы данных;</a:t>
            </a:r>
          </a:p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Проектирование модели архитектуры системы;</a:t>
            </a:r>
          </a:p>
          <a:p>
            <a:pPr marL="342900" lvl="0" indent="-342900">
              <a:lnSpc>
                <a:spcPct val="140016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Franklin Light"/>
              </a:rPr>
              <a:t>Создание модуля для генерации штрихкодов и их печати.</a:t>
            </a:r>
          </a:p>
        </p:txBody>
      </p:sp>
      <p:cxnSp>
        <p:nvCxnSpPr>
          <p:cNvPr id="178" name="Google Shape;178;p18"/>
          <p:cNvCxnSpPr/>
          <p:nvPr/>
        </p:nvCxnSpPr>
        <p:spPr>
          <a:xfrm rot="-16355">
            <a:off x="1586826" y="2325293"/>
            <a:ext cx="4004207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18"/>
          <p:cNvCxnSpPr/>
          <p:nvPr/>
        </p:nvCxnSpPr>
        <p:spPr>
          <a:xfrm rot="-16355">
            <a:off x="12678098" y="2332540"/>
            <a:ext cx="4004207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B1ED7B-BD40-43DD-A7E7-3EFC11E061F5}"/>
              </a:ext>
            </a:extLst>
          </p:cNvPr>
          <p:cNvSpPr txBox="1"/>
          <p:nvPr/>
        </p:nvSpPr>
        <p:spPr>
          <a:xfrm>
            <a:off x="2597369" y="329090"/>
            <a:ext cx="13093262" cy="100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  <a:sym typeface="Libre Baskerville"/>
              </a:rPr>
              <a:t>Цель и задачи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28BB9E-3A92-487A-A8D2-7A02C2B01251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4</a:t>
            </a:fld>
            <a:endParaRPr lang="ru-RU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AE68B1-C2BF-4160-BD68-91A4A987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93" y="3123037"/>
            <a:ext cx="15706415" cy="5608396"/>
          </a:xfrm>
          <a:prstGeom prst="rect">
            <a:avLst/>
          </a:prstGeom>
        </p:spPr>
      </p:pic>
      <p:sp>
        <p:nvSpPr>
          <p:cNvPr id="272" name="Google Shape;272;p24"/>
          <p:cNvSpPr txBox="1"/>
          <p:nvPr/>
        </p:nvSpPr>
        <p:spPr>
          <a:xfrm>
            <a:off x="3058115" y="570652"/>
            <a:ext cx="12634537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Мнемосхема процесса штрихкодирования товара и передачи покупателю</a:t>
            </a:r>
          </a:p>
        </p:txBody>
      </p:sp>
      <p:cxnSp>
        <p:nvCxnSpPr>
          <p:cNvPr id="274" name="Google Shape;274;p24"/>
          <p:cNvCxnSpPr/>
          <p:nvPr/>
        </p:nvCxnSpPr>
        <p:spPr>
          <a:xfrm rot="5580">
            <a:off x="1403282" y="2450038"/>
            <a:ext cx="15481436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C7824B8F-BB14-4714-B4D7-D066DBEC9B72}"/>
              </a:ext>
            </a:extLst>
          </p:cNvPr>
          <p:cNvSpPr/>
          <p:nvPr/>
        </p:nvSpPr>
        <p:spPr>
          <a:xfrm>
            <a:off x="399463" y="2428559"/>
            <a:ext cx="8783592" cy="51561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DB491EB4-AC12-479D-81EF-14982E8497FD}"/>
              </a:ext>
            </a:extLst>
          </p:cNvPr>
          <p:cNvSpPr/>
          <p:nvPr/>
        </p:nvSpPr>
        <p:spPr>
          <a:xfrm>
            <a:off x="9984465" y="-4781374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43A8E-A52A-41B4-9F29-6D2868E3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1770" y="-705631"/>
            <a:ext cx="5791702" cy="5011346"/>
          </a:xfrm>
          <a:prstGeom prst="rect">
            <a:avLst/>
          </a:prstGeom>
        </p:spPr>
      </p:pic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C2F50C3-8391-49C8-A169-F7249A82E90F}"/>
              </a:ext>
            </a:extLst>
          </p:cNvPr>
          <p:cNvSpPr/>
          <p:nvPr/>
        </p:nvSpPr>
        <p:spPr>
          <a:xfrm>
            <a:off x="-2885531" y="7328069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82FCDE-E564-4904-B0C9-E99964F8B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774" y="11403812"/>
            <a:ext cx="5791702" cy="5011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5DC7A5-88BB-4B23-97B6-4EFA802448E3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5</a:t>
            </a:fld>
            <a:endParaRPr lang="ru-RU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3767223" y="382943"/>
            <a:ext cx="10770908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процесса приемки и штрихкодирования товара</a:t>
            </a:r>
          </a:p>
        </p:txBody>
      </p:sp>
      <p:cxnSp>
        <p:nvCxnSpPr>
          <p:cNvPr id="274" name="Google Shape;274;p24"/>
          <p:cNvCxnSpPr/>
          <p:nvPr/>
        </p:nvCxnSpPr>
        <p:spPr>
          <a:xfrm rot="5580">
            <a:off x="1411959" y="2402951"/>
            <a:ext cx="15481436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DB491EB4-AC12-479D-81EF-14982E8497FD}"/>
              </a:ext>
            </a:extLst>
          </p:cNvPr>
          <p:cNvSpPr/>
          <p:nvPr/>
        </p:nvSpPr>
        <p:spPr>
          <a:xfrm>
            <a:off x="14969392" y="6662333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43A8E-A52A-41B4-9F29-6D2868E3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731" y="-4761555"/>
            <a:ext cx="5791702" cy="5011346"/>
          </a:xfrm>
          <a:prstGeom prst="rect">
            <a:avLst/>
          </a:prstGeom>
        </p:spPr>
      </p:pic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C2F50C3-8391-49C8-A169-F7249A82E90F}"/>
              </a:ext>
            </a:extLst>
          </p:cNvPr>
          <p:cNvSpPr/>
          <p:nvPr/>
        </p:nvSpPr>
        <p:spPr>
          <a:xfrm>
            <a:off x="326592" y="-4761555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82FCDE-E564-4904-B0C9-E99964F8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2103" y="-460737"/>
            <a:ext cx="5791702" cy="5011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643957-ED1C-41D9-8C16-1A82F4929DE5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6</a:t>
            </a:fld>
            <a:endParaRPr lang="ru-RU" sz="4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059BAE-69E7-4E49-B2A3-A9871B42E0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7518" y="2760966"/>
            <a:ext cx="16850317" cy="67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59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3758546" y="804068"/>
            <a:ext cx="107709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cxnSp>
        <p:nvCxnSpPr>
          <p:cNvPr id="274" name="Google Shape;274;p24"/>
          <p:cNvCxnSpPr/>
          <p:nvPr/>
        </p:nvCxnSpPr>
        <p:spPr>
          <a:xfrm rot="5580">
            <a:off x="1403282" y="2450038"/>
            <a:ext cx="15481436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DB491EB4-AC12-479D-81EF-14982E8497FD}"/>
              </a:ext>
            </a:extLst>
          </p:cNvPr>
          <p:cNvSpPr/>
          <p:nvPr/>
        </p:nvSpPr>
        <p:spPr>
          <a:xfrm>
            <a:off x="9984465" y="-4781374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43A8E-A52A-41B4-9F29-6D2868E3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770" y="-705631"/>
            <a:ext cx="5791702" cy="5011346"/>
          </a:xfrm>
          <a:prstGeom prst="rect">
            <a:avLst/>
          </a:prstGeom>
        </p:spPr>
      </p:pic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C2F50C3-8391-49C8-A169-F7249A82E90F}"/>
              </a:ext>
            </a:extLst>
          </p:cNvPr>
          <p:cNvSpPr/>
          <p:nvPr/>
        </p:nvSpPr>
        <p:spPr>
          <a:xfrm>
            <a:off x="-2885531" y="7328069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82FCDE-E564-4904-B0C9-E99964F8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74" y="11403812"/>
            <a:ext cx="5791702" cy="50113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B4AB9D7-34DF-45F1-A756-FBF40243EB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2358" y="2690794"/>
            <a:ext cx="13983284" cy="68262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588807-C428-4412-BECC-C36D27B9FE20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7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193048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3758546" y="822158"/>
            <a:ext cx="107709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базы данных</a:t>
            </a:r>
          </a:p>
        </p:txBody>
      </p:sp>
      <p:cxnSp>
        <p:nvCxnSpPr>
          <p:cNvPr id="274" name="Google Shape;274;p24"/>
          <p:cNvCxnSpPr/>
          <p:nvPr/>
        </p:nvCxnSpPr>
        <p:spPr>
          <a:xfrm rot="5580">
            <a:off x="1403282" y="2450038"/>
            <a:ext cx="15481436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43A8E-A52A-41B4-9F29-6D2868E3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731" y="-4761555"/>
            <a:ext cx="5791702" cy="5011346"/>
          </a:xfrm>
          <a:prstGeom prst="rect">
            <a:avLst/>
          </a:prstGeom>
        </p:spPr>
      </p:pic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C2F50C3-8391-49C8-A169-F7249A82E90F}"/>
              </a:ext>
            </a:extLst>
          </p:cNvPr>
          <p:cNvSpPr/>
          <p:nvPr/>
        </p:nvSpPr>
        <p:spPr>
          <a:xfrm>
            <a:off x="326592" y="-4761555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82FCDE-E564-4904-B0C9-E99964F8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2103" y="-460737"/>
            <a:ext cx="5791702" cy="50113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233179-2ED1-401B-BF00-6177C3C0B6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00" y="2826467"/>
            <a:ext cx="12989000" cy="6799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D4CB17-2105-49B6-AFC4-69EAFBEEE47C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8</a:t>
            </a:fld>
            <a:endParaRPr lang="ru-RU" sz="4400" dirty="0"/>
          </a:p>
        </p:txBody>
      </p: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DB491EB4-AC12-479D-81EF-14982E8497FD}"/>
              </a:ext>
            </a:extLst>
          </p:cNvPr>
          <p:cNvSpPr/>
          <p:nvPr/>
        </p:nvSpPr>
        <p:spPr>
          <a:xfrm>
            <a:off x="14969392" y="6662333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59670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>
            <a:alpha val="0"/>
          </a:srgb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3758546" y="538164"/>
            <a:ext cx="107709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</a:p>
        </p:txBody>
      </p:sp>
      <p:cxnSp>
        <p:nvCxnSpPr>
          <p:cNvPr id="274" name="Google Shape;274;p24"/>
          <p:cNvCxnSpPr/>
          <p:nvPr/>
        </p:nvCxnSpPr>
        <p:spPr>
          <a:xfrm rot="5580">
            <a:off x="1403282" y="1957672"/>
            <a:ext cx="15481436" cy="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DB491EB4-AC12-479D-81EF-14982E8497FD}"/>
              </a:ext>
            </a:extLst>
          </p:cNvPr>
          <p:cNvSpPr/>
          <p:nvPr/>
        </p:nvSpPr>
        <p:spPr>
          <a:xfrm>
            <a:off x="9984465" y="-4781374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43A8E-A52A-41B4-9F29-6D2868E3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770" y="-705631"/>
            <a:ext cx="5791702" cy="50113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82FCDE-E564-4904-B0C9-E99964F8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74" y="11403812"/>
            <a:ext cx="5791702" cy="50113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189B17-3E3C-4FE2-893E-5DC72DB356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8305" y="2456906"/>
            <a:ext cx="8065171" cy="726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9B9946-A4E4-49E7-B6B7-3687D735B73C}"/>
              </a:ext>
            </a:extLst>
          </p:cNvPr>
          <p:cNvSpPr txBox="1"/>
          <p:nvPr/>
        </p:nvSpPr>
        <p:spPr>
          <a:xfrm>
            <a:off x="8883476" y="2858824"/>
            <a:ext cx="8399585" cy="647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Разрабатываемый модуль генерации штрихкодов необходим для различных групп модулей, так как процессы соответствующих областей требует использования технологии штрихкодирования.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Он подключается и редактируется разработчиками под особенности данной группы модулей. Группы модулей подключаются через единый протокол </a:t>
            </a: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к базе данных для использования хранящейся там информации и для возможности выполнения различных действий над ней.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5C2F50C3-8391-49C8-A169-F7249A82E90F}"/>
              </a:ext>
            </a:extLst>
          </p:cNvPr>
          <p:cNvSpPr/>
          <p:nvPr/>
        </p:nvSpPr>
        <p:spPr>
          <a:xfrm>
            <a:off x="-3510759" y="8341893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B87D5-542D-4DFF-84FC-0C748DE6CB45}"/>
              </a:ext>
            </a:extLst>
          </p:cNvPr>
          <p:cNvSpPr txBox="1"/>
          <p:nvPr/>
        </p:nvSpPr>
        <p:spPr>
          <a:xfrm>
            <a:off x="17455698" y="9517559"/>
            <a:ext cx="7268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DB79AB-6241-4AE6-B991-A3788BFD5EAB}" type="slidenum">
              <a:rPr lang="ru-RU" sz="4400" smtClean="0"/>
              <a:pPr algn="r"/>
              <a:t>9</a:t>
            </a:fld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75227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376</Words>
  <Application>Microsoft Office PowerPoint</Application>
  <PresentationFormat>Произвольный</PresentationFormat>
  <Paragraphs>83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ALMAZ</dc:creator>
  <cp:lastModifiedBy>almaz</cp:lastModifiedBy>
  <cp:revision>40</cp:revision>
  <dcterms:modified xsi:type="dcterms:W3CDTF">2024-09-16T17:42:48Z</dcterms:modified>
</cp:coreProperties>
</file>