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33CC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0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A213405-2BE3-49D3-912D-FB43004F3DC8}" type="datetimeFigureOut">
              <a:rPr lang="ru-RU"/>
              <a:pPr>
                <a:defRPr/>
              </a:pPr>
              <a:t>04.11.2016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B963A79-207F-47FD-9BE4-DD9DB063F3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F72BBD8-C59D-4A71-ADB5-64BC10E211FD}" type="datetimeFigureOut">
              <a:rPr lang="ru-RU"/>
              <a:pPr>
                <a:defRPr/>
              </a:pPr>
              <a:t>04.11.2016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4DF196D-FB5B-4DC3-A15C-D8694B5BD1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CD73B-1590-4379-8A3F-6EDB700E54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E9F76-02AE-4F21-8FDE-B8CE1FE9A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6F169-F27C-4215-A8D0-5D6BFE6A52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028DA-3AB4-47DF-9429-0996BAF2C4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00DFE-F213-4C8B-84FA-F24AA4A7A5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44720-4C0A-4833-94F1-03679BEBEA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27A9A-4BB0-41E8-84BF-F6067A9B7A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B1709-60C0-43F3-A895-3585AF01AE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6A297-C856-436F-BD0E-19D12F0FCA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1179C-6DD0-4B72-8908-E68C836C8B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817B1-AC1B-4A77-95FD-FABD0D18569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8E879A7-1227-4CEE-A272-9C9651A322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png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960563"/>
            <a:ext cx="8424862" cy="1755775"/>
          </a:xfrm>
        </p:spPr>
        <p:txBody>
          <a:bodyPr/>
          <a:lstStyle/>
          <a:p>
            <a:r>
              <a:rPr lang="ru-RU" sz="2400" b="1" dirty="0" smtClean="0">
                <a:solidFill>
                  <a:srgbClr val="A50021"/>
                </a:solidFill>
              </a:rPr>
              <a:t>МАТЕМАТИЧЕСКОЕ МОДЕЛИРОВАНИЕ ПРОЦЕССОВ, ПРОТЕКАЮЩИХ ПРИ ОСАЖДЕНИИ НАПЫЛЯЕМЫХ ЧАСТИЦ ПОЛИМЕРНОГО ПОРОШКА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268788"/>
            <a:ext cx="8569325" cy="2112962"/>
          </a:xfrm>
        </p:spPr>
        <p:txBody>
          <a:bodyPr/>
          <a:lstStyle/>
          <a:p>
            <a:r>
              <a:rPr lang="ru-RU" sz="1600" dirty="0" smtClean="0"/>
              <a:t>В.Л. Федяев</a:t>
            </a:r>
            <a:r>
              <a:rPr lang="ru-RU" sz="1600" baseline="30000" dirty="0" smtClean="0"/>
              <a:t>1,2</a:t>
            </a:r>
            <a:r>
              <a:rPr lang="ru-RU" sz="1600" dirty="0" smtClean="0"/>
              <a:t>, Э.Р. Галимов</a:t>
            </a:r>
            <a:r>
              <a:rPr lang="ru-RU" sz="1600" baseline="30000" dirty="0" smtClean="0"/>
              <a:t>2</a:t>
            </a:r>
            <a:r>
              <a:rPr lang="ru-RU" sz="1600" dirty="0" smtClean="0"/>
              <a:t>, </a:t>
            </a:r>
          </a:p>
          <a:p>
            <a:r>
              <a:rPr lang="ru-RU" sz="1600" dirty="0" smtClean="0"/>
              <a:t>М.С. Тахавиев</a:t>
            </a:r>
            <a:r>
              <a:rPr lang="ru-RU" sz="1600" baseline="30000" dirty="0" smtClean="0"/>
              <a:t>3</a:t>
            </a:r>
            <a:r>
              <a:rPr lang="ru-RU" sz="1600" dirty="0" smtClean="0"/>
              <a:t>, А.Р. Сираев</a:t>
            </a:r>
            <a:r>
              <a:rPr lang="ru-RU" sz="1600" baseline="30000" dirty="0" smtClean="0"/>
              <a:t>1</a:t>
            </a:r>
          </a:p>
          <a:p>
            <a:endParaRPr lang="ru-RU" sz="1600" dirty="0" smtClean="0"/>
          </a:p>
          <a:p>
            <a:pPr algn="just" eaLnBrk="1" hangingPunct="1">
              <a:lnSpc>
                <a:spcPct val="80000"/>
              </a:lnSpc>
            </a:pPr>
            <a:r>
              <a:rPr lang="ru-RU" sz="1600" dirty="0" smtClean="0"/>
              <a:t>¹</a:t>
            </a:r>
            <a:r>
              <a:rPr lang="en-US" sz="1600" dirty="0" smtClean="0"/>
              <a:t> </a:t>
            </a:r>
            <a:r>
              <a:rPr lang="ru-RU" sz="1600" dirty="0" smtClean="0"/>
              <a:t>Федеральное государственное бюджетное учреждение науки Институт механики и машиностроения Казанского научного центра Российской академии наук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sz="1600" dirty="0" smtClean="0"/>
              <a:t>²</a:t>
            </a:r>
            <a:r>
              <a:rPr lang="en-US" sz="1600" dirty="0" smtClean="0"/>
              <a:t> </a:t>
            </a:r>
            <a:r>
              <a:rPr lang="ru-RU" sz="1600" dirty="0" smtClean="0"/>
              <a:t>Казанский национальный исследовательский технический университет им. А.Н. Туполева</a:t>
            </a:r>
            <a:r>
              <a:rPr lang="en-US" sz="1600" dirty="0" smtClean="0"/>
              <a:t> – </a:t>
            </a:r>
            <a:r>
              <a:rPr lang="ru-RU" sz="1600" dirty="0" smtClean="0"/>
              <a:t>КАИ</a:t>
            </a:r>
            <a:endParaRPr lang="en-US" sz="1600" dirty="0" smtClean="0"/>
          </a:p>
          <a:p>
            <a:pPr algn="just" eaLnBrk="1" hangingPunct="1">
              <a:lnSpc>
                <a:spcPct val="80000"/>
              </a:lnSpc>
            </a:pPr>
            <a:r>
              <a:rPr lang="ru-RU" sz="1600" dirty="0" smtClean="0"/>
              <a:t>³</a:t>
            </a:r>
            <a:r>
              <a:rPr lang="en-US" sz="1600" dirty="0" smtClean="0"/>
              <a:t> </a:t>
            </a:r>
            <a:r>
              <a:rPr lang="ru-RU" sz="1600" dirty="0" smtClean="0"/>
              <a:t>ООО «Газпром </a:t>
            </a:r>
            <a:r>
              <a:rPr lang="ru-RU" sz="1600" dirty="0" err="1" smtClean="0"/>
              <a:t>Трансгаз</a:t>
            </a:r>
            <a:r>
              <a:rPr lang="ru-RU" sz="1600" dirty="0" smtClean="0"/>
              <a:t> Казань»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35150" y="38100"/>
            <a:ext cx="652303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 b="1"/>
              <a:t>Научно-техническая конференция</a:t>
            </a:r>
            <a:r>
              <a:rPr lang="ru-RU"/>
              <a:t> </a:t>
            </a:r>
          </a:p>
          <a:p>
            <a:r>
              <a:rPr lang="ru-RU"/>
              <a:t>«</a:t>
            </a:r>
            <a:r>
              <a:rPr lang="ru-RU" sz="1600" b="1"/>
              <a:t>НИЗКОТЕМПЕРАТУРНАЯ ПЛАЗМА </a:t>
            </a:r>
          </a:p>
          <a:p>
            <a:r>
              <a:rPr lang="ru-RU" sz="1600" b="1"/>
              <a:t>В ПРОЦЕССАХ НАНЕСЕНИЯ ФУНКЦИОНАЛЬНЫХ ПОКРЫТИЙ</a:t>
            </a:r>
            <a:r>
              <a:rPr lang="ru-RU" sz="1600"/>
              <a:t>»</a:t>
            </a:r>
          </a:p>
        </p:txBody>
      </p:sp>
      <p:pic>
        <p:nvPicPr>
          <p:cNvPr id="2053" name="Picture 5" descr="обложк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8573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smtClean="0"/>
              <a:t>Основные стадии формирования полимерных порошковых покрытий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-"/>
            </a:pPr>
            <a:r>
              <a:rPr lang="ru-RU" sz="1800" dirty="0" smtClean="0"/>
              <a:t>Осаждение полимерного порошка на поверхности подложки;</a:t>
            </a:r>
          </a:p>
          <a:p>
            <a:pPr>
              <a:buFont typeface="Arial" pitchFamily="34" charset="0"/>
              <a:buChar char="-"/>
            </a:pPr>
            <a:r>
              <a:rPr lang="ru-RU" sz="1800" dirty="0" smtClean="0"/>
              <a:t>Деформирование частиц при ударе, слипание;</a:t>
            </a:r>
          </a:p>
          <a:p>
            <a:pPr>
              <a:buFont typeface="Arial" pitchFamily="34" charset="0"/>
              <a:buChar char="-"/>
            </a:pPr>
            <a:r>
              <a:rPr lang="ru-RU" sz="1800" dirty="0" smtClean="0"/>
              <a:t>Слияние, спекание частиц в </a:t>
            </a:r>
            <a:r>
              <a:rPr lang="ru-RU" sz="1800" dirty="0" err="1" smtClean="0"/>
              <a:t>напыленном</a:t>
            </a:r>
            <a:r>
              <a:rPr lang="ru-RU" sz="1800" dirty="0" smtClean="0"/>
              <a:t> слое;</a:t>
            </a:r>
          </a:p>
          <a:p>
            <a:pPr>
              <a:buFont typeface="Arial" pitchFamily="34" charset="0"/>
              <a:buChar char="-"/>
            </a:pPr>
            <a:r>
              <a:rPr lang="ru-RU" sz="1800" dirty="0" smtClean="0"/>
              <a:t>Дегазация;</a:t>
            </a:r>
          </a:p>
          <a:p>
            <a:pPr>
              <a:buFont typeface="Arial" pitchFamily="34" charset="0"/>
              <a:buChar char="-"/>
            </a:pPr>
            <a:r>
              <a:rPr lang="ru-RU" sz="1800" dirty="0" smtClean="0"/>
              <a:t>Смачивание поверхности подложки;</a:t>
            </a:r>
          </a:p>
          <a:p>
            <a:pPr>
              <a:buFont typeface="Arial" pitchFamily="34" charset="0"/>
              <a:buChar char="-"/>
            </a:pPr>
            <a:r>
              <a:rPr lang="ru-RU" sz="1800" dirty="0" smtClean="0"/>
              <a:t>Пленкообразование, отверждение материала;</a:t>
            </a:r>
          </a:p>
          <a:p>
            <a:pPr>
              <a:buFont typeface="Arial" pitchFamily="34" charset="0"/>
              <a:buChar char="-"/>
            </a:pPr>
            <a:r>
              <a:rPr lang="ru-RU" sz="1800" dirty="0" smtClean="0"/>
              <a:t>Молекулярная и надмолекулярная структуризация, полимеризация;</a:t>
            </a:r>
          </a:p>
          <a:p>
            <a:pPr>
              <a:buFont typeface="Arial" pitchFamily="34" charset="0"/>
              <a:buChar char="-"/>
            </a:pPr>
            <a:r>
              <a:rPr lang="ru-RU" sz="1800" dirty="0" smtClean="0"/>
              <a:t>Адгезия покрытия к твердому телу.</a:t>
            </a:r>
          </a:p>
          <a:p>
            <a:pPr>
              <a:buFont typeface="Arial" pitchFamily="34" charset="0"/>
              <a:buChar char="-"/>
            </a:pPr>
            <a:endParaRPr lang="ru-RU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smtClean="0"/>
              <a:t>Удар частиц порошка по поверхности обрабатываемого тела. Основные параметры.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628800"/>
            <a:ext cx="7787208" cy="4781128"/>
          </a:xfrm>
        </p:spPr>
        <p:txBody>
          <a:bodyPr/>
          <a:lstStyle/>
          <a:p>
            <a:pPr lvl="0">
              <a:buFont typeface="Arial" pitchFamily="34" charset="0"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Показатели подлетающих к поверхности частиц: размеры, форма, объемная концентрация частиц в набегающей на обрабатываемое тело газовой струе;</a:t>
            </a:r>
          </a:p>
          <a:p>
            <a:pPr lvl="0">
              <a:buFont typeface="Arial" pitchFamily="34" charset="0"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Параметры удара: масса частиц при ударе, скорость удара, угол падения частиц;</a:t>
            </a:r>
          </a:p>
          <a:p>
            <a:pPr lvl="0">
              <a:buFont typeface="Arial" pitchFamily="34" charset="0"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Параметры, характеризующие материал частиц: плотность, модуль Юнга, коэффициент Пуассона, скорость волн растяжения, сжатия; вязкость расплава, поверхностное натяжение;</a:t>
            </a:r>
          </a:p>
          <a:p>
            <a:pPr lvl="0">
              <a:buFont typeface="Arial" pitchFamily="34" charset="0"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Показатели обрабатываемого тела (преграды, подложки): толщина; кривизна, шероховатость поверхности, плотность материала, модуль Юнга, коэффициент Пуассона, скорость волн сжатия, сдвига; скорость движения, вращения тела;</a:t>
            </a:r>
          </a:p>
          <a:p>
            <a:pPr lvl="0">
              <a:buFont typeface="Arial" pitchFamily="34" charset="0"/>
              <a:buChar char="-"/>
            </a:pPr>
            <a:r>
              <a:rPr lang="ru-RU" sz="1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Параметры напыляемого слоя: толщина, кривизна и шероховатость внешней поверхности слоя; плотность, пористость, модуль Юнга, коэффициент Пуассона материала слоя, скорость волн сжатия, сдвига; вязкость расплава.</a:t>
            </a:r>
          </a:p>
          <a:p>
            <a:pPr>
              <a:buFont typeface="Arial" pitchFamily="34" charset="0"/>
              <a:buChar char="-"/>
            </a:pPr>
            <a:endParaRPr lang="ru-RU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smtClean="0"/>
              <a:t>Оценка давлений при многократном ударе частиц.</a:t>
            </a:r>
            <a:endParaRPr lang="ru-RU" sz="2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1628800"/>
            <a:ext cx="7787208" cy="4464496"/>
          </a:xfrm>
        </p:spPr>
        <p:txBody>
          <a:bodyPr/>
          <a:lstStyle/>
          <a:p>
            <a:pPr>
              <a:buNone/>
            </a:pPr>
            <a:r>
              <a:rPr lang="ru-RU" sz="1600" dirty="0" smtClean="0"/>
              <a:t>Удар по подложке</a:t>
            </a:r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Удар по слою частиц</a:t>
            </a:r>
            <a:endParaRPr lang="en-US" sz="1600" dirty="0" smtClean="0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2627784" y="2132856"/>
          <a:ext cx="3615560" cy="432048"/>
        </p:xfrm>
        <a:graphic>
          <a:graphicData uri="http://schemas.openxmlformats.org/presentationml/2006/ole">
            <p:oleObj spid="_x0000_s25610" name="Equation" r:id="rId3" imgW="2019300" imgH="241300" progId="Equation.DSMT4">
              <p:embed/>
            </p:oleObj>
          </a:graphicData>
        </a:graphic>
      </p:graphicFrame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2627784" y="3284984"/>
          <a:ext cx="3672408" cy="432048"/>
        </p:xfrm>
        <a:graphic>
          <a:graphicData uri="http://schemas.openxmlformats.org/presentationml/2006/ole">
            <p:oleObj spid="_x0000_s25612" name="Equation" r:id="rId4" imgW="2044700" imgH="2413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dirty="0" smtClean="0"/>
              <a:t>Удельная интенсивность энергии удара</a:t>
            </a:r>
            <a:br>
              <a:rPr lang="ru-RU" sz="2400" b="1" dirty="0" smtClean="0"/>
            </a:br>
            <a:r>
              <a:rPr lang="ru-RU" sz="2400" b="1" dirty="0" smtClean="0"/>
              <a:t>(теория </a:t>
            </a:r>
            <a:r>
              <a:rPr lang="ru-RU" sz="2400" b="1" dirty="0" err="1" smtClean="0"/>
              <a:t>Тайрувенгадама</a:t>
            </a:r>
            <a:r>
              <a:rPr lang="ru-RU" sz="2400" b="1" dirty="0" smtClean="0"/>
              <a:t>)</a:t>
            </a:r>
            <a:endParaRPr lang="ru-RU" sz="2400" b="1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843808" y="1484784"/>
          <a:ext cx="3603913" cy="432048"/>
        </p:xfrm>
        <a:graphic>
          <a:graphicData uri="http://schemas.openxmlformats.org/presentationml/2006/ole">
            <p:oleObj spid="_x0000_s26629" name="Equation" r:id="rId3" imgW="2171700" imgH="254000" progId="Equation.DSMT4">
              <p:embed/>
            </p:oleObj>
          </a:graphicData>
        </a:graphic>
      </p:graphicFrame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563888" y="2132856"/>
          <a:ext cx="2592288" cy="400435"/>
        </p:xfrm>
        <a:graphic>
          <a:graphicData uri="http://schemas.openxmlformats.org/presentationml/2006/ole">
            <p:oleObj spid="_x0000_s26631" name="Equation" r:id="rId4" imgW="1562100" imgH="241300" progId="Equation.DSMT4">
              <p:embed/>
            </p:oleObj>
          </a:graphicData>
        </a:graphic>
      </p:graphicFrame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2915816" y="2132856"/>
          <a:ext cx="290032" cy="360040"/>
        </p:xfrm>
        <a:graphic>
          <a:graphicData uri="http://schemas.openxmlformats.org/presentationml/2006/ole">
            <p:oleObj spid="_x0000_s26633" name="Equation" r:id="rId5" imgW="177646" imgH="228402" progId="Equation.DSMT4">
              <p:embed/>
            </p:oleObj>
          </a:graphicData>
        </a:graphic>
      </p:graphicFrame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2987824" y="2852936"/>
          <a:ext cx="1080120" cy="360040"/>
        </p:xfrm>
        <a:graphic>
          <a:graphicData uri="http://schemas.openxmlformats.org/presentationml/2006/ole">
            <p:oleObj spid="_x0000_s26635" name="Equation" r:id="rId6" imgW="685800" imgH="228600" progId="Equation.DSMT4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267744" y="2132856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где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576" y="4005064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Время достижения максимальной интенсивности энергии удара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267744" y="285293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</a:t>
            </a:r>
            <a:endParaRPr lang="ru-RU" sz="1600" dirty="0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2411760" y="3429000"/>
          <a:ext cx="4468009" cy="432048"/>
        </p:xfrm>
        <a:graphic>
          <a:graphicData uri="http://schemas.openxmlformats.org/presentationml/2006/ole">
            <p:oleObj spid="_x0000_s26637" name="Equation" r:id="rId7" imgW="2692400" imgH="254000" progId="Equation.DSMT4">
              <p:embed/>
            </p:oleObj>
          </a:graphicData>
        </a:graphic>
      </p:graphicFrame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3131840" y="4437112"/>
          <a:ext cx="2664295" cy="384955"/>
        </p:xfrm>
        <a:graphic>
          <a:graphicData uri="http://schemas.openxmlformats.org/presentationml/2006/ole">
            <p:oleObj spid="_x0000_s26639" name="Equation" r:id="rId8" imgW="1663700" imgH="241300" progId="Equation.DSMT4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59632" y="5013176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Здесь</a:t>
            </a:r>
            <a:endParaRPr lang="ru-RU" sz="1600" dirty="0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2267743" y="5013176"/>
          <a:ext cx="1193817" cy="360040"/>
        </p:xfrm>
        <a:graphic>
          <a:graphicData uri="http://schemas.openxmlformats.org/presentationml/2006/ole">
            <p:oleObj spid="_x0000_s26641" name="Equation" r:id="rId9" imgW="799753" imgH="241195" progId="Equation.DSMT4">
              <p:embed/>
            </p:oleObj>
          </a:graphicData>
        </a:graphic>
      </p:graphicFrame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3635896" y="5013176"/>
          <a:ext cx="1913897" cy="360040"/>
        </p:xfrm>
        <a:graphic>
          <a:graphicData uri="http://schemas.openxmlformats.org/presentationml/2006/ole">
            <p:oleObj spid="_x0000_s26643" name="Equation" r:id="rId10" imgW="1282700" imgH="241300" progId="Equation.DSMT4">
              <p:embed/>
            </p:oleObj>
          </a:graphicData>
        </a:graphic>
      </p:graphicFrame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5724128" y="4869160"/>
          <a:ext cx="1197133" cy="432048"/>
        </p:xfrm>
        <a:graphic>
          <a:graphicData uri="http://schemas.openxmlformats.org/presentationml/2006/ole">
            <p:oleObj spid="_x0000_s26645" name="Equation" r:id="rId11" imgW="850531" imgH="304668" progId="Equation.DSMT4">
              <p:embed/>
            </p:oleObj>
          </a:graphicData>
        </a:graphic>
      </p:graphicFrame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47" name="Object 23"/>
          <p:cNvGraphicFramePr>
            <a:graphicFrameLocks noChangeAspect="1"/>
          </p:cNvGraphicFramePr>
          <p:nvPr/>
        </p:nvGraphicFramePr>
        <p:xfrm>
          <a:off x="1403648" y="5733256"/>
          <a:ext cx="216024" cy="338125"/>
        </p:xfrm>
        <a:graphic>
          <a:graphicData uri="http://schemas.openxmlformats.org/presentationml/2006/ole">
            <p:oleObj spid="_x0000_s26647" name="Equation" r:id="rId12" imgW="139700" imgH="228600" progId="Equation.DSMT4">
              <p:embed/>
            </p:oleObj>
          </a:graphicData>
        </a:graphic>
      </p:graphicFrame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3275856" y="5733256"/>
          <a:ext cx="1152128" cy="304975"/>
        </p:xfrm>
        <a:graphic>
          <a:graphicData uri="http://schemas.openxmlformats.org/presentationml/2006/ole">
            <p:oleObj spid="_x0000_s26649" name="Equation" r:id="rId13" imgW="863225" imgH="228501" progId="Equation.DSMT4">
              <p:embed/>
            </p:oleObj>
          </a:graphicData>
        </a:graphic>
      </p:graphicFrame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651" name="Object 27"/>
          <p:cNvGraphicFramePr>
            <a:graphicFrameLocks noChangeAspect="1"/>
          </p:cNvGraphicFramePr>
          <p:nvPr/>
        </p:nvGraphicFramePr>
        <p:xfrm>
          <a:off x="4572000" y="5661248"/>
          <a:ext cx="2008644" cy="360040"/>
        </p:xfrm>
        <a:graphic>
          <a:graphicData uri="http://schemas.openxmlformats.org/presentationml/2006/ole">
            <p:oleObj spid="_x0000_s26651" name="Equation" r:id="rId14" imgW="1346200" imgH="241300" progId="Equation.DSMT4">
              <p:embed/>
            </p:oleObj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619672" y="573325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- время, когда</a:t>
            </a:r>
            <a:endParaRPr lang="ru-RU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sz="2400" b="1" dirty="0" smtClean="0"/>
              <a:t>Удар твердой деформируемой частицы по поверхности тела</a:t>
            </a:r>
            <a:endParaRPr lang="ru-RU" sz="2400" b="1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683568" y="126876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Средняя сила реакции преграды</a:t>
            </a:r>
            <a:endParaRPr lang="ru-RU" sz="1600" dirty="0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3347864" y="1628800"/>
          <a:ext cx="2046543" cy="432048"/>
        </p:xfrm>
        <a:graphic>
          <a:graphicData uri="http://schemas.openxmlformats.org/presentationml/2006/ole">
            <p:oleObj spid="_x0000_s40974" name="Equation" r:id="rId3" imgW="1143000" imgH="241300" progId="Equation.DSMT4">
              <p:embed/>
            </p:oleObj>
          </a:graphicData>
        </a:graphic>
      </p:graphicFrame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827584" y="2060848"/>
          <a:ext cx="864096" cy="298319"/>
        </p:xfrm>
        <a:graphic>
          <a:graphicData uri="http://schemas.openxmlformats.org/presentationml/2006/ole">
            <p:oleObj spid="_x0000_s40976" name="Equation" r:id="rId4" imgW="532937" imgH="177646" progId="Equation.DSMT4">
              <p:embed/>
            </p:oleObj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755576" y="2492896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 действии внешней силы</a:t>
            </a:r>
            <a:endParaRPr lang="ru-RU" sz="1600" dirty="0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78" name="Object 18"/>
          <p:cNvGraphicFramePr>
            <a:graphicFrameLocks noChangeAspect="1"/>
          </p:cNvGraphicFramePr>
          <p:nvPr/>
        </p:nvGraphicFramePr>
        <p:xfrm>
          <a:off x="3635896" y="2420888"/>
          <a:ext cx="288032" cy="365579"/>
        </p:xfrm>
        <a:graphic>
          <a:graphicData uri="http://schemas.openxmlformats.org/presentationml/2006/ole">
            <p:oleObj spid="_x0000_s40978" name="Equation" r:id="rId5" imgW="164957" imgH="203024" progId="Equation.DSMT4">
              <p:embed/>
            </p:oleObj>
          </a:graphicData>
        </a:graphic>
      </p:graphicFrame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80" name="Object 20"/>
          <p:cNvGraphicFramePr>
            <a:graphicFrameLocks noChangeAspect="1"/>
          </p:cNvGraphicFramePr>
          <p:nvPr/>
        </p:nvGraphicFramePr>
        <p:xfrm>
          <a:off x="3347864" y="2852936"/>
          <a:ext cx="2529061" cy="432048"/>
        </p:xfrm>
        <a:graphic>
          <a:graphicData uri="http://schemas.openxmlformats.org/presentationml/2006/ole">
            <p:oleObj spid="_x0000_s40980" name="Equation" r:id="rId6" imgW="1524000" imgH="254000" progId="Equation.DSMT4">
              <p:embed/>
            </p:oleObj>
          </a:graphicData>
        </a:graphic>
      </p:graphicFrame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82" name="Object 22"/>
          <p:cNvGraphicFramePr>
            <a:graphicFrameLocks noChangeAspect="1"/>
          </p:cNvGraphicFramePr>
          <p:nvPr/>
        </p:nvGraphicFramePr>
        <p:xfrm>
          <a:off x="827584" y="3284984"/>
          <a:ext cx="1074851" cy="432048"/>
        </p:xfrm>
        <a:graphic>
          <a:graphicData uri="http://schemas.openxmlformats.org/presentationml/2006/ole">
            <p:oleObj spid="_x0000_s40982" name="Equation" r:id="rId7" imgW="647419" imgH="253890" progId="Equation.DSMT4">
              <p:embed/>
            </p:oleObj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55576" y="3717032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Согласно закона Герца при ударе сила удара</a:t>
            </a:r>
            <a:endParaRPr lang="ru-RU" sz="1600" dirty="0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84" name="Object 24"/>
          <p:cNvGraphicFramePr>
            <a:graphicFrameLocks noChangeAspect="1"/>
          </p:cNvGraphicFramePr>
          <p:nvPr/>
        </p:nvGraphicFramePr>
        <p:xfrm>
          <a:off x="3347864" y="4077072"/>
          <a:ext cx="1222380" cy="432048"/>
        </p:xfrm>
        <a:graphic>
          <a:graphicData uri="http://schemas.openxmlformats.org/presentationml/2006/ole">
            <p:oleObj spid="_x0000_s40984" name="Equation" r:id="rId8" imgW="736280" imgH="253890" progId="Equation.DSMT4">
              <p:embed/>
            </p:oleObj>
          </a:graphicData>
        </a:graphic>
      </p:graphicFrame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86" name="Object 26"/>
          <p:cNvGraphicFramePr>
            <a:graphicFrameLocks noChangeAspect="1"/>
          </p:cNvGraphicFramePr>
          <p:nvPr/>
        </p:nvGraphicFramePr>
        <p:xfrm>
          <a:off x="827584" y="4437112"/>
          <a:ext cx="2533373" cy="432048"/>
        </p:xfrm>
        <a:graphic>
          <a:graphicData uri="http://schemas.openxmlformats.org/presentationml/2006/ole">
            <p:oleObj spid="_x0000_s40986" name="Equation" r:id="rId9" imgW="1638300" imgH="279400" progId="Equation.DSMT4">
              <p:embed/>
            </p:oleObj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899592" y="4941168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Максимальное сближение, сила удара, радиус площадки контакта:</a:t>
            </a: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88" name="Object 28"/>
          <p:cNvGraphicFramePr>
            <a:graphicFrameLocks noChangeAspect="1"/>
          </p:cNvGraphicFramePr>
          <p:nvPr/>
        </p:nvGraphicFramePr>
        <p:xfrm>
          <a:off x="971600" y="5301208"/>
          <a:ext cx="1844107" cy="360040"/>
        </p:xfrm>
        <a:graphic>
          <a:graphicData uri="http://schemas.openxmlformats.org/presentationml/2006/ole">
            <p:oleObj spid="_x0000_s40988" name="Equation" r:id="rId10" imgW="1333500" imgH="254000" progId="Equation.DSMT4">
              <p:embed/>
            </p:oleObj>
          </a:graphicData>
        </a:graphic>
      </p:graphicFrame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90" name="Object 30"/>
          <p:cNvGraphicFramePr>
            <a:graphicFrameLocks noChangeAspect="1"/>
          </p:cNvGraphicFramePr>
          <p:nvPr/>
        </p:nvGraphicFramePr>
        <p:xfrm>
          <a:off x="3347864" y="5301208"/>
          <a:ext cx="2092409" cy="404664"/>
        </p:xfrm>
        <a:graphic>
          <a:graphicData uri="http://schemas.openxmlformats.org/presentationml/2006/ole">
            <p:oleObj spid="_x0000_s40990" name="Equation" r:id="rId11" imgW="1345616" imgH="253890" progId="Equation.DSMT4">
              <p:embed/>
            </p:oleObj>
          </a:graphicData>
        </a:graphic>
      </p:graphicFrame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0992" name="Object 32"/>
          <p:cNvGraphicFramePr>
            <a:graphicFrameLocks noChangeAspect="1"/>
          </p:cNvGraphicFramePr>
          <p:nvPr/>
        </p:nvGraphicFramePr>
        <p:xfrm>
          <a:off x="5940152" y="5301208"/>
          <a:ext cx="2262440" cy="404664"/>
        </p:xfrm>
        <a:graphic>
          <a:graphicData uri="http://schemas.openxmlformats.org/presentationml/2006/ole">
            <p:oleObj spid="_x0000_s40992" name="Equation" r:id="rId12" imgW="1562100" imgH="2794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ru-RU" sz="2400" b="1" dirty="0" smtClean="0"/>
              <a:t>Распределение давления по площадке контакта</a:t>
            </a:r>
            <a:endParaRPr lang="ru-RU" sz="2400" b="1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755576" y="270892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Зависимость</a:t>
            </a:r>
            <a:endParaRPr lang="ru-RU" sz="1600" dirty="0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2843808" y="1124744"/>
          <a:ext cx="3096344" cy="447381"/>
        </p:xfrm>
        <a:graphic>
          <a:graphicData uri="http://schemas.openxmlformats.org/presentationml/2006/ole">
            <p:oleObj spid="_x0000_s41996" name="Equation" r:id="rId3" imgW="1663700" imgH="241300" progId="Equation.DSMT4">
              <p:embed/>
            </p:oleObj>
          </a:graphicData>
        </a:graphic>
      </p:graphicFrame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827584" y="1988840"/>
          <a:ext cx="1572806" cy="360040"/>
        </p:xfrm>
        <a:graphic>
          <a:graphicData uri="http://schemas.openxmlformats.org/presentationml/2006/ole">
            <p:oleObj spid="_x0000_s41998" name="Equation" r:id="rId4" imgW="1054100" imgH="241300" progId="Equation.DSMT4">
              <p:embed/>
            </p:oleObj>
          </a:graphicData>
        </a:graphic>
      </p:graphicFrame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2000" name="Object 16"/>
          <p:cNvGraphicFramePr>
            <a:graphicFrameLocks noChangeAspect="1"/>
          </p:cNvGraphicFramePr>
          <p:nvPr/>
        </p:nvGraphicFramePr>
        <p:xfrm>
          <a:off x="2915816" y="1700808"/>
          <a:ext cx="2516044" cy="792088"/>
        </p:xfrm>
        <a:graphic>
          <a:graphicData uri="http://schemas.openxmlformats.org/presentationml/2006/ole">
            <p:oleObj spid="_x0000_s42000" name="Equation" r:id="rId5" imgW="1713756" imgH="545863" progId="Equation.DSMT4">
              <p:embed/>
            </p:oleObj>
          </a:graphicData>
        </a:graphic>
      </p:graphicFrame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2195736" y="2708920"/>
          <a:ext cx="952364" cy="360040"/>
        </p:xfrm>
        <a:graphic>
          <a:graphicData uri="http://schemas.openxmlformats.org/presentationml/2006/ole">
            <p:oleObj spid="_x0000_s42003" name="Equation" r:id="rId6" imgW="507780" imgH="203112" progId="Equation.DSMT4">
              <p:embed/>
            </p:oleObj>
          </a:graphicData>
        </a:graphic>
      </p:graphicFrame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2005" name="Object 21"/>
          <p:cNvGraphicFramePr>
            <a:graphicFrameLocks noChangeAspect="1"/>
          </p:cNvGraphicFramePr>
          <p:nvPr/>
        </p:nvGraphicFramePr>
        <p:xfrm>
          <a:off x="3563888" y="3284984"/>
          <a:ext cx="1739414" cy="720080"/>
        </p:xfrm>
        <a:graphic>
          <a:graphicData uri="http://schemas.openxmlformats.org/presentationml/2006/ole">
            <p:oleObj spid="_x0000_s42005" name="Equation" r:id="rId7" imgW="1180588" imgH="482391" progId="Equation.DSMT4">
              <p:embed/>
            </p:oleObj>
          </a:graphicData>
        </a:graphic>
      </p:graphicFrame>
      <p:sp>
        <p:nvSpPr>
          <p:cNvPr id="50" name="Прямоугольник 49"/>
          <p:cNvSpPr/>
          <p:nvPr/>
        </p:nvSpPr>
        <p:spPr>
          <a:xfrm>
            <a:off x="971600" y="4077072"/>
            <a:ext cx="484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где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2007" name="Object 23"/>
          <p:cNvGraphicFramePr>
            <a:graphicFrameLocks noChangeAspect="1"/>
          </p:cNvGraphicFramePr>
          <p:nvPr/>
        </p:nvGraphicFramePr>
        <p:xfrm>
          <a:off x="1619672" y="4077072"/>
          <a:ext cx="890099" cy="360040"/>
        </p:xfrm>
        <a:graphic>
          <a:graphicData uri="http://schemas.openxmlformats.org/presentationml/2006/ole">
            <p:oleObj spid="_x0000_s42007" name="Equation" r:id="rId8" imgW="55880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/>
          <a:lstStyle/>
          <a:p>
            <a:r>
              <a:rPr lang="ru-RU" sz="2400" b="1" dirty="0" smtClean="0"/>
              <a:t>Время удара</a:t>
            </a:r>
            <a:endParaRPr lang="ru-RU" sz="2400" b="1" dirty="0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2987824" y="980728"/>
          <a:ext cx="2880320" cy="426329"/>
        </p:xfrm>
        <a:graphic>
          <a:graphicData uri="http://schemas.openxmlformats.org/presentationml/2006/ole">
            <p:oleObj spid="_x0000_s43016" name="Equation" r:id="rId3" imgW="1765300" imgH="254000" progId="Equation.DSMT4">
              <p:embed/>
            </p:oleObj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827583" y="1628800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</a:t>
            </a:r>
            <a:r>
              <a:rPr lang="ru-RU" sz="1600" dirty="0" smtClean="0"/>
              <a:t>риближенно</a:t>
            </a:r>
            <a:endParaRPr lang="ru-RU" sz="1600" dirty="0"/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2987823" y="1556792"/>
          <a:ext cx="2592288" cy="470282"/>
        </p:xfrm>
        <a:graphic>
          <a:graphicData uri="http://schemas.openxmlformats.org/presentationml/2006/ole">
            <p:oleObj spid="_x0000_s43018" name="Equation" r:id="rId4" imgW="1435100" imgH="254000" progId="Equation.DSMT4">
              <p:embed/>
            </p:oleObj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827583" y="2204864"/>
            <a:ext cx="19207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/>
              <a:t>радиус площадки 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20" name="Object 12"/>
          <p:cNvGraphicFramePr>
            <a:graphicFrameLocks noChangeAspect="1"/>
          </p:cNvGraphicFramePr>
          <p:nvPr/>
        </p:nvGraphicFramePr>
        <p:xfrm>
          <a:off x="2987823" y="2204864"/>
          <a:ext cx="3414969" cy="404664"/>
        </p:xfrm>
        <a:graphic>
          <a:graphicData uri="http://schemas.openxmlformats.org/presentationml/2006/ole">
            <p:oleObj spid="_x0000_s43020" name="Equation" r:id="rId5" imgW="2197100" imgH="254000" progId="Equation.DSMT4">
              <p:embed/>
            </p:oleObj>
          </a:graphicData>
        </a:graphic>
      </p:graphicFrame>
      <p:pic>
        <p:nvPicPr>
          <p:cNvPr id="43022" name="Picture 14" descr="Фиг-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2636912"/>
            <a:ext cx="3712615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23" name="Picture 15" descr="Фиг-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2636912"/>
            <a:ext cx="373809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TextBox 48"/>
          <p:cNvSpPr txBox="1"/>
          <p:nvPr/>
        </p:nvSpPr>
        <p:spPr>
          <a:xfrm>
            <a:off x="899592" y="515719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Рис. 1. Изменение с течением времени </a:t>
            </a:r>
            <a:r>
              <a:rPr lang="ru-RU" sz="1600" dirty="0" smtClean="0"/>
              <a:t>частицы </a:t>
            </a:r>
            <a:r>
              <a:rPr lang="ru-RU" sz="1600" dirty="0"/>
              <a:t>и препятствия (а), радиуса площадки контакта  (</a:t>
            </a:r>
            <a:r>
              <a:rPr lang="en-US" sz="1600" dirty="0"/>
              <a:t>b</a:t>
            </a:r>
            <a:r>
              <a:rPr lang="ru-RU" sz="1600" dirty="0"/>
              <a:t>).</a:t>
            </a:r>
          </a:p>
          <a:p>
            <a:endParaRPr lang="ru-RU" sz="1600" dirty="0"/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3026" name="Object 18"/>
          <p:cNvGraphicFramePr>
            <a:graphicFrameLocks noChangeAspect="1"/>
          </p:cNvGraphicFramePr>
          <p:nvPr/>
        </p:nvGraphicFramePr>
        <p:xfrm>
          <a:off x="3347864" y="5733256"/>
          <a:ext cx="2592288" cy="432048"/>
        </p:xfrm>
        <a:graphic>
          <a:graphicData uri="http://schemas.openxmlformats.org/presentationml/2006/ole">
            <p:oleObj spid="_x0000_s43026" name="Equation" r:id="rId8" imgW="1447800" imgH="2413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683568" y="908720"/>
            <a:ext cx="79208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 ударном </a:t>
            </a:r>
            <a:r>
              <a:rPr lang="ru-RU" sz="1600" dirty="0"/>
              <a:t>взаимодействии твердых частиц полимерного порошка с преградой получены аналитические зависимости для оценки интенсивности их осаждения, поглощения материалом энергии удара, в том числе, с учетом ранее осевших на обрабатываемое тело частиц порошка. Представлены соотношения для расчета времени контакта деформируемых частиц с препятствием, радиуса площадки контакта, распределения давления по ней, максимальной силы удара, других показателей.</a:t>
            </a:r>
          </a:p>
          <a:p>
            <a:endParaRPr lang="ru-RU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83568" y="5085184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Спасибо за внимание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430</Words>
  <Application>Microsoft Office PowerPoint</Application>
  <PresentationFormat>Экран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Оформление по умолчанию</vt:lpstr>
      <vt:lpstr>Equation</vt:lpstr>
      <vt:lpstr>МАТЕМАТИЧЕСКОЕ МОДЕЛИРОВАНИЕ ПРОЦЕССОВ, ПРОТЕКАЮЩИХ ПРИ ОСАЖДЕНИИ НАПЫЛЯЕМЫХ ЧАСТИЦ ПОЛИМЕРНОГО ПОРОШКА</vt:lpstr>
      <vt:lpstr>Основные стадии формирования полимерных порошковых покрытий</vt:lpstr>
      <vt:lpstr>Удар частиц порошка по поверхности обрабатываемого тела. Основные параметры.</vt:lpstr>
      <vt:lpstr>Оценка давлений при многократном ударе частиц.</vt:lpstr>
      <vt:lpstr>Удельная интенсивность энергии удара (теория Тайрувенгадама)</vt:lpstr>
      <vt:lpstr>Удар твердой деформируемой частицы по поверхности тела</vt:lpstr>
      <vt:lpstr>Распределение давления по площадке контакта</vt:lpstr>
      <vt:lpstr>Время удара</vt:lpstr>
      <vt:lpstr>Слайд 9</vt:lpstr>
    </vt:vector>
  </TitlesOfParts>
  <Company>IMM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 ОСНОВНЫХ ЗАКОНОМЕРНОСТЯХ НЕИЗОТЕРМИЧЕСКОГО ПОПЕРЕЧНОГО ОБТЕКАНИЯ КРУГОВОГО ЦИЛИНДРА МОНОДИСПЕРСНОЙ СМЕСЬЮ</dc:title>
  <dc:creator>Irina</dc:creator>
  <cp:lastModifiedBy>Алмаз Сираев</cp:lastModifiedBy>
  <cp:revision>62</cp:revision>
  <dcterms:created xsi:type="dcterms:W3CDTF">2014-10-31T08:38:20Z</dcterms:created>
  <dcterms:modified xsi:type="dcterms:W3CDTF">2016-11-03T22:46:44Z</dcterms:modified>
</cp:coreProperties>
</file>