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33CC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80" y="-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11" Type="http://schemas.openxmlformats.org/officeDocument/2006/relationships/image" Target="../media/image38.wmf"/><Relationship Id="rId5" Type="http://schemas.openxmlformats.org/officeDocument/2006/relationships/image" Target="../media/image3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7A213405-2BE3-49D3-912D-FB43004F3DC8}" type="datetimeFigureOut">
              <a:rPr lang="ru-RU"/>
              <a:pPr>
                <a:defRPr/>
              </a:pPr>
              <a:t>03.11.2016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0B963A79-207F-47FD-9BE4-DD9DB063F3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F72BBD8-C59D-4A71-ADB5-64BC10E211FD}" type="datetimeFigureOut">
              <a:rPr lang="ru-RU"/>
              <a:pPr>
                <a:defRPr/>
              </a:pPr>
              <a:t>03.11.2016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4DF196D-FB5B-4DC3-A15C-D8694B5BD1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CD73B-1590-4379-8A3F-6EDB700E54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E9F76-02AE-4F21-8FDE-B8CE1FE9A1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6F169-F27C-4215-A8D0-5D6BFE6A52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028DA-3AB4-47DF-9429-0996BAF2C4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00DFE-F213-4C8B-84FA-F24AA4A7A5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44720-4C0A-4833-94F1-03679BEBEAC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27A9A-4BB0-41E8-84BF-F6067A9B7A5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B1709-60C0-43F3-A895-3585AF01AE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6A297-C856-436F-BD0E-19D12F0FCA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1179C-6DD0-4B72-8908-E68C836C8B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817B1-AC1B-4A77-95FD-FABD0D18569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8E879A7-1227-4CEE-A272-9C9651A322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9.jpeg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5.bin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3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960563"/>
            <a:ext cx="8424862" cy="1755775"/>
          </a:xfrm>
        </p:spPr>
        <p:txBody>
          <a:bodyPr/>
          <a:lstStyle/>
          <a:p>
            <a:r>
              <a:rPr lang="ru-RU" sz="2400" b="1" dirty="0" smtClean="0">
                <a:solidFill>
                  <a:srgbClr val="A50021"/>
                </a:solidFill>
              </a:rPr>
              <a:t>ДИНАМИКА СЛИЯНИЯ, РАСТЕКАНИЯ ЖИДКИХ ПОЛИМЕРНЫХ ЧАСТИЦ ПРИ ФОРМИРОВАНИИ ПОКРЫТИЙ</a:t>
            </a:r>
            <a:endParaRPr lang="ru-RU" sz="2400" b="1" dirty="0" smtClean="0">
              <a:solidFill>
                <a:srgbClr val="A50021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4268788"/>
            <a:ext cx="8569325" cy="2112962"/>
          </a:xfrm>
        </p:spPr>
        <p:txBody>
          <a:bodyPr/>
          <a:lstStyle/>
          <a:p>
            <a:r>
              <a:rPr lang="ru-RU" sz="1600" dirty="0" smtClean="0"/>
              <a:t>В.Л. Федяев</a:t>
            </a:r>
            <a:r>
              <a:rPr lang="ru-RU" sz="1600" baseline="30000" dirty="0" smtClean="0"/>
              <a:t>1,2</a:t>
            </a:r>
            <a:r>
              <a:rPr lang="ru-RU" sz="1600" dirty="0" smtClean="0"/>
              <a:t>, Э.Р. Галимов</a:t>
            </a:r>
            <a:r>
              <a:rPr lang="ru-RU" sz="1600" baseline="30000" dirty="0" smtClean="0"/>
              <a:t>2</a:t>
            </a:r>
            <a:r>
              <a:rPr lang="ru-RU" sz="1600" dirty="0" smtClean="0"/>
              <a:t>, </a:t>
            </a:r>
            <a:endParaRPr lang="ru-RU" sz="1600" dirty="0" smtClean="0"/>
          </a:p>
          <a:p>
            <a:r>
              <a:rPr lang="ru-RU" sz="1600" dirty="0" smtClean="0"/>
              <a:t>И.Р</a:t>
            </a:r>
            <a:r>
              <a:rPr lang="ru-RU" sz="1600" dirty="0" smtClean="0"/>
              <a:t>. Гимранов</a:t>
            </a:r>
            <a:r>
              <a:rPr lang="ru-RU" sz="1600" baseline="30000" dirty="0" smtClean="0"/>
              <a:t>3</a:t>
            </a:r>
            <a:r>
              <a:rPr lang="ru-RU" sz="1600" dirty="0" smtClean="0"/>
              <a:t>, А.Р. </a:t>
            </a:r>
            <a:r>
              <a:rPr lang="ru-RU" sz="1600" dirty="0" smtClean="0"/>
              <a:t>Сираев</a:t>
            </a:r>
            <a:r>
              <a:rPr lang="ru-RU" sz="1600" baseline="30000" dirty="0" smtClean="0"/>
              <a:t>1</a:t>
            </a:r>
          </a:p>
          <a:p>
            <a:endParaRPr lang="ru-RU" sz="1600" dirty="0" smtClean="0"/>
          </a:p>
          <a:p>
            <a:pPr algn="just" eaLnBrk="1" hangingPunct="1">
              <a:lnSpc>
                <a:spcPct val="80000"/>
              </a:lnSpc>
            </a:pPr>
            <a:r>
              <a:rPr lang="ru-RU" sz="1600" dirty="0" smtClean="0"/>
              <a:t>¹</a:t>
            </a:r>
            <a:r>
              <a:rPr lang="en-US" sz="1600" dirty="0" smtClean="0"/>
              <a:t> </a:t>
            </a:r>
            <a:r>
              <a:rPr lang="ru-RU" sz="1600" dirty="0" smtClean="0"/>
              <a:t>Федеральное государственное бюджетное учреждение науки Институт механики и машиностроения Казанского научного центра Российской академии наук</a:t>
            </a:r>
          </a:p>
          <a:p>
            <a:pPr algn="just" eaLnBrk="1" hangingPunct="1">
              <a:lnSpc>
                <a:spcPct val="80000"/>
              </a:lnSpc>
            </a:pPr>
            <a:r>
              <a:rPr lang="ru-RU" sz="1600" dirty="0" smtClean="0"/>
              <a:t>²</a:t>
            </a:r>
            <a:r>
              <a:rPr lang="en-US" sz="1600" dirty="0" smtClean="0"/>
              <a:t> </a:t>
            </a:r>
            <a:r>
              <a:rPr lang="ru-RU" sz="1600" dirty="0" smtClean="0"/>
              <a:t>Казанский национальный исследовательский технический университет им. А.Н. Туполева</a:t>
            </a:r>
            <a:r>
              <a:rPr lang="en-US" sz="1600" dirty="0" smtClean="0"/>
              <a:t> – </a:t>
            </a:r>
            <a:r>
              <a:rPr lang="ru-RU" sz="1600" dirty="0" smtClean="0"/>
              <a:t>КАИ</a:t>
            </a:r>
            <a:endParaRPr lang="en-US" sz="1600" dirty="0" smtClean="0"/>
          </a:p>
          <a:p>
            <a:pPr algn="just" eaLnBrk="1" hangingPunct="1">
              <a:lnSpc>
                <a:spcPct val="80000"/>
              </a:lnSpc>
            </a:pPr>
            <a:r>
              <a:rPr lang="ru-RU" sz="1600" dirty="0" smtClean="0"/>
              <a:t>³</a:t>
            </a:r>
            <a:r>
              <a:rPr lang="en-US" sz="1600" dirty="0" smtClean="0"/>
              <a:t> </a:t>
            </a:r>
            <a:r>
              <a:rPr lang="ru-RU" sz="1600" dirty="0" smtClean="0"/>
              <a:t>ООО «Газпром </a:t>
            </a:r>
            <a:r>
              <a:rPr lang="ru-RU" sz="1600" dirty="0" err="1" smtClean="0"/>
              <a:t>Трансгаз</a:t>
            </a:r>
            <a:r>
              <a:rPr lang="ru-RU" sz="1600" dirty="0" smtClean="0"/>
              <a:t> </a:t>
            </a:r>
            <a:r>
              <a:rPr lang="ru-RU" sz="1600" dirty="0" smtClean="0"/>
              <a:t>Казань»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35150" y="38100"/>
            <a:ext cx="6523038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ru-RU" b="1"/>
              <a:t>Научно-техническая конференция</a:t>
            </a:r>
            <a:r>
              <a:rPr lang="ru-RU"/>
              <a:t> </a:t>
            </a:r>
          </a:p>
          <a:p>
            <a:r>
              <a:rPr lang="ru-RU"/>
              <a:t>«</a:t>
            </a:r>
            <a:r>
              <a:rPr lang="ru-RU" sz="1600" b="1"/>
              <a:t>НИЗКОТЕМПЕРАТУРНАЯ ПЛАЗМА </a:t>
            </a:r>
          </a:p>
          <a:p>
            <a:r>
              <a:rPr lang="ru-RU" sz="1600" b="1"/>
              <a:t>В ПРОЦЕССАХ НАНЕСЕНИЯ ФУНКЦИОНАЛЬНЫХ ПОКРЫТИЙ</a:t>
            </a:r>
            <a:r>
              <a:rPr lang="ru-RU" sz="1600"/>
              <a:t>»</a:t>
            </a:r>
          </a:p>
        </p:txBody>
      </p:sp>
      <p:pic>
        <p:nvPicPr>
          <p:cNvPr id="2053" name="Picture 5" descr="обложка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8573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 smtClean="0"/>
              <a:t>Слипание, слияние частиц полимерного порошка</a:t>
            </a:r>
            <a:endParaRPr lang="ru-RU" sz="2400" b="1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72008" y="201622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673" name="Object 1"/>
          <p:cNvGraphicFramePr>
            <a:graphicFrameLocks noChangeAspect="1"/>
          </p:cNvGraphicFramePr>
          <p:nvPr/>
        </p:nvGraphicFramePr>
        <p:xfrm>
          <a:off x="1403648" y="4653136"/>
          <a:ext cx="4690807" cy="432048"/>
        </p:xfrm>
        <a:graphic>
          <a:graphicData uri="http://schemas.openxmlformats.org/presentationml/2006/ole">
            <p:oleObj spid="_x0000_s28673" name="Equation" r:id="rId3" imgW="2895600" imgH="266700" progId="Equation.DSMT4">
              <p:embed/>
            </p:oleObj>
          </a:graphicData>
        </a:graphic>
      </p:graphicFrame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72008" y="201622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1403648" y="5229200"/>
          <a:ext cx="2321493" cy="404664"/>
        </p:xfrm>
        <a:graphic>
          <a:graphicData uri="http://schemas.openxmlformats.org/presentationml/2006/ole">
            <p:oleObj spid="_x0000_s28675" name="Equation" r:id="rId4" imgW="1384300" imgH="241300" progId="Equation.DSMT4">
              <p:embed/>
            </p:oleObj>
          </a:graphicData>
        </a:graphic>
      </p:graphicFrame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72008" y="201622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1403648" y="5805264"/>
          <a:ext cx="1980219" cy="360040"/>
        </p:xfrm>
        <a:graphic>
          <a:graphicData uri="http://schemas.openxmlformats.org/presentationml/2006/ole">
            <p:oleObj spid="_x0000_s28677" name="Equation" r:id="rId5" imgW="1257300" imgH="228600" progId="Equation.DSMT4">
              <p:embed/>
            </p:oleObj>
          </a:graphicData>
        </a:graphic>
      </p:graphicFrame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72008" y="201622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6588224" y="4725144"/>
          <a:ext cx="1368152" cy="336776"/>
        </p:xfrm>
        <a:graphic>
          <a:graphicData uri="http://schemas.openxmlformats.org/presentationml/2006/ole">
            <p:oleObj spid="_x0000_s28679" name="Equation" r:id="rId6" imgW="825500" imgH="20320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99592" y="4149080"/>
            <a:ext cx="734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Слипание. Модель фиктивной пористой среды.</a:t>
            </a:r>
            <a:endParaRPr lang="ru-RU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83568" y="3573016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Рис. 1. Слипание (а), слияние (</a:t>
            </a:r>
            <a:r>
              <a:rPr lang="en-US" sz="1600" dirty="0" smtClean="0"/>
              <a:t>b) </a:t>
            </a:r>
            <a:r>
              <a:rPr lang="ru-RU" sz="1600" dirty="0" smtClean="0"/>
              <a:t>двух частиц полимерного порошка</a:t>
            </a:r>
            <a:endParaRPr lang="ru-RU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ru-RU" sz="2400" b="1" dirty="0" smtClean="0"/>
              <a:t>Динамика слипания</a:t>
            </a:r>
            <a:endParaRPr lang="ru-RU" sz="2400" b="1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72008" y="201622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72008" y="201622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72008" y="201622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72008" y="201622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3275856" y="1628800"/>
          <a:ext cx="2407768" cy="360040"/>
        </p:xfrm>
        <a:graphic>
          <a:graphicData uri="http://schemas.openxmlformats.org/presentationml/2006/ole">
            <p:oleObj spid="_x0000_s45062" name="Equation" r:id="rId3" imgW="1358310" imgH="203112" progId="Equation.DSMT4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27584" y="1628800"/>
            <a:ext cx="734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Уравнение Френкеля</a:t>
            </a:r>
            <a:endParaRPr lang="ru-RU" sz="1600" dirty="0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1907704" y="2276872"/>
          <a:ext cx="1900211" cy="360040"/>
        </p:xfrm>
        <a:graphic>
          <a:graphicData uri="http://schemas.openxmlformats.org/presentationml/2006/ole">
            <p:oleObj spid="_x0000_s45064" name="Equation" r:id="rId4" imgW="1206500" imgH="228600" progId="Equation.DSMT4">
              <p:embed/>
            </p:oleObj>
          </a:graphicData>
        </a:graphic>
      </p:graphicFrame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5066" name="Object 10"/>
          <p:cNvGraphicFramePr>
            <a:graphicFrameLocks noChangeAspect="1"/>
          </p:cNvGraphicFramePr>
          <p:nvPr/>
        </p:nvGraphicFramePr>
        <p:xfrm>
          <a:off x="4499992" y="2276872"/>
          <a:ext cx="1589356" cy="332656"/>
        </p:xfrm>
        <a:graphic>
          <a:graphicData uri="http://schemas.openxmlformats.org/presentationml/2006/ole">
            <p:oleObj spid="_x0000_s45066" name="Equation" r:id="rId5" imgW="1091726" imgH="228501" progId="Equation.DSMT4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99592" y="2780928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Время схлопывания пор при ромбоэдрической укладке частиц</a:t>
            </a:r>
            <a:endParaRPr lang="ru-RU" sz="1600" dirty="0"/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5068" name="Object 12"/>
          <p:cNvGraphicFramePr>
            <a:graphicFrameLocks noChangeAspect="1"/>
          </p:cNvGraphicFramePr>
          <p:nvPr/>
        </p:nvGraphicFramePr>
        <p:xfrm>
          <a:off x="3131840" y="3284984"/>
          <a:ext cx="3297208" cy="360040"/>
        </p:xfrm>
        <a:graphic>
          <a:graphicData uri="http://schemas.openxmlformats.org/presentationml/2006/ole">
            <p:oleObj spid="_x0000_s45068" name="Equation" r:id="rId6" imgW="2209800" imgH="2413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72008" y="201622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72008" y="201622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72008" y="201622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72008" y="201622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3419872" y="1484784"/>
          <a:ext cx="2179190" cy="360040"/>
        </p:xfrm>
        <a:graphic>
          <a:graphicData uri="http://schemas.openxmlformats.org/presentationml/2006/ole">
            <p:oleObj spid="_x0000_s49158" name="Equation" r:id="rId3" imgW="1459866" imgH="241195" progId="Equation.DSMT4">
              <p:embed/>
            </p:oleObj>
          </a:graphicData>
        </a:graphic>
      </p:graphicFrame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3419872" y="1988840"/>
          <a:ext cx="2120236" cy="360040"/>
        </p:xfrm>
        <a:graphic>
          <a:graphicData uri="http://schemas.openxmlformats.org/presentationml/2006/ole">
            <p:oleObj spid="_x0000_s49160" name="Equation" r:id="rId4" imgW="1346200" imgH="228600" progId="Equation.DSMT4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99592" y="1052736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Модель идеальной пористой среды</a:t>
            </a:r>
            <a:endParaRPr lang="ru-RU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899592" y="2564904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Время схлопывания каналов</a:t>
            </a:r>
            <a:endParaRPr lang="ru-RU" sz="1600" dirty="0"/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9162" name="Object 10"/>
          <p:cNvGraphicFramePr>
            <a:graphicFrameLocks noChangeAspect="1"/>
          </p:cNvGraphicFramePr>
          <p:nvPr/>
        </p:nvGraphicFramePr>
        <p:xfrm>
          <a:off x="2843808" y="3140968"/>
          <a:ext cx="3258362" cy="360040"/>
        </p:xfrm>
        <a:graphic>
          <a:graphicData uri="http://schemas.openxmlformats.org/presentationml/2006/ole">
            <p:oleObj spid="_x0000_s49162" name="Equation" r:id="rId5" imgW="2298600" imgH="2538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 descr="C:\Users\almaz\Projects\Postgraduate\Plazma2016\Рис-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620688"/>
            <a:ext cx="3384376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Рисунок 18" descr="C:\Users\almaz\Projects\Postgraduate\Plazma2016\Рис-2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764704"/>
            <a:ext cx="3744416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Прямоугольник 19"/>
          <p:cNvSpPr/>
          <p:nvPr/>
        </p:nvSpPr>
        <p:spPr>
          <a:xfrm>
            <a:off x="611560" y="4293096"/>
            <a:ext cx="79208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Рис. </a:t>
            </a:r>
            <a:r>
              <a:rPr lang="ru-RU" sz="1600" dirty="0" smtClean="0"/>
              <a:t>2. </a:t>
            </a:r>
            <a:r>
              <a:rPr lang="ru-RU" sz="1600" dirty="0"/>
              <a:t>Динамика слияния жидких частиц полимерного порошка на твердой смачиваемой поверхности.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611560" y="4365104"/>
            <a:ext cx="79208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Формула Лапласа</a:t>
            </a:r>
            <a:endParaRPr lang="ru-RU" sz="1600" dirty="0"/>
          </a:p>
        </p:txBody>
      </p:sp>
      <p:pic>
        <p:nvPicPr>
          <p:cNvPr id="5" name="Рисунок 4" descr="C:\Users\almaz\Projects\Postgraduate\Plazma2016\Рис-2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692696"/>
            <a:ext cx="2808312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C:\Users\almaz\Projects\Postgraduate\Plazma2016\Рис-3.jpg"/>
          <p:cNvPicPr/>
          <p:nvPr/>
        </p:nvPicPr>
        <p:blipFill>
          <a:blip r:embed="rId4" cstate="print"/>
          <a:srcRect t="9489"/>
          <a:stretch>
            <a:fillRect/>
          </a:stretch>
        </p:blipFill>
        <p:spPr bwMode="auto">
          <a:xfrm>
            <a:off x="4860032" y="620688"/>
            <a:ext cx="244827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971600" y="3140968"/>
            <a:ext cx="35283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Рис. </a:t>
            </a:r>
            <a:r>
              <a:rPr lang="ru-RU" sz="1600" dirty="0" smtClean="0"/>
              <a:t>3. </a:t>
            </a:r>
            <a:r>
              <a:rPr lang="ru-RU" sz="1600" dirty="0"/>
              <a:t>Ориентировочная форма поверхности раздела жидкой среды и газа при слиянии частиц.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860032" y="3140968"/>
            <a:ext cx="3312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Рис. </a:t>
            </a:r>
            <a:r>
              <a:rPr lang="ru-RU" sz="1600" dirty="0" smtClean="0"/>
              <a:t>4. </a:t>
            </a:r>
            <a:r>
              <a:rPr lang="ru-RU" sz="1600" dirty="0"/>
              <a:t>Часть ячейки периодичности с эквивалентной поверхностью раздела.</a:t>
            </a:r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1201" name="Object 1"/>
          <p:cNvGraphicFramePr>
            <a:graphicFrameLocks noChangeAspect="1"/>
          </p:cNvGraphicFramePr>
          <p:nvPr/>
        </p:nvGraphicFramePr>
        <p:xfrm>
          <a:off x="3779912" y="4437112"/>
          <a:ext cx="1215135" cy="360040"/>
        </p:xfrm>
        <a:graphic>
          <a:graphicData uri="http://schemas.openxmlformats.org/presentationml/2006/ole">
            <p:oleObj spid="_x0000_s51201" name="Equation" r:id="rId5" imgW="685800" imgH="203200" progId="Equation.DSMT4">
              <p:embed/>
            </p:oleObj>
          </a:graphicData>
        </a:graphic>
      </p:graphicFrame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1259632" y="4869160"/>
          <a:ext cx="1296144" cy="378873"/>
        </p:xfrm>
        <a:graphic>
          <a:graphicData uri="http://schemas.openxmlformats.org/presentationml/2006/ole">
            <p:oleObj spid="_x0000_s51203" name="Equation" r:id="rId6" imgW="825500" imgH="241300" progId="Equation.DSMT4">
              <p:embed/>
            </p:oleObj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683568" y="4869160"/>
            <a:ext cx="4848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/>
              <a:t>где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683568" y="5877272"/>
            <a:ext cx="4848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/>
              <a:t>где</a:t>
            </a: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1208" name="Object 8"/>
          <p:cNvGraphicFramePr>
            <a:graphicFrameLocks noChangeAspect="1"/>
          </p:cNvGraphicFramePr>
          <p:nvPr/>
        </p:nvGraphicFramePr>
        <p:xfrm>
          <a:off x="1259632" y="5877272"/>
          <a:ext cx="1597358" cy="404664"/>
        </p:xfrm>
        <a:graphic>
          <a:graphicData uri="http://schemas.openxmlformats.org/presentationml/2006/ole">
            <p:oleObj spid="_x0000_s51208" name="Equation" r:id="rId7" imgW="952087" imgH="241195" progId="Equation.DSMT4">
              <p:embed/>
            </p:oleObj>
          </a:graphicData>
        </a:graphic>
      </p:graphicFrame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1210" name="Object 10"/>
          <p:cNvGraphicFramePr>
            <a:graphicFrameLocks noChangeAspect="1"/>
          </p:cNvGraphicFramePr>
          <p:nvPr/>
        </p:nvGraphicFramePr>
        <p:xfrm>
          <a:off x="3491880" y="5445224"/>
          <a:ext cx="1708581" cy="404664"/>
        </p:xfrm>
        <a:graphic>
          <a:graphicData uri="http://schemas.openxmlformats.org/presentationml/2006/ole">
            <p:oleObj spid="_x0000_s51210" name="Equation" r:id="rId8" imgW="965200" imgH="228600" progId="Equation.DSMT4">
              <p:embed/>
            </p:oleObj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611560" y="5445224"/>
            <a:ext cx="79208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Уравнение Юнга</a:t>
            </a:r>
            <a:endParaRPr lang="ru-RU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11560" y="476672"/>
            <a:ext cx="763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Основные соотношения</a:t>
            </a:r>
            <a:endParaRPr lang="ru-RU" sz="1600" dirty="0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1763688" y="1052736"/>
          <a:ext cx="6210690" cy="360040"/>
        </p:xfrm>
        <a:graphic>
          <a:graphicData uri="http://schemas.openxmlformats.org/presentationml/2006/ole">
            <p:oleObj spid="_x0000_s52230" name="Equation" r:id="rId3" imgW="4381500" imgH="254000" progId="Equation.DSMT4">
              <p:embed/>
            </p:oleObj>
          </a:graphicData>
        </a:graphic>
      </p:graphicFrame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3563888" y="1628800"/>
          <a:ext cx="2178242" cy="432048"/>
        </p:xfrm>
        <a:graphic>
          <a:graphicData uri="http://schemas.openxmlformats.org/presentationml/2006/ole">
            <p:oleObj spid="_x0000_s52232" name="Equation" r:id="rId4" imgW="1536033" imgH="304668" progId="Equation.DSMT4">
              <p:embed/>
            </p:oleObj>
          </a:graphicData>
        </a:graphic>
      </p:graphicFrame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2234" name="Object 10"/>
          <p:cNvGraphicFramePr>
            <a:graphicFrameLocks noChangeAspect="1"/>
          </p:cNvGraphicFramePr>
          <p:nvPr/>
        </p:nvGraphicFramePr>
        <p:xfrm>
          <a:off x="1763688" y="2348880"/>
          <a:ext cx="2394266" cy="360040"/>
        </p:xfrm>
        <a:graphic>
          <a:graphicData uri="http://schemas.openxmlformats.org/presentationml/2006/ole">
            <p:oleObj spid="_x0000_s52234" name="Equation" r:id="rId5" imgW="1688367" imgH="253890" progId="Equation.DSMT4">
              <p:embed/>
            </p:oleObj>
          </a:graphicData>
        </a:graphic>
      </p:graphicFrame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2236" name="Object 12"/>
          <p:cNvGraphicFramePr>
            <a:graphicFrameLocks noChangeAspect="1"/>
          </p:cNvGraphicFramePr>
          <p:nvPr/>
        </p:nvGraphicFramePr>
        <p:xfrm>
          <a:off x="5652120" y="2276872"/>
          <a:ext cx="2117035" cy="432048"/>
        </p:xfrm>
        <a:graphic>
          <a:graphicData uri="http://schemas.openxmlformats.org/presentationml/2006/ole">
            <p:oleObj spid="_x0000_s52236" name="Equation" r:id="rId6" imgW="1244600" imgH="254000" progId="Equation.DSMT4">
              <p:embed/>
            </p:oleObj>
          </a:graphicData>
        </a:graphic>
      </p:graphicFrame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2238" name="Object 14"/>
          <p:cNvGraphicFramePr>
            <a:graphicFrameLocks noChangeAspect="1"/>
          </p:cNvGraphicFramePr>
          <p:nvPr/>
        </p:nvGraphicFramePr>
        <p:xfrm>
          <a:off x="2699792" y="3140968"/>
          <a:ext cx="3960440" cy="360040"/>
        </p:xfrm>
        <a:graphic>
          <a:graphicData uri="http://schemas.openxmlformats.org/presentationml/2006/ole">
            <p:oleObj spid="_x0000_s52238" name="Equation" r:id="rId7" imgW="2794000" imgH="254000" progId="Equation.DSMT4">
              <p:embed/>
            </p:oleObj>
          </a:graphicData>
        </a:graphic>
      </p:graphicFrame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2240" name="Object 16"/>
          <p:cNvGraphicFramePr>
            <a:graphicFrameLocks noChangeAspect="1"/>
          </p:cNvGraphicFramePr>
          <p:nvPr/>
        </p:nvGraphicFramePr>
        <p:xfrm>
          <a:off x="2987824" y="3861048"/>
          <a:ext cx="3554577" cy="432048"/>
        </p:xfrm>
        <a:graphic>
          <a:graphicData uri="http://schemas.openxmlformats.org/presentationml/2006/ole">
            <p:oleObj spid="_x0000_s52240" name="Equation" r:id="rId8" imgW="2298700" imgH="279400" progId="Equation.DSMT4">
              <p:embed/>
            </p:oleObj>
          </a:graphicData>
        </a:graphic>
      </p:graphicFrame>
      <p:sp>
        <p:nvSpPr>
          <p:cNvPr id="5224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2242" name="Object 18"/>
          <p:cNvGraphicFramePr>
            <a:graphicFrameLocks noChangeAspect="1"/>
          </p:cNvGraphicFramePr>
          <p:nvPr/>
        </p:nvGraphicFramePr>
        <p:xfrm>
          <a:off x="2051720" y="4653136"/>
          <a:ext cx="5406001" cy="792088"/>
        </p:xfrm>
        <a:graphic>
          <a:graphicData uri="http://schemas.openxmlformats.org/presentationml/2006/ole">
            <p:oleObj spid="_x0000_s52242" name="Equation" r:id="rId9" imgW="3467100" imgH="5080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83568" y="620688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Предположения:</a:t>
            </a:r>
            <a:endParaRPr lang="ru-RU" sz="1600" dirty="0"/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2843808" y="620688"/>
          <a:ext cx="1326463" cy="360040"/>
        </p:xfrm>
        <a:graphic>
          <a:graphicData uri="http://schemas.openxmlformats.org/presentationml/2006/ole">
            <p:oleObj spid="_x0000_s53257" name="Equation" r:id="rId3" imgW="888614" imgH="241195" progId="Equation.DSMT4">
              <p:embed/>
            </p:oleObj>
          </a:graphicData>
        </a:graphic>
      </p:graphicFrame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3259" name="Object 11"/>
          <p:cNvGraphicFramePr>
            <a:graphicFrameLocks noChangeAspect="1"/>
          </p:cNvGraphicFramePr>
          <p:nvPr/>
        </p:nvGraphicFramePr>
        <p:xfrm>
          <a:off x="4932040" y="620688"/>
          <a:ext cx="2232248" cy="419928"/>
        </p:xfrm>
        <a:graphic>
          <a:graphicData uri="http://schemas.openxmlformats.org/presentationml/2006/ole">
            <p:oleObj spid="_x0000_s53259" name="Equation" r:id="rId4" imgW="1282700" imgH="241300" progId="Equation.DSMT4">
              <p:embed/>
            </p:oleObj>
          </a:graphicData>
        </a:graphic>
      </p:graphicFrame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3261" name="Object 13"/>
          <p:cNvGraphicFramePr>
            <a:graphicFrameLocks noChangeAspect="1"/>
          </p:cNvGraphicFramePr>
          <p:nvPr/>
        </p:nvGraphicFramePr>
        <p:xfrm>
          <a:off x="2483768" y="1340768"/>
          <a:ext cx="4061251" cy="432048"/>
        </p:xfrm>
        <a:graphic>
          <a:graphicData uri="http://schemas.openxmlformats.org/presentationml/2006/ole">
            <p:oleObj spid="_x0000_s53261" name="Equation" r:id="rId5" imgW="2387600" imgH="254000" progId="Equation.DSMT4">
              <p:embed/>
            </p:oleObj>
          </a:graphicData>
        </a:graphic>
      </p:graphicFrame>
      <p:sp>
        <p:nvSpPr>
          <p:cNvPr id="5326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3263" name="Object 15"/>
          <p:cNvGraphicFramePr>
            <a:graphicFrameLocks noChangeAspect="1"/>
          </p:cNvGraphicFramePr>
          <p:nvPr/>
        </p:nvGraphicFramePr>
        <p:xfrm>
          <a:off x="2627784" y="2204864"/>
          <a:ext cx="3456384" cy="366879"/>
        </p:xfrm>
        <a:graphic>
          <a:graphicData uri="http://schemas.openxmlformats.org/presentationml/2006/ole">
            <p:oleObj spid="_x0000_s53263" name="Equation" r:id="rId6" imgW="2273300" imgH="241300" progId="Equation.DSMT4">
              <p:embed/>
            </p:oleObj>
          </a:graphicData>
        </a:graphic>
      </p:graphicFrame>
      <p:sp>
        <p:nvSpPr>
          <p:cNvPr id="5326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3265" name="Object 17"/>
          <p:cNvGraphicFramePr>
            <a:graphicFrameLocks noChangeAspect="1"/>
          </p:cNvGraphicFramePr>
          <p:nvPr/>
        </p:nvGraphicFramePr>
        <p:xfrm>
          <a:off x="2267744" y="2996952"/>
          <a:ext cx="1326463" cy="360040"/>
        </p:xfrm>
        <a:graphic>
          <a:graphicData uri="http://schemas.openxmlformats.org/presentationml/2006/ole">
            <p:oleObj spid="_x0000_s53265" name="Equation" r:id="rId7" imgW="888614" imgH="241195" progId="Equation.DSMT4">
              <p:embed/>
            </p:oleObj>
          </a:graphicData>
        </a:graphic>
      </p:graphicFrame>
      <p:sp>
        <p:nvSpPr>
          <p:cNvPr id="5326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3267" name="Object 19"/>
          <p:cNvGraphicFramePr>
            <a:graphicFrameLocks noChangeAspect="1"/>
          </p:cNvGraphicFramePr>
          <p:nvPr/>
        </p:nvGraphicFramePr>
        <p:xfrm>
          <a:off x="3779912" y="2996952"/>
          <a:ext cx="1705453" cy="360040"/>
        </p:xfrm>
        <a:graphic>
          <a:graphicData uri="http://schemas.openxmlformats.org/presentationml/2006/ole">
            <p:oleObj spid="_x0000_s53267" name="Equation" r:id="rId8" imgW="1143000" imgH="241300" progId="Equation.DSMT4">
              <p:embed/>
            </p:oleObj>
          </a:graphicData>
        </a:graphic>
      </p:graphicFrame>
      <p:sp>
        <p:nvSpPr>
          <p:cNvPr id="53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3269" name="Object 21"/>
          <p:cNvGraphicFramePr>
            <a:graphicFrameLocks noChangeAspect="1"/>
          </p:cNvGraphicFramePr>
          <p:nvPr/>
        </p:nvGraphicFramePr>
        <p:xfrm>
          <a:off x="5652120" y="2996952"/>
          <a:ext cx="936104" cy="378425"/>
        </p:xfrm>
        <a:graphic>
          <a:graphicData uri="http://schemas.openxmlformats.org/presentationml/2006/ole">
            <p:oleObj spid="_x0000_s53269" name="Equation" r:id="rId9" imgW="596900" imgH="241300" progId="Equation.DSMT4">
              <p:embed/>
            </p:oleObj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475656" y="299695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где</a:t>
            </a:r>
            <a:endParaRPr lang="ru-RU" sz="1600" dirty="0"/>
          </a:p>
        </p:txBody>
      </p:sp>
      <p:sp>
        <p:nvSpPr>
          <p:cNvPr id="5327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3271" name="Object 23"/>
          <p:cNvGraphicFramePr>
            <a:graphicFrameLocks noChangeAspect="1"/>
          </p:cNvGraphicFramePr>
          <p:nvPr/>
        </p:nvGraphicFramePr>
        <p:xfrm>
          <a:off x="2915816" y="3717032"/>
          <a:ext cx="3312369" cy="425237"/>
        </p:xfrm>
        <a:graphic>
          <a:graphicData uri="http://schemas.openxmlformats.org/presentationml/2006/ole">
            <p:oleObj spid="_x0000_s53271" name="Equation" r:id="rId10" imgW="1879600" imgH="241300" progId="Equation.DSMT4">
              <p:embed/>
            </p:oleObj>
          </a:graphicData>
        </a:graphic>
      </p:graphicFrame>
      <p:sp>
        <p:nvSpPr>
          <p:cNvPr id="5327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3273" name="Object 25"/>
          <p:cNvGraphicFramePr>
            <a:graphicFrameLocks noChangeAspect="1"/>
          </p:cNvGraphicFramePr>
          <p:nvPr/>
        </p:nvGraphicFramePr>
        <p:xfrm>
          <a:off x="2843808" y="4365104"/>
          <a:ext cx="3486703" cy="360040"/>
        </p:xfrm>
        <a:graphic>
          <a:graphicData uri="http://schemas.openxmlformats.org/presentationml/2006/ole">
            <p:oleObj spid="_x0000_s53273" name="Equation" r:id="rId11" imgW="2336800" imgH="241300" progId="Equation.DSMT4">
              <p:embed/>
            </p:oleObj>
          </a:graphicData>
        </a:graphic>
      </p:graphicFrame>
      <p:sp>
        <p:nvSpPr>
          <p:cNvPr id="5327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3275" name="Object 27"/>
          <p:cNvGraphicFramePr>
            <a:graphicFrameLocks noChangeAspect="1"/>
          </p:cNvGraphicFramePr>
          <p:nvPr/>
        </p:nvGraphicFramePr>
        <p:xfrm>
          <a:off x="6732240" y="3717032"/>
          <a:ext cx="720080" cy="360040"/>
        </p:xfrm>
        <a:graphic>
          <a:graphicData uri="http://schemas.openxmlformats.org/presentationml/2006/ole">
            <p:oleObj spid="_x0000_s53275" name="Equation" r:id="rId12" imgW="457200" imgH="228600" progId="Equation.DSMT4">
              <p:embed/>
            </p:oleObj>
          </a:graphicData>
        </a:graphic>
      </p:graphicFrame>
      <p:sp>
        <p:nvSpPr>
          <p:cNvPr id="53278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3277" name="Object 29"/>
          <p:cNvGraphicFramePr>
            <a:graphicFrameLocks noChangeAspect="1"/>
          </p:cNvGraphicFramePr>
          <p:nvPr/>
        </p:nvGraphicFramePr>
        <p:xfrm>
          <a:off x="6732240" y="4365104"/>
          <a:ext cx="648072" cy="333294"/>
        </p:xfrm>
        <a:graphic>
          <a:graphicData uri="http://schemas.openxmlformats.org/presentationml/2006/ole">
            <p:oleObj spid="_x0000_s53277" name="Equation" r:id="rId13" imgW="444307" imgH="228501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827584" y="620688"/>
            <a:ext cx="7056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Условие замыкания газовой полости</a:t>
            </a:r>
            <a:endParaRPr lang="ru-RU" sz="1600" dirty="0"/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4285" name="Object 13"/>
          <p:cNvGraphicFramePr>
            <a:graphicFrameLocks noChangeAspect="1"/>
          </p:cNvGraphicFramePr>
          <p:nvPr/>
        </p:nvGraphicFramePr>
        <p:xfrm>
          <a:off x="2195736" y="1196752"/>
          <a:ext cx="5093619" cy="432048"/>
        </p:xfrm>
        <a:graphic>
          <a:graphicData uri="http://schemas.openxmlformats.org/presentationml/2006/ole">
            <p:oleObj spid="_x0000_s54285" name="Equation" r:id="rId3" imgW="2844800" imgH="241300" progId="Equation.DSMT4">
              <p:embed/>
            </p:oleObj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899592" y="1916832"/>
            <a:ext cx="7056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Время замыкания полости</a:t>
            </a:r>
            <a:endParaRPr lang="ru-RU" sz="1600" dirty="0"/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4287" name="Object 15"/>
          <p:cNvGraphicFramePr>
            <a:graphicFrameLocks noChangeAspect="1"/>
          </p:cNvGraphicFramePr>
          <p:nvPr/>
        </p:nvGraphicFramePr>
        <p:xfrm>
          <a:off x="3851920" y="2420888"/>
          <a:ext cx="1743352" cy="360040"/>
        </p:xfrm>
        <a:graphic>
          <a:graphicData uri="http://schemas.openxmlformats.org/presentationml/2006/ole">
            <p:oleObj spid="_x0000_s54287" name="Equation" r:id="rId4" imgW="1168400" imgH="241300" progId="Equation.DSMT4">
              <p:embed/>
            </p:oleObj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83568" y="3140968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/>
              <a:t>В заключение отметим, что для интенсификации пропитки капиллярно-пористых тел жидкостью, при которой процессы перемещения жидких сред в порах во многом схожи с рассмотренными в настоящей работе, используются следующие </a:t>
            </a:r>
            <a:r>
              <a:rPr lang="ru-RU" sz="1600" dirty="0" smtClean="0"/>
              <a:t>приемы: </a:t>
            </a:r>
            <a:r>
              <a:rPr lang="ru-RU" sz="1600" dirty="0" err="1"/>
              <a:t>вакуумирование</a:t>
            </a:r>
            <a:r>
              <a:rPr lang="ru-RU" sz="1600" dirty="0"/>
              <a:t> тел перед погружением в жидкость, повышение давления после загрузки, замену воздуха, заполняющего поры, на легко растворимые в жидкости газы.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3568" y="5301208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Спасибо за внимание</a:t>
            </a:r>
            <a:endParaRPr lang="ru-RU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241</Words>
  <Application>Microsoft Office PowerPoint</Application>
  <PresentationFormat>Экран (4:3)</PresentationFormat>
  <Paragraphs>32</Paragraphs>
  <Slides>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Оформление по умолчанию</vt:lpstr>
      <vt:lpstr>MathType 6.0 Equation</vt:lpstr>
      <vt:lpstr>ДИНАМИКА СЛИЯНИЯ, РАСТЕКАНИЯ ЖИДКИХ ПОЛИМЕРНЫХ ЧАСТИЦ ПРИ ФОРМИРОВАНИИ ПОКРЫТИЙ</vt:lpstr>
      <vt:lpstr>Слипание, слияние частиц полимерного порошка</vt:lpstr>
      <vt:lpstr>Динамика слипания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Company>IMM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 ОСНОВНЫХ ЗАКОНОМЕРНОСТЯХ НЕИЗОТЕРМИЧЕСКОГО ПОПЕРЕЧНОГО ОБТЕКАНИЯ КРУГОВОГО ЦИЛИНДРА МОНОДИСПЕРСНОЙ СМЕСЬЮ</dc:title>
  <dc:creator>Irina</dc:creator>
  <cp:lastModifiedBy>Алмаз Сираев</cp:lastModifiedBy>
  <cp:revision>72</cp:revision>
  <dcterms:created xsi:type="dcterms:W3CDTF">2014-10-31T08:38:20Z</dcterms:created>
  <dcterms:modified xsi:type="dcterms:W3CDTF">2016-11-03T22:39:38Z</dcterms:modified>
</cp:coreProperties>
</file>