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33CC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A213405-2BE3-49D3-912D-FB43004F3DC8}" type="datetimeFigureOut">
              <a:rPr lang="ru-RU"/>
              <a:pPr>
                <a:defRPr/>
              </a:pPr>
              <a:t>04.11.2016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963A79-207F-47FD-9BE4-DD9DB063F3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72BBD8-C59D-4A71-ADB5-64BC10E211FD}" type="datetimeFigureOut">
              <a:rPr lang="ru-RU"/>
              <a:pPr>
                <a:defRPr/>
              </a:pPr>
              <a:t>04.11.2016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DF196D-FB5B-4DC3-A15C-D8694B5BD1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F196D-FB5B-4DC3-A15C-D8694B5BD1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D73B-1590-4379-8A3F-6EDB700E54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E9F76-02AE-4F21-8FDE-B8CE1FE9A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6F169-F27C-4215-A8D0-5D6BFE6A52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028DA-3AB4-47DF-9429-0996BAF2C4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00DFE-F213-4C8B-84FA-F24AA4A7A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44720-4C0A-4833-94F1-03679BEBEA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27A9A-4BB0-41E8-84BF-F6067A9B7A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B1709-60C0-43F3-A895-3585AF01AE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6A297-C856-436F-BD0E-19D12F0FCA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1179C-6DD0-4B72-8908-E68C836C8B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817B1-AC1B-4A77-95FD-FABD0D1856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8E879A7-1227-4CEE-A272-9C9651A322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oleObject" Target="../embeddings/oleObject3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0.png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960563"/>
            <a:ext cx="8424862" cy="1755775"/>
          </a:xfrm>
        </p:spPr>
        <p:txBody>
          <a:bodyPr/>
          <a:lstStyle/>
          <a:p>
            <a:r>
              <a:rPr lang="ru-RU" sz="2400" b="1" dirty="0" smtClean="0">
                <a:solidFill>
                  <a:srgbClr val="A50021"/>
                </a:solidFill>
              </a:rPr>
              <a:t>МАТЕМАТИЧЕСКОЕ МОДЕЛИРОВАНИЕ ПРОЦЕССОВ, ПРОТЕКАЮЩИХ ПРИ ОСАЖДЕНИИ НАПЫЛЯЕМЫХ ЧАСТИЦ ПОЛИМЕРНОГО ПОРОШКА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268788"/>
            <a:ext cx="8569325" cy="2112962"/>
          </a:xfrm>
        </p:spPr>
        <p:txBody>
          <a:bodyPr/>
          <a:lstStyle/>
          <a:p>
            <a:r>
              <a:rPr lang="ru-RU" sz="1800" b="1" dirty="0" smtClean="0"/>
              <a:t>В.Л. Федяев</a:t>
            </a:r>
            <a:r>
              <a:rPr lang="ru-RU" sz="1800" b="1" baseline="30000" dirty="0" smtClean="0"/>
              <a:t>1,2</a:t>
            </a:r>
            <a:r>
              <a:rPr lang="ru-RU" sz="1800" b="1" dirty="0" smtClean="0"/>
              <a:t>, Э.Р. Галимов</a:t>
            </a:r>
            <a:r>
              <a:rPr lang="ru-RU" sz="1800" b="1" baseline="30000" dirty="0" smtClean="0"/>
              <a:t>2</a:t>
            </a:r>
            <a:r>
              <a:rPr lang="ru-RU" sz="1800" b="1" dirty="0" smtClean="0"/>
              <a:t>, </a:t>
            </a:r>
          </a:p>
          <a:p>
            <a:r>
              <a:rPr lang="ru-RU" sz="1800" b="1" dirty="0" smtClean="0"/>
              <a:t>М.С. Тахавиев</a:t>
            </a:r>
            <a:r>
              <a:rPr lang="ru-RU" sz="1800" b="1" baseline="30000" dirty="0" smtClean="0"/>
              <a:t>3</a:t>
            </a:r>
            <a:r>
              <a:rPr lang="ru-RU" sz="1800" b="1" dirty="0" smtClean="0"/>
              <a:t>, А.Р. Сираев</a:t>
            </a:r>
            <a:r>
              <a:rPr lang="ru-RU" sz="1800" b="1" baseline="30000" dirty="0" smtClean="0"/>
              <a:t>1</a:t>
            </a:r>
          </a:p>
          <a:p>
            <a:endParaRPr lang="ru-RU" sz="1600" dirty="0" smtClean="0"/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¹</a:t>
            </a:r>
            <a:r>
              <a:rPr lang="en-US" sz="1600" dirty="0" smtClean="0"/>
              <a:t> </a:t>
            </a:r>
            <a:r>
              <a:rPr lang="ru-RU" sz="1600" dirty="0" smtClean="0"/>
              <a:t>Федеральное государственное бюджетное учреждение науки Институт механики и машиностроения Казанского научного центра Российской академии наук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²</a:t>
            </a:r>
            <a:r>
              <a:rPr lang="en-US" sz="1600" dirty="0" smtClean="0"/>
              <a:t> </a:t>
            </a:r>
            <a:r>
              <a:rPr lang="ru-RU" sz="1600" dirty="0" smtClean="0"/>
              <a:t>Казанский национальный исследовательский технический университет им. А.Н. Туполева</a:t>
            </a:r>
            <a:r>
              <a:rPr lang="en-US" sz="1600" dirty="0" smtClean="0"/>
              <a:t> – </a:t>
            </a:r>
            <a:r>
              <a:rPr lang="ru-RU" sz="1600" dirty="0" smtClean="0"/>
              <a:t>КАИ</a:t>
            </a:r>
            <a:endParaRPr lang="en-US" sz="1600" dirty="0" smtClean="0"/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³</a:t>
            </a:r>
            <a:r>
              <a:rPr lang="en-US" sz="1600" dirty="0" smtClean="0"/>
              <a:t> </a:t>
            </a:r>
            <a:r>
              <a:rPr lang="ru-RU" sz="1600" dirty="0" smtClean="0"/>
              <a:t>ООО «Газпром </a:t>
            </a:r>
            <a:r>
              <a:rPr lang="ru-RU" sz="1600" dirty="0" err="1" smtClean="0"/>
              <a:t>Трансгаз</a:t>
            </a:r>
            <a:r>
              <a:rPr lang="ru-RU" sz="1600" dirty="0" smtClean="0"/>
              <a:t> Казань»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35150" y="38100"/>
            <a:ext cx="65230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b="1"/>
              <a:t>Научно-техническая конференция</a:t>
            </a:r>
            <a:r>
              <a:rPr lang="ru-RU"/>
              <a:t> </a:t>
            </a:r>
          </a:p>
          <a:p>
            <a:r>
              <a:rPr lang="ru-RU"/>
              <a:t>«</a:t>
            </a:r>
            <a:r>
              <a:rPr lang="ru-RU" sz="1600" b="1"/>
              <a:t>НИЗКОТЕМПЕРАТУРНАЯ ПЛАЗМА </a:t>
            </a:r>
          </a:p>
          <a:p>
            <a:r>
              <a:rPr lang="ru-RU" sz="1600" b="1"/>
              <a:t>В ПРОЦЕССАХ НАНЕСЕНИЯ ФУНКЦИОНАЛЬНЫХ ПОКРЫТИЙ</a:t>
            </a:r>
            <a:r>
              <a:rPr lang="ru-RU" sz="1600"/>
              <a:t>»</a:t>
            </a:r>
          </a:p>
        </p:txBody>
      </p:sp>
      <p:pic>
        <p:nvPicPr>
          <p:cNvPr id="2053" name="Picture 5" descr="облож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573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/>
              <a:t>Основные стадии формирования полимерных порошковых покрытий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-"/>
            </a:pPr>
            <a:r>
              <a:rPr lang="ru-RU" sz="1800" dirty="0" smtClean="0"/>
              <a:t>Осаждение полимерного порошка на поверхности </a:t>
            </a:r>
            <a:r>
              <a:rPr lang="ru-RU" sz="1800" dirty="0" smtClean="0"/>
              <a:t>подложки</a:t>
            </a:r>
            <a:endParaRPr lang="ru-RU" sz="1800" dirty="0" smtClean="0"/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Деформирование частиц при ударе, </a:t>
            </a:r>
            <a:r>
              <a:rPr lang="ru-RU" sz="1800" dirty="0" smtClean="0"/>
              <a:t>слипание</a:t>
            </a:r>
            <a:endParaRPr lang="ru-RU" sz="1800" dirty="0" smtClean="0"/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Слияние, спекание частиц в </a:t>
            </a:r>
            <a:r>
              <a:rPr lang="ru-RU" sz="1800" dirty="0" err="1" smtClean="0"/>
              <a:t>напыленном</a:t>
            </a:r>
            <a:r>
              <a:rPr lang="ru-RU" sz="1800" dirty="0" smtClean="0"/>
              <a:t> </a:t>
            </a:r>
            <a:r>
              <a:rPr lang="ru-RU" sz="1800" dirty="0" smtClean="0"/>
              <a:t>слое</a:t>
            </a:r>
            <a:endParaRPr lang="ru-RU" sz="1800" dirty="0" smtClean="0"/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Дегазация</a:t>
            </a:r>
            <a:endParaRPr lang="ru-RU" sz="1800" dirty="0" smtClean="0"/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Смачивание поверхности </a:t>
            </a:r>
            <a:r>
              <a:rPr lang="ru-RU" sz="1800" dirty="0" smtClean="0"/>
              <a:t>подложки</a:t>
            </a:r>
            <a:endParaRPr lang="ru-RU" sz="1800" dirty="0" smtClean="0"/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Пленкообразование, отверждение </a:t>
            </a:r>
            <a:r>
              <a:rPr lang="ru-RU" sz="1800" dirty="0" smtClean="0"/>
              <a:t>материала</a:t>
            </a:r>
            <a:endParaRPr lang="ru-RU" sz="1800" dirty="0" smtClean="0"/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Молекулярная и надмолекулярная структуризация, </a:t>
            </a:r>
            <a:r>
              <a:rPr lang="ru-RU" sz="1800" dirty="0" smtClean="0"/>
              <a:t>полимеризация</a:t>
            </a:r>
            <a:endParaRPr lang="ru-RU" sz="1800" dirty="0" smtClean="0"/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Адгезия покрытия к твердому </a:t>
            </a:r>
            <a:r>
              <a:rPr lang="ru-RU" sz="1800" dirty="0" smtClean="0"/>
              <a:t>телу</a:t>
            </a:r>
            <a:endParaRPr lang="ru-RU" sz="1800" dirty="0" smtClean="0"/>
          </a:p>
          <a:p>
            <a:pPr>
              <a:buFont typeface="Arial" pitchFamily="34" charset="0"/>
              <a:buChar char="-"/>
            </a:pPr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/>
              <a:t>Удар частиц порошка по поверхности обрабатываемого тела. Основные параметры.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7787208" cy="4781128"/>
          </a:xfrm>
        </p:spPr>
        <p:txBody>
          <a:bodyPr/>
          <a:lstStyle/>
          <a:p>
            <a:pPr lvl="0">
              <a:buFont typeface="Arial" pitchFamily="34" charset="0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Показатели подлетающих к поверхности частиц: размеры, форма, объемная концентрация частиц в набегающей на обрабатываемое тело газовой </a:t>
            </a: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струе</a:t>
            </a:r>
            <a:endParaRPr lang="ru-RU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Параметры удара: масса частиц при ударе, скорость удара, угол падения </a:t>
            </a: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частиц</a:t>
            </a:r>
            <a:endParaRPr lang="ru-RU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Параметры, характеризующие материал частиц: плотность, модуль Юнга, коэффициент Пуассона, скорость волн растяжения, сжатия; вязкость расплава, поверхностное </a:t>
            </a: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натяжение</a:t>
            </a:r>
            <a:endParaRPr lang="ru-RU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Показатели обрабатываемого тела (преграды, подложки): толщина; кривизна, шероховатость поверхности, плотность материала, модуль Юнга, коэффициент Пуассона, скорость волн сжатия, сдвига; скорость движения, вращения </a:t>
            </a: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тела</a:t>
            </a:r>
            <a:endParaRPr lang="ru-RU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Параметры напыляемого слоя: толщина, кривизна и шероховатость внешней поверхности слоя; плотность, пористость, модуль Юнга, коэффициент Пуассона материала слоя, скорость волн сжатия, </a:t>
            </a: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сдвига; вязкость расплава</a:t>
            </a:r>
            <a:endParaRPr lang="ru-RU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-"/>
            </a:pP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/>
              <a:t>Удельная интенсивность энергии удара</a:t>
            </a:r>
            <a:br>
              <a:rPr lang="ru-RU" sz="2400" b="1" dirty="0" smtClean="0"/>
            </a:br>
            <a:r>
              <a:rPr lang="ru-RU" sz="2400" b="1" dirty="0" smtClean="0"/>
              <a:t>(теория </a:t>
            </a:r>
            <a:r>
              <a:rPr lang="ru-RU" sz="2400" b="1" dirty="0" err="1" smtClean="0"/>
              <a:t>Тайрувенгадама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587625" y="1484313"/>
          <a:ext cx="3681413" cy="441325"/>
        </p:xfrm>
        <a:graphic>
          <a:graphicData uri="http://schemas.openxmlformats.org/presentationml/2006/ole">
            <p:oleObj spid="_x0000_s26629" name="Equation" r:id="rId3" imgW="2171520" imgH="253800" progId="Equation.DSMT4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491880" y="2132856"/>
          <a:ext cx="2232248" cy="344475"/>
        </p:xfrm>
        <a:graphic>
          <a:graphicData uri="http://schemas.openxmlformats.org/presentationml/2006/ole">
            <p:oleObj spid="_x0000_s26631" name="Equation" r:id="rId4" imgW="1562100" imgH="241300" progId="Equation.DSMT4">
              <p:embed/>
            </p:oleObj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6732240" y="2780928"/>
          <a:ext cx="1152128" cy="334870"/>
        </p:xfrm>
        <a:graphic>
          <a:graphicData uri="http://schemas.openxmlformats.org/presentationml/2006/ole">
            <p:oleObj spid="_x0000_s26635" name="Equation" r:id="rId5" imgW="787320" imgH="2286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55576" y="3429000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Время достижения максимальной интенсивности энергии удара</a:t>
            </a:r>
            <a:endParaRPr lang="ru-RU" sz="1600" dirty="0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2123728" y="2708920"/>
          <a:ext cx="4468009" cy="432048"/>
        </p:xfrm>
        <a:graphic>
          <a:graphicData uri="http://schemas.openxmlformats.org/presentationml/2006/ole">
            <p:oleObj spid="_x0000_s26637" name="Equation" r:id="rId6" imgW="2692400" imgH="254000" progId="Equation.DSMT4">
              <p:embed/>
            </p:oleObj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3132138" y="4005263"/>
          <a:ext cx="2665412" cy="384175"/>
        </p:xfrm>
        <a:graphic>
          <a:graphicData uri="http://schemas.openxmlformats.org/presentationml/2006/ole">
            <p:oleObj spid="_x0000_s26639" name="Equation" r:id="rId7" imgW="1663560" imgH="241200" progId="Equation.DSMT4">
              <p:embed/>
            </p:oleObj>
          </a:graphicData>
        </a:graphic>
      </p:graphicFrame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1835696" y="4653136"/>
          <a:ext cx="1152128" cy="331895"/>
        </p:xfrm>
        <a:graphic>
          <a:graphicData uri="http://schemas.openxmlformats.org/presentationml/2006/ole">
            <p:oleObj spid="_x0000_s26641" name="Equation" r:id="rId8" imgW="838080" imgH="241200" progId="Equation.DSMT4">
              <p:embed/>
            </p:oleObj>
          </a:graphicData>
        </a:graphic>
      </p:graphicFrame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3347864" y="4581128"/>
          <a:ext cx="1872208" cy="445266"/>
        </p:xfrm>
        <a:graphic>
          <a:graphicData uri="http://schemas.openxmlformats.org/presentationml/2006/ole">
            <p:oleObj spid="_x0000_s26643" name="Equation" r:id="rId9" imgW="1333440" imgH="317160" progId="Equation.DSMT4">
              <p:embed/>
            </p:oleObj>
          </a:graphicData>
        </a:graphic>
      </p:graphicFrame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5580112" y="4581128"/>
          <a:ext cx="1080120" cy="389818"/>
        </p:xfrm>
        <a:graphic>
          <a:graphicData uri="http://schemas.openxmlformats.org/presentationml/2006/ole">
            <p:oleObj spid="_x0000_s26645" name="Equation" r:id="rId10" imgW="850680" imgH="304560" progId="Equation.DSMT4">
              <p:embed/>
            </p:oleObj>
          </a:graphicData>
        </a:graphic>
      </p:graphicFrame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3089722" y="5732463"/>
          <a:ext cx="1236662" cy="306387"/>
        </p:xfrm>
        <a:graphic>
          <a:graphicData uri="http://schemas.openxmlformats.org/presentationml/2006/ole">
            <p:oleObj spid="_x0000_s26649" name="Equation" r:id="rId11" imgW="927000" imgH="228600" progId="Equation.DSMT4">
              <p:embed/>
            </p:oleObj>
          </a:graphicData>
        </a:graphic>
      </p:graphicFrame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4427984" y="5661248"/>
          <a:ext cx="2008644" cy="360040"/>
        </p:xfrm>
        <a:graphic>
          <a:graphicData uri="http://schemas.openxmlformats.org/presentationml/2006/ole">
            <p:oleObj spid="_x0000_s26651" name="Equation" r:id="rId12" imgW="1346200" imgH="24130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771800" y="5229200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Условие определения времени</a:t>
            </a:r>
            <a:endParaRPr lang="ru-RU" sz="1400" dirty="0"/>
          </a:p>
        </p:txBody>
      </p:sp>
      <p:graphicFrame>
        <p:nvGraphicFramePr>
          <p:cNvPr id="3" name="Object 28"/>
          <p:cNvGraphicFramePr>
            <a:graphicFrameLocks noChangeAspect="1"/>
          </p:cNvGraphicFramePr>
          <p:nvPr/>
        </p:nvGraphicFramePr>
        <p:xfrm>
          <a:off x="5508104" y="5229200"/>
          <a:ext cx="215900" cy="338137"/>
        </p:xfrm>
        <a:graphic>
          <a:graphicData uri="http://schemas.openxmlformats.org/presentationml/2006/ole">
            <p:oleObj spid="_x0000_s26652" name="Equation" r:id="rId13" imgW="13970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sz="2400" b="1" dirty="0" smtClean="0"/>
              <a:t>Удар твердой деформируемой частицы по поверхности тела</a:t>
            </a:r>
            <a:endParaRPr lang="ru-RU" sz="2400" b="1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683568" y="126876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Средняя сила реакции преграды</a:t>
            </a:r>
            <a:endParaRPr lang="ru-RU" sz="1600" dirty="0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3465513" y="1628775"/>
          <a:ext cx="2068512" cy="436563"/>
        </p:xfrm>
        <a:graphic>
          <a:graphicData uri="http://schemas.openxmlformats.org/presentationml/2006/ole">
            <p:oleObj spid="_x0000_s40974" name="Equation" r:id="rId3" imgW="1143000" imgH="241200" progId="Equation.DSMT4">
              <p:embed/>
            </p:oleObj>
          </a:graphicData>
        </a:graphic>
      </p:graphicFrame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6326188" y="1700213"/>
          <a:ext cx="860425" cy="284162"/>
        </p:xfrm>
        <a:graphic>
          <a:graphicData uri="http://schemas.openxmlformats.org/presentationml/2006/ole">
            <p:oleObj spid="_x0000_s40976" name="Equation" r:id="rId4" imgW="634680" imgH="203040" progId="Equation.DSMT4">
              <p:embed/>
            </p:oleObj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55576" y="227687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 действии внешней силы</a:t>
            </a:r>
            <a:endParaRPr lang="ru-RU" sz="1600" dirty="0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3635896" y="2204864"/>
          <a:ext cx="288032" cy="365579"/>
        </p:xfrm>
        <a:graphic>
          <a:graphicData uri="http://schemas.openxmlformats.org/presentationml/2006/ole">
            <p:oleObj spid="_x0000_s40978" name="Equation" r:id="rId5" imgW="164957" imgH="203024" progId="Equation.DSMT4">
              <p:embed/>
            </p:oleObj>
          </a:graphicData>
        </a:graphic>
      </p:graphicFrame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3275856" y="2708920"/>
          <a:ext cx="2547938" cy="436563"/>
        </p:xfrm>
        <a:graphic>
          <a:graphicData uri="http://schemas.openxmlformats.org/presentationml/2006/ole">
            <p:oleObj spid="_x0000_s40980" name="Equation" r:id="rId6" imgW="1523880" imgH="253800" progId="Equation.DSMT4">
              <p:embed/>
            </p:oleObj>
          </a:graphicData>
        </a:graphic>
      </p:graphicFrame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6202363" y="2708275"/>
          <a:ext cx="1174750" cy="395288"/>
        </p:xfrm>
        <a:graphic>
          <a:graphicData uri="http://schemas.openxmlformats.org/presentationml/2006/ole">
            <p:oleObj spid="_x0000_s40982" name="Equation" r:id="rId7" imgW="774360" imgH="25380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55576" y="3284984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Согласно закона Герца при ударе сила удара</a:t>
            </a:r>
            <a:endParaRPr lang="ru-RU" sz="1600" dirty="0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3752850" y="3716338"/>
          <a:ext cx="1206500" cy="452437"/>
        </p:xfrm>
        <a:graphic>
          <a:graphicData uri="http://schemas.openxmlformats.org/presentationml/2006/ole">
            <p:oleObj spid="_x0000_s40984" name="Equation" r:id="rId8" imgW="698400" imgH="253800" progId="Equation.DSMT4">
              <p:embed/>
            </p:oleObj>
          </a:graphicData>
        </a:graphic>
      </p:graphicFrame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5453063" y="3716338"/>
          <a:ext cx="2287587" cy="392112"/>
        </p:xfrm>
        <a:graphic>
          <a:graphicData uri="http://schemas.openxmlformats.org/presentationml/2006/ole">
            <p:oleObj spid="_x0000_s40986" name="Equation" r:id="rId9" imgW="1638000" imgH="279360" progId="Equation.DSMT4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27584" y="4293096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Максимальное сближение, сила удара, радиус площадки контакта: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899592" y="4941168"/>
          <a:ext cx="1912937" cy="360362"/>
        </p:xfrm>
        <a:graphic>
          <a:graphicData uri="http://schemas.openxmlformats.org/presentationml/2006/ole">
            <p:oleObj spid="_x0000_s40988" name="Equation" r:id="rId10" imgW="1384200" imgH="253800" progId="Equation.DSMT4">
              <p:embed/>
            </p:oleObj>
          </a:graphicData>
        </a:graphic>
      </p:graphicFrame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3236913" y="4941888"/>
          <a:ext cx="2171700" cy="403225"/>
        </p:xfrm>
        <a:graphic>
          <a:graphicData uri="http://schemas.openxmlformats.org/presentationml/2006/ole">
            <p:oleObj spid="_x0000_s40990" name="Equation" r:id="rId11" imgW="1396800" imgH="253800" progId="Equation.DSMT4">
              <p:embed/>
            </p:oleObj>
          </a:graphicData>
        </a:graphic>
      </p:graphicFrame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92" name="Object 32"/>
          <p:cNvGraphicFramePr>
            <a:graphicFrameLocks noChangeAspect="1"/>
          </p:cNvGraphicFramePr>
          <p:nvPr/>
        </p:nvGraphicFramePr>
        <p:xfrm>
          <a:off x="5751513" y="4868863"/>
          <a:ext cx="2262187" cy="404812"/>
        </p:xfrm>
        <a:graphic>
          <a:graphicData uri="http://schemas.openxmlformats.org/presentationml/2006/ole">
            <p:oleObj spid="_x0000_s40992" name="Equation" r:id="rId12" imgW="1562040" imgH="279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sz="2400" b="1" dirty="0" smtClean="0"/>
              <a:t>Распределение давления по площадке контакта</a:t>
            </a:r>
            <a:endParaRPr lang="ru-RU" sz="2400" b="1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306896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Зависимость</a:t>
            </a:r>
            <a:endParaRPr lang="ru-RU" sz="1600" dirty="0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363788" y="1268413"/>
          <a:ext cx="3265487" cy="458787"/>
        </p:xfrm>
        <a:graphic>
          <a:graphicData uri="http://schemas.openxmlformats.org/presentationml/2006/ole">
            <p:oleObj spid="_x0000_s41996" name="Equation" r:id="rId3" imgW="1714320" imgH="241200" progId="Equation.DSMT4">
              <p:embed/>
            </p:oleObj>
          </a:graphicData>
        </a:graphic>
      </p:graphicFrame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5829300" y="1268413"/>
          <a:ext cx="1885950" cy="431800"/>
        </p:xfrm>
        <a:graphic>
          <a:graphicData uri="http://schemas.openxmlformats.org/presentationml/2006/ole">
            <p:oleObj spid="_x0000_s41998" name="Equation" r:id="rId4" imgW="1054080" imgH="241200" progId="Equation.DSMT4">
              <p:embed/>
            </p:oleObj>
          </a:graphicData>
        </a:graphic>
      </p:graphicFrame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3563888" y="1916832"/>
          <a:ext cx="1935162" cy="747713"/>
        </p:xfrm>
        <a:graphic>
          <a:graphicData uri="http://schemas.openxmlformats.org/presentationml/2006/ole">
            <p:oleObj spid="_x0000_s42000" name="Equation" r:id="rId5" imgW="1396800" imgH="545760" progId="Equation.DSMT4">
              <p:embed/>
            </p:oleObj>
          </a:graphicData>
        </a:graphic>
      </p:graphicFrame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4716016" y="3068960"/>
          <a:ext cx="952364" cy="360040"/>
        </p:xfrm>
        <a:graphic>
          <a:graphicData uri="http://schemas.openxmlformats.org/presentationml/2006/ole">
            <p:oleObj spid="_x0000_s42003" name="Equation" r:id="rId6" imgW="507780" imgH="203112" progId="Equation.DSMT4">
              <p:embed/>
            </p:oleObj>
          </a:graphicData>
        </a:graphic>
      </p:graphicFrame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3752850" y="3500562"/>
          <a:ext cx="1795463" cy="720725"/>
        </p:xfrm>
        <a:graphic>
          <a:graphicData uri="http://schemas.openxmlformats.org/presentationml/2006/ole">
            <p:oleObj spid="_x0000_s42005" name="Equation" r:id="rId7" imgW="1218960" imgH="482400" progId="Equation.DSMT4">
              <p:embed/>
            </p:oleObj>
          </a:graphicData>
        </a:graphic>
      </p:graphicFrame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2007" name="Object 23"/>
          <p:cNvGraphicFramePr>
            <a:graphicFrameLocks noChangeAspect="1"/>
          </p:cNvGraphicFramePr>
          <p:nvPr/>
        </p:nvGraphicFramePr>
        <p:xfrm>
          <a:off x="6228184" y="3717032"/>
          <a:ext cx="1073150" cy="360363"/>
        </p:xfrm>
        <a:graphic>
          <a:graphicData uri="http://schemas.openxmlformats.org/presentationml/2006/ole">
            <p:oleObj spid="_x0000_s42007" name="Equation" r:id="rId8" imgW="672840" imgH="228600" progId="Equation.DSMT4">
              <p:embed/>
            </p:oleObj>
          </a:graphicData>
        </a:graphic>
      </p:graphicFrame>
      <p:graphicFrame>
        <p:nvGraphicFramePr>
          <p:cNvPr id="3" name="Object 24"/>
          <p:cNvGraphicFramePr>
            <a:graphicFrameLocks noChangeAspect="1"/>
          </p:cNvGraphicFramePr>
          <p:nvPr/>
        </p:nvGraphicFramePr>
        <p:xfrm>
          <a:off x="6156176" y="2132856"/>
          <a:ext cx="703263" cy="312738"/>
        </p:xfrm>
        <a:graphic>
          <a:graphicData uri="http://schemas.openxmlformats.org/presentationml/2006/ole">
            <p:oleObj spid="_x0000_s42008" name="Equation" r:id="rId9" imgW="50796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3028950" y="692150"/>
          <a:ext cx="2879725" cy="425450"/>
        </p:xfrm>
        <a:graphic>
          <a:graphicData uri="http://schemas.openxmlformats.org/presentationml/2006/ole">
            <p:oleObj spid="_x0000_s43016" name="Equation" r:id="rId4" imgW="1765080" imgH="253800" progId="Equation.DSMT4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4299" y="134059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Приближенно</a:t>
            </a:r>
            <a:endParaRPr lang="ru-RU" sz="1600" dirty="0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2946400" y="1268413"/>
          <a:ext cx="2590800" cy="469900"/>
        </p:xfrm>
        <a:graphic>
          <a:graphicData uri="http://schemas.openxmlformats.org/presentationml/2006/ole">
            <p:oleObj spid="_x0000_s43018" name="Equation" r:id="rId5" imgW="1434960" imgH="253800" progId="Equation.DSMT4">
              <p:embed/>
            </p:oleObj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784299" y="1916658"/>
            <a:ext cx="1920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Радиус </a:t>
            </a:r>
            <a:r>
              <a:rPr lang="ru-RU" sz="1600" dirty="0"/>
              <a:t>площадки 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2946400" y="1916113"/>
          <a:ext cx="3413125" cy="404812"/>
        </p:xfrm>
        <a:graphic>
          <a:graphicData uri="http://schemas.openxmlformats.org/presentationml/2006/ole">
            <p:oleObj spid="_x0000_s43020" name="Equation" r:id="rId6" imgW="2197080" imgH="253800" progId="Equation.DSMT4">
              <p:embed/>
            </p:oleObj>
          </a:graphicData>
        </a:graphic>
      </p:graphicFrame>
      <p:pic>
        <p:nvPicPr>
          <p:cNvPr id="43022" name="Picture 14" descr="Фиг-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2420888"/>
            <a:ext cx="371261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3" name="Picture 15" descr="Фиг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2420888"/>
            <a:ext cx="37380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899592" y="5013177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Рис. 1. </a:t>
            </a:r>
            <a:r>
              <a:rPr lang="ru-RU" sz="1200" dirty="0" smtClean="0"/>
              <a:t>Сближение частицы и препятствия (</a:t>
            </a:r>
            <a:r>
              <a:rPr lang="en-US" sz="1200" dirty="0" smtClean="0"/>
              <a:t>a</a:t>
            </a:r>
            <a:r>
              <a:rPr lang="ru-RU" sz="1200" dirty="0" smtClean="0"/>
              <a:t>), изменение радиуса площадки контакта (</a:t>
            </a:r>
            <a:r>
              <a:rPr lang="en-US" sz="1200" dirty="0" smtClean="0"/>
              <a:t>b</a:t>
            </a:r>
            <a:r>
              <a:rPr lang="ru-RU" sz="1200" dirty="0" smtClean="0"/>
              <a:t>) с течение времени</a:t>
            </a:r>
            <a:r>
              <a:rPr lang="ru-RU" sz="1200" dirty="0" smtClean="0"/>
              <a:t>.</a:t>
            </a:r>
            <a:endParaRPr lang="ru-RU" sz="1200" dirty="0"/>
          </a:p>
          <a:p>
            <a:endParaRPr lang="ru-RU" sz="1200" dirty="0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1403648" y="5589240"/>
          <a:ext cx="1201737" cy="339725"/>
        </p:xfrm>
        <a:graphic>
          <a:graphicData uri="http://schemas.openxmlformats.org/presentationml/2006/ole">
            <p:oleObj spid="_x0000_s43026" name="Equation" r:id="rId9" imgW="901440" imgH="253800" progId="Equation.DSMT4">
              <p:embed/>
            </p:oleObj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827584" y="404664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Время удара</a:t>
            </a:r>
            <a:endParaRPr lang="ru-RU" sz="1600" dirty="0"/>
          </a:p>
        </p:txBody>
      </p:sp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2627784" y="5589240"/>
          <a:ext cx="1387475" cy="339725"/>
        </p:xfrm>
        <a:graphic>
          <a:graphicData uri="http://schemas.openxmlformats.org/presentationml/2006/ole">
            <p:oleObj spid="_x0000_s43027" name="Equation" r:id="rId10" imgW="1041120" imgH="253800" progId="Equation.DSMT4">
              <p:embed/>
            </p:oleObj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4017665" y="5589588"/>
          <a:ext cx="1047750" cy="323850"/>
        </p:xfrm>
        <a:graphic>
          <a:graphicData uri="http://schemas.openxmlformats.org/presentationml/2006/ole">
            <p:oleObj spid="_x0000_s43028" name="Equation" r:id="rId11" imgW="787320" imgH="241200" progId="Equation.DSMT4">
              <p:embed/>
            </p:oleObj>
          </a:graphicData>
        </a:graphic>
      </p:graphicFrame>
      <p:graphicFrame>
        <p:nvGraphicFramePr>
          <p:cNvPr id="43029" name="Object 21"/>
          <p:cNvGraphicFramePr>
            <a:graphicFrameLocks noChangeAspect="1"/>
          </p:cNvGraphicFramePr>
          <p:nvPr/>
        </p:nvGraphicFramePr>
        <p:xfrm>
          <a:off x="5067548" y="5589588"/>
          <a:ext cx="1503363" cy="341312"/>
        </p:xfrm>
        <a:graphic>
          <a:graphicData uri="http://schemas.openxmlformats.org/presentationml/2006/ole">
            <p:oleObj spid="_x0000_s43029" name="Equation" r:id="rId12" imgW="1130040" imgH="253800" progId="Equation.DSMT4">
              <p:embed/>
            </p:oleObj>
          </a:graphicData>
        </a:graphic>
      </p:graphicFrame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31" name="Object 23"/>
          <p:cNvGraphicFramePr>
            <a:graphicFrameLocks noChangeAspect="1"/>
          </p:cNvGraphicFramePr>
          <p:nvPr/>
        </p:nvGraphicFramePr>
        <p:xfrm>
          <a:off x="6660232" y="5589240"/>
          <a:ext cx="936104" cy="360040"/>
        </p:xfrm>
        <a:graphic>
          <a:graphicData uri="http://schemas.openxmlformats.org/presentationml/2006/ole">
            <p:oleObj spid="_x0000_s43031" name="Equation" r:id="rId13" imgW="622080" imgH="241200" progId="Equation.DSMT4">
              <p:embed/>
            </p:oleObj>
          </a:graphicData>
        </a:graphic>
      </p:graphicFrame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33" name="Object 25"/>
          <p:cNvGraphicFramePr>
            <a:graphicFrameLocks noChangeAspect="1"/>
          </p:cNvGraphicFramePr>
          <p:nvPr/>
        </p:nvGraphicFramePr>
        <p:xfrm>
          <a:off x="5148064" y="6021288"/>
          <a:ext cx="975109" cy="360040"/>
        </p:xfrm>
        <a:graphic>
          <a:graphicData uri="http://schemas.openxmlformats.org/presentationml/2006/ole">
            <p:oleObj spid="_x0000_s43033" name="Equation" r:id="rId14" imgW="622030" imgH="228501" progId="Equation.DSMT4">
              <p:embed/>
            </p:oleObj>
          </a:graphicData>
        </a:graphic>
      </p:graphicFrame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35" name="Object 27"/>
          <p:cNvGraphicFramePr>
            <a:graphicFrameLocks noChangeAspect="1"/>
          </p:cNvGraphicFramePr>
          <p:nvPr/>
        </p:nvGraphicFramePr>
        <p:xfrm>
          <a:off x="3472110" y="6021388"/>
          <a:ext cx="1578937" cy="359940"/>
        </p:xfrm>
        <a:graphic>
          <a:graphicData uri="http://schemas.openxmlformats.org/presentationml/2006/ole">
            <p:oleObj spid="_x0000_s43035" name="Equation" r:id="rId15" imgW="104112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683568" y="1268760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 ударном </a:t>
            </a:r>
            <a:r>
              <a:rPr lang="ru-RU" sz="1600" dirty="0"/>
              <a:t>взаимодействии твердых частиц полимерного порошка с преградой получены аналитические зависимости для оценки интенсивности их осаждения, поглощения материалом энергии удара, в том числе, с учетом ранее осевших на обрабатываемое тело частиц порошка. Представлены соотношения для расчета времени контакта деформируемых частиц с препятствием, радиуса площадки контакта, распределения давления по ней, максимальной силы удара, других показателей.</a:t>
            </a:r>
          </a:p>
          <a:p>
            <a:endParaRPr lang="ru-RU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11560" y="342900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401</Words>
  <Application>Microsoft Office PowerPoint</Application>
  <PresentationFormat>Экран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Оформление по умолчанию</vt:lpstr>
      <vt:lpstr>MathType 6.0 Equation</vt:lpstr>
      <vt:lpstr>Equation</vt:lpstr>
      <vt:lpstr>МАТЕМАТИЧЕСКОЕ МОДЕЛИРОВАНИЕ ПРОЦЕССОВ, ПРОТЕКАЮЩИХ ПРИ ОСАЖДЕНИИ НАПЫЛЯЕМЫХ ЧАСТИЦ ПОЛИМЕРНОГО ПОРОШКА</vt:lpstr>
      <vt:lpstr>Основные стадии формирования полимерных порошковых покрытий</vt:lpstr>
      <vt:lpstr>Удар частиц порошка по поверхности обрабатываемого тела. Основные параметры.</vt:lpstr>
      <vt:lpstr>Удельная интенсивность энергии удара (теория Тайрувенгадама)</vt:lpstr>
      <vt:lpstr>Удар твердой деформируемой частицы по поверхности тела</vt:lpstr>
      <vt:lpstr>Распределение давления по площадке контакта</vt:lpstr>
      <vt:lpstr>Слайд 7</vt:lpstr>
      <vt:lpstr>Слайд 8</vt:lpstr>
    </vt:vector>
  </TitlesOfParts>
  <Company>IMM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ОСНОВНЫХ ЗАКОНОМЕРНОСТЯХ НЕИЗОТЕРМИЧЕСКОГО ПОПЕРЕЧНОГО ОБТЕКАНИЯ КРУГОВОГО ЦИЛИНДРА МОНОДИСПЕРСНОЙ СМЕСЬЮ</dc:title>
  <dc:creator>Irina</dc:creator>
  <cp:lastModifiedBy>Irina</cp:lastModifiedBy>
  <cp:revision>79</cp:revision>
  <dcterms:created xsi:type="dcterms:W3CDTF">2014-10-31T08:38:20Z</dcterms:created>
  <dcterms:modified xsi:type="dcterms:W3CDTF">2016-11-04T09:39:34Z</dcterms:modified>
</cp:coreProperties>
</file>