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96" r:id="rId3"/>
    <p:sldId id="297" r:id="rId4"/>
    <p:sldId id="260" r:id="rId5"/>
    <p:sldId id="261" r:id="rId6"/>
    <p:sldId id="262" r:id="rId7"/>
    <p:sldId id="298" r:id="rId8"/>
    <p:sldId id="299" r:id="rId9"/>
    <p:sldId id="300" r:id="rId10"/>
    <p:sldId id="301" r:id="rId11"/>
    <p:sldId id="259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9144000" cy="5143500" type="screen16x9"/>
  <p:notesSz cx="6858000" cy="9144000"/>
  <p:embeddedFontLst>
    <p:embeddedFont>
      <p:font typeface="Denk One" panose="020B0604020202020204" charset="0"/>
      <p:regular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  <p:embeddedFont>
      <p:font typeface="Nunito Light" panose="020B0604020202020204" charset="0"/>
      <p:regular r:id="rId26"/>
      <p:italic r:id="rId27"/>
    </p:embeddedFont>
    <p:embeddedFont>
      <p:font typeface="Quantico" panose="020B0604020202020204" charset="0"/>
      <p:regular r:id="rId28"/>
      <p:bold r:id="rId29"/>
      <p:italic r:id="rId30"/>
      <p:boldItalic r:id="rId31"/>
    </p:embeddedFont>
    <p:embeddedFont>
      <p:font typeface="Source Code Pr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E6B"/>
    <a:srgbClr val="FF3399"/>
    <a:srgbClr val="FF0066"/>
    <a:srgbClr val="B95386"/>
    <a:srgbClr val="2D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8579B-3381-4E0C-B1AB-825705E8EDF3}" v="3" dt="2023-08-17T23:11:57.701"/>
  </p1510:revLst>
</p1510:revInfo>
</file>

<file path=ppt/tableStyles.xml><?xml version="1.0" encoding="utf-8"?>
<a:tblStyleLst xmlns:a="http://schemas.openxmlformats.org/drawingml/2006/main" def="{03F80935-5824-45B5-9CC3-8E4645FD7B8F}">
  <a:tblStyle styleId="{03F80935-5824-45B5-9CC3-8E4645FD7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1F5A5E-F1DC-4F7F-9E1C-6AC38B04FD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E FRANCISCA DOS SANTOS" userId="519eab2d-ae62-4297-b413-d3e0f8b1c1c8" providerId="ADAL" clId="{C298579B-3381-4E0C-B1AB-825705E8EDF3}"/>
    <pc:docChg chg="addSld delSld modSld">
      <pc:chgData name="ALINE FRANCISCA DOS SANTOS" userId="519eab2d-ae62-4297-b413-d3e0f8b1c1c8" providerId="ADAL" clId="{C298579B-3381-4E0C-B1AB-825705E8EDF3}" dt="2023-08-17T23:11:57.683" v="3"/>
      <pc:docMkLst>
        <pc:docMk/>
      </pc:docMkLst>
      <pc:sldChg chg="del">
        <pc:chgData name="ALINE FRANCISCA DOS SANTOS" userId="519eab2d-ae62-4297-b413-d3e0f8b1c1c8" providerId="ADAL" clId="{C298579B-3381-4E0C-B1AB-825705E8EDF3}" dt="2023-08-17T23:07:51.452" v="1" actId="47"/>
        <pc:sldMkLst>
          <pc:docMk/>
          <pc:sldMk cId="0" sldId="263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1347554305" sldId="323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1125899765" sldId="324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2661840199" sldId="325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1019436593" sldId="326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65766347" sldId="327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827186991" sldId="328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725553950" sldId="329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4221166592" sldId="330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224734554" sldId="331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2679781957" sldId="332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2545749624" sldId="333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767205100" sldId="334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149277488" sldId="335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2453993748" sldId="336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817184196" sldId="337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2224621134" sldId="338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1937856227" sldId="339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1378328747" sldId="340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1650863216" sldId="341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166092327" sldId="342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4012731463" sldId="343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470047920" sldId="344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1325411884" sldId="345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1814888297" sldId="346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56918290" sldId="347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2043752294" sldId="348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336040892" sldId="349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251276837" sldId="350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2659066674" sldId="351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148867454" sldId="352"/>
        </pc:sldMkLst>
      </pc:sldChg>
      <pc:sldChg chg="add">
        <pc:chgData name="ALINE FRANCISCA DOS SANTOS" userId="519eab2d-ae62-4297-b413-d3e0f8b1c1c8" providerId="ADAL" clId="{C298579B-3381-4E0C-B1AB-825705E8EDF3}" dt="2023-08-17T23:10:28.708" v="2"/>
        <pc:sldMkLst>
          <pc:docMk/>
          <pc:sldMk cId="3089057270" sldId="353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1132433894" sldId="354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4094325024" sldId="355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2759647183" sldId="356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4056968766" sldId="357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266052244" sldId="358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46517333" sldId="359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1146733590" sldId="360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024806115" sldId="361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185752327" sldId="362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95754695" sldId="363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397992440" sldId="364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2135430137" sldId="365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682887428" sldId="366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2879264938" sldId="367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1972896859" sldId="368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2929716790" sldId="369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2645197027" sldId="370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869062666" sldId="371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949694177" sldId="372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1376743054" sldId="373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2480711190" sldId="374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1818637355" sldId="375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3638192094" sldId="376"/>
        </pc:sldMkLst>
      </pc:sldChg>
      <pc:sldChg chg="add">
        <pc:chgData name="ALINE FRANCISCA DOS SANTOS" userId="519eab2d-ae62-4297-b413-d3e0f8b1c1c8" providerId="ADAL" clId="{C298579B-3381-4E0C-B1AB-825705E8EDF3}" dt="2023-08-17T23:07:43.414" v="0"/>
        <pc:sldMkLst>
          <pc:docMk/>
          <pc:sldMk cId="1594707501" sldId="377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4138477308" sldId="378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96677502" sldId="379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383563828" sldId="380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4070466230" sldId="381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109932611" sldId="382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392965749" sldId="383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815289418" sldId="384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155100049" sldId="385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817925438" sldId="386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725650254" sldId="387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87045652" sldId="388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637498190" sldId="389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879983612" sldId="390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482869991" sldId="391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882640203" sldId="392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313008043" sldId="393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502152692" sldId="394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464806878" sldId="395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764500127" sldId="396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181384707" sldId="397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95572854" sldId="398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914955728" sldId="399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425684104" sldId="400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523157673" sldId="401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429563205" sldId="402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629328018" sldId="403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664114534" sldId="404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183359512" sldId="405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206118347" sldId="406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3526388614" sldId="407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851799107" sldId="408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63214359" sldId="409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395715411" sldId="410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440829498" sldId="411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418797000" sldId="412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278160122" sldId="413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936976303" sldId="414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339989908" sldId="415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925084042" sldId="416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845797599" sldId="417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383655304" sldId="418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716207994" sldId="419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4159673611" sldId="420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784939266" sldId="421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550597057" sldId="422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447985907" sldId="423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327833513" sldId="424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1358130377" sldId="425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623423397" sldId="426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898761053" sldId="427"/>
        </pc:sldMkLst>
      </pc:sldChg>
      <pc:sldChg chg="add">
        <pc:chgData name="ALINE FRANCISCA DOS SANTOS" userId="519eab2d-ae62-4297-b413-d3e0f8b1c1c8" providerId="ADAL" clId="{C298579B-3381-4E0C-B1AB-825705E8EDF3}" dt="2023-08-17T23:11:57.683" v="3"/>
        <pc:sldMkLst>
          <pc:docMk/>
          <pc:sldMk cId="2219090211" sldId="428"/>
        </pc:sldMkLst>
      </pc:sldChg>
      <pc:sldMasterChg chg="delSldLayout">
        <pc:chgData name="ALINE FRANCISCA DOS SANTOS" userId="519eab2d-ae62-4297-b413-d3e0f8b1c1c8" providerId="ADAL" clId="{C298579B-3381-4E0C-B1AB-825705E8EDF3}" dt="2023-08-17T23:07:51.452" v="1" actId="47"/>
        <pc:sldMasterMkLst>
          <pc:docMk/>
          <pc:sldMasterMk cId="0" sldId="2147483672"/>
        </pc:sldMasterMkLst>
        <pc:sldLayoutChg chg="del">
          <pc:chgData name="ALINE FRANCISCA DOS SANTOS" userId="519eab2d-ae62-4297-b413-d3e0f8b1c1c8" providerId="ADAL" clId="{C298579B-3381-4E0C-B1AB-825705E8EDF3}" dt="2023-08-17T23:07:51.452" v="1" actId="47"/>
          <pc:sldLayoutMkLst>
            <pc:docMk/>
            <pc:sldMasterMk cId="0" sldId="2147483672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9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502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17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07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50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32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45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5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99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1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5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4925" y="2640622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399" y="1569622"/>
            <a:ext cx="4388207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UC09 – Desenvolver Algoritmos</a:t>
            </a:r>
            <a:br>
              <a:rPr lang="en" sz="2800" dirty="0">
                <a:solidFill>
                  <a:schemeClr val="accent2"/>
                </a:solidFill>
              </a:rPr>
            </a:br>
            <a:br>
              <a:rPr lang="en" sz="2800" dirty="0">
                <a:solidFill>
                  <a:schemeClr val="accent2"/>
                </a:solidFill>
              </a:rPr>
            </a:br>
            <a:r>
              <a:rPr lang="en" sz="2800" dirty="0">
                <a:solidFill>
                  <a:schemeClr val="tx1"/>
                </a:solidFill>
              </a:rPr>
              <a:t>PYTHON COM</a:t>
            </a:r>
            <a:br>
              <a:rPr lang="en" sz="2800" dirty="0">
                <a:solidFill>
                  <a:schemeClr val="tx1"/>
                </a:solidFill>
              </a:rPr>
            </a:br>
            <a:r>
              <a:rPr lang="en" sz="2800" dirty="0">
                <a:solidFill>
                  <a:schemeClr val="tx1"/>
                </a:solidFill>
              </a:rPr>
              <a:t>ARDUINO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Aline Francisca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Marcos Costa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MICROCONTROLADORES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Fluxograma - Simbologia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D87A9F8-6899-89DC-0DC7-C70DAF93BED3}"/>
              </a:ext>
            </a:extLst>
          </p:cNvPr>
          <p:cNvGrpSpPr/>
          <p:nvPr/>
        </p:nvGrpSpPr>
        <p:grpSpPr>
          <a:xfrm>
            <a:off x="510603" y="1331381"/>
            <a:ext cx="8091531" cy="1341970"/>
            <a:chOff x="1816506" y="2228349"/>
            <a:chExt cx="8091531" cy="134197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D3E321D-634D-5E61-8BD0-AAA076464174}"/>
                </a:ext>
              </a:extLst>
            </p:cNvPr>
            <p:cNvGrpSpPr/>
            <p:nvPr/>
          </p:nvGrpSpPr>
          <p:grpSpPr>
            <a:xfrm>
              <a:off x="1816506" y="2386615"/>
              <a:ext cx="8091531" cy="1183704"/>
              <a:chOff x="1816506" y="2386615"/>
              <a:chExt cx="8091531" cy="1183704"/>
            </a:xfrm>
          </p:grpSpPr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4710003-7106-0088-A3F8-76B66F75A10B}"/>
                  </a:ext>
                </a:extLst>
              </p:cNvPr>
              <p:cNvSpPr txBox="1"/>
              <p:nvPr/>
            </p:nvSpPr>
            <p:spPr>
              <a:xfrm>
                <a:off x="1816506" y="3047099"/>
                <a:ext cx="17636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chemeClr val="accent1">
                        <a:lumMod val="75000"/>
                      </a:schemeClr>
                    </a:solidFill>
                    <a:latin typeface="Quantico" panose="020B0604020202020204" charset="0"/>
                  </a:rPr>
                  <a:t>Conector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88B8941-61A5-B7CE-FF65-26046604EEAB}"/>
                  </a:ext>
                </a:extLst>
              </p:cNvPr>
              <p:cNvSpPr txBox="1"/>
              <p:nvPr/>
            </p:nvSpPr>
            <p:spPr>
              <a:xfrm>
                <a:off x="4084215" y="2386615"/>
                <a:ext cx="5823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accent1">
                        <a:lumMod val="75000"/>
                      </a:schemeClr>
                    </a:solidFill>
                    <a:latin typeface="Quantico" panose="020B0604020202020204" charset="0"/>
                    <a:cs typeface="Arial" panose="020B0604020202020204" pitchFamily="34" charset="0"/>
                  </a:rPr>
                  <a:t>Indica conexão de fluxo em uma página.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A21CF17-38A8-1EE5-1653-43E6545DD056}"/>
                </a:ext>
              </a:extLst>
            </p:cNvPr>
            <p:cNvSpPr/>
            <p:nvPr/>
          </p:nvSpPr>
          <p:spPr>
            <a:xfrm>
              <a:off x="2177143" y="2228349"/>
              <a:ext cx="812800" cy="671305"/>
            </a:xfrm>
            <a:prstGeom prst="ellips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  <a:latin typeface="Quantico" panose="020B060402020202020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79EF6E4-9162-2D78-5354-97655E6F29C9}"/>
              </a:ext>
            </a:extLst>
          </p:cNvPr>
          <p:cNvGrpSpPr/>
          <p:nvPr/>
        </p:nvGrpSpPr>
        <p:grpSpPr>
          <a:xfrm>
            <a:off x="499314" y="3031765"/>
            <a:ext cx="8145372" cy="1374439"/>
            <a:chOff x="1816506" y="4559511"/>
            <a:chExt cx="8145372" cy="1374439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AC7D8E4-D820-0492-4911-B869737ECCAC}"/>
                </a:ext>
              </a:extLst>
            </p:cNvPr>
            <p:cNvGrpSpPr/>
            <p:nvPr/>
          </p:nvGrpSpPr>
          <p:grpSpPr>
            <a:xfrm>
              <a:off x="1816506" y="4719935"/>
              <a:ext cx="8145372" cy="1214015"/>
              <a:chOff x="1651006" y="2517867"/>
              <a:chExt cx="8145372" cy="1214015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E66B1BD-121F-B9B9-34F4-E13A4DBAEDD9}"/>
                  </a:ext>
                </a:extLst>
              </p:cNvPr>
              <p:cNvSpPr txBox="1"/>
              <p:nvPr/>
            </p:nvSpPr>
            <p:spPr>
              <a:xfrm>
                <a:off x="1651006" y="3208662"/>
                <a:ext cx="1755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rgbClr val="00B0F0"/>
                    </a:solidFill>
                    <a:latin typeface="Quantico" panose="020B0604020202020204" charset="0"/>
                  </a:rPr>
                  <a:t>Conector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1A05DB1-4230-6C0A-EF9A-80F005155D4C}"/>
                  </a:ext>
                </a:extLst>
              </p:cNvPr>
              <p:cNvSpPr txBox="1"/>
              <p:nvPr/>
            </p:nvSpPr>
            <p:spPr>
              <a:xfrm>
                <a:off x="3972556" y="2517867"/>
                <a:ext cx="58238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rgbClr val="00B0F0"/>
                    </a:solidFill>
                    <a:latin typeface="Quantico" panose="020B0604020202020204" charset="0"/>
                    <a:cs typeface="Arial" panose="020B0604020202020204" pitchFamily="34" charset="0"/>
                  </a:rPr>
                  <a:t>Indica 	conexão de fluxo em outra página.</a:t>
                </a:r>
              </a:p>
            </p:txBody>
          </p:sp>
        </p:grpSp>
        <p:sp>
          <p:nvSpPr>
            <p:cNvPr id="18" name="Fluxograma: Conector fora de Página 17">
              <a:extLst>
                <a:ext uri="{FF2B5EF4-FFF2-40B4-BE49-F238E27FC236}">
                  <a16:creationId xmlns:a16="http://schemas.microsoft.com/office/drawing/2014/main" id="{3EE76081-4431-33AC-8FAF-A6F6DD59826D}"/>
                </a:ext>
              </a:extLst>
            </p:cNvPr>
            <p:cNvSpPr/>
            <p:nvPr/>
          </p:nvSpPr>
          <p:spPr>
            <a:xfrm>
              <a:off x="2227943" y="4559511"/>
              <a:ext cx="711200" cy="723689"/>
            </a:xfrm>
            <a:prstGeom prst="flowChartOffpageConnector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  <a:latin typeface="Quantic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9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Exemplos</a:t>
            </a:r>
            <a:endParaRPr dirty="0"/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9CDFC274-F40E-F89B-4300-424802F97597}"/>
              </a:ext>
            </a:extLst>
          </p:cNvPr>
          <p:cNvSpPr/>
          <p:nvPr/>
        </p:nvSpPr>
        <p:spPr>
          <a:xfrm>
            <a:off x="6053981" y="1411044"/>
            <a:ext cx="1957989" cy="558402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INICIO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7" name="Fluxograma: Exibir 6">
            <a:extLst>
              <a:ext uri="{FF2B5EF4-FFF2-40B4-BE49-F238E27FC236}">
                <a16:creationId xmlns:a16="http://schemas.microsoft.com/office/drawing/2014/main" id="{9DB229D5-4BA3-473A-27A8-8F7BD81A9C25}"/>
              </a:ext>
            </a:extLst>
          </p:cNvPr>
          <p:cNvSpPr/>
          <p:nvPr/>
        </p:nvSpPr>
        <p:spPr>
          <a:xfrm>
            <a:off x="6053982" y="2376017"/>
            <a:ext cx="1957988" cy="623248"/>
          </a:xfrm>
          <a:prstGeom prst="flowChartDisplay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5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E6C74241-5E71-A4A7-2157-0B66310AD10B}"/>
              </a:ext>
            </a:extLst>
          </p:cNvPr>
          <p:cNvSpPr/>
          <p:nvPr/>
        </p:nvSpPr>
        <p:spPr>
          <a:xfrm>
            <a:off x="6053981" y="3359987"/>
            <a:ext cx="1957989" cy="558402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FIM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A89D2F5-1650-7E29-7184-D437AF2DF72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032976" y="1969446"/>
            <a:ext cx="0" cy="40657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7F633E-9F79-0536-F626-D29D704707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32976" y="2999265"/>
            <a:ext cx="0" cy="36072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18EE308F-3536-D2A9-AF1A-B36CDE64061A}"/>
              </a:ext>
            </a:extLst>
          </p:cNvPr>
          <p:cNvSpPr txBox="1">
            <a:spLocks/>
          </p:cNvSpPr>
          <p:nvPr/>
        </p:nvSpPr>
        <p:spPr>
          <a:xfrm>
            <a:off x="1073708" y="1969446"/>
            <a:ext cx="4032622" cy="108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Source Code Pro"/>
              <a:buAutoNum type="arabicPeriod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1. Desenvolva o fluxograma que represente um sistema que apresente o número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Exemplos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E871-C1EC-D50E-84D8-F7CE5167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068" y="1792462"/>
            <a:ext cx="4032622" cy="1081236"/>
          </a:xfrm>
        </p:spPr>
        <p:txBody>
          <a:bodyPr/>
          <a:lstStyle/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2. Desenvolva o fluxograma que solicite um número ao usuário e apresente o número informado.</a:t>
            </a:r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9CDFC274-F40E-F89B-4300-424802F97597}"/>
              </a:ext>
            </a:extLst>
          </p:cNvPr>
          <p:cNvSpPr/>
          <p:nvPr/>
        </p:nvSpPr>
        <p:spPr>
          <a:xfrm>
            <a:off x="6031402" y="935514"/>
            <a:ext cx="1957989" cy="558402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INICIO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7" name="Fluxograma: Exibir 6">
            <a:extLst>
              <a:ext uri="{FF2B5EF4-FFF2-40B4-BE49-F238E27FC236}">
                <a16:creationId xmlns:a16="http://schemas.microsoft.com/office/drawing/2014/main" id="{9DB229D5-4BA3-473A-27A8-8F7BD81A9C25}"/>
              </a:ext>
            </a:extLst>
          </p:cNvPr>
          <p:cNvSpPr/>
          <p:nvPr/>
        </p:nvSpPr>
        <p:spPr>
          <a:xfrm>
            <a:off x="6031406" y="2764620"/>
            <a:ext cx="1957988" cy="623248"/>
          </a:xfrm>
          <a:prstGeom prst="flowChartDisplay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numero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E6C74241-5E71-A4A7-2157-0B66310AD10B}"/>
              </a:ext>
            </a:extLst>
          </p:cNvPr>
          <p:cNvSpPr/>
          <p:nvPr/>
        </p:nvSpPr>
        <p:spPr>
          <a:xfrm>
            <a:off x="6031403" y="3702127"/>
            <a:ext cx="1957989" cy="558402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FIM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A89D2F5-1650-7E29-7184-D437AF2DF72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7010396" y="1493916"/>
            <a:ext cx="1" cy="40662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7F633E-9F79-0536-F626-D29D704707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010398" y="3387868"/>
            <a:ext cx="2" cy="31425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Entrada Manual 1">
            <a:extLst>
              <a:ext uri="{FF2B5EF4-FFF2-40B4-BE49-F238E27FC236}">
                <a16:creationId xmlns:a16="http://schemas.microsoft.com/office/drawing/2014/main" id="{1072555A-89EB-46EB-1E4E-8494C1E6D13D}"/>
              </a:ext>
            </a:extLst>
          </p:cNvPr>
          <p:cNvSpPr/>
          <p:nvPr/>
        </p:nvSpPr>
        <p:spPr>
          <a:xfrm>
            <a:off x="6101919" y="1840263"/>
            <a:ext cx="1816953" cy="602812"/>
          </a:xfrm>
          <a:prstGeom prst="flowChartManualInpu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numero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D9175B0-D26F-0E3B-3BCD-AEE0CF6BC5A3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7010396" y="2443075"/>
            <a:ext cx="4" cy="32154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Exemplos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E871-C1EC-D50E-84D8-F7CE5167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068" y="1792462"/>
            <a:ext cx="4032622" cy="1081236"/>
          </a:xfrm>
        </p:spPr>
        <p:txBody>
          <a:bodyPr/>
          <a:lstStyle/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3. Desenvolva o fluxograma que solicite o lado de um quadrado para o usuário e realize o cálculo da área com base neste número informado. Ao final do programa, essa área deverá ser exibida.</a:t>
            </a:r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9CDFC274-F40E-F89B-4300-424802F97597}"/>
              </a:ext>
            </a:extLst>
          </p:cNvPr>
          <p:cNvSpPr/>
          <p:nvPr/>
        </p:nvSpPr>
        <p:spPr>
          <a:xfrm>
            <a:off x="6031402" y="675868"/>
            <a:ext cx="1957989" cy="558402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INICIO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7" name="Fluxograma: Exibir 6">
            <a:extLst>
              <a:ext uri="{FF2B5EF4-FFF2-40B4-BE49-F238E27FC236}">
                <a16:creationId xmlns:a16="http://schemas.microsoft.com/office/drawing/2014/main" id="{9DB229D5-4BA3-473A-27A8-8F7BD81A9C25}"/>
              </a:ext>
            </a:extLst>
          </p:cNvPr>
          <p:cNvSpPr/>
          <p:nvPr/>
        </p:nvSpPr>
        <p:spPr>
          <a:xfrm>
            <a:off x="6031406" y="3058134"/>
            <a:ext cx="1957988" cy="623248"/>
          </a:xfrm>
          <a:prstGeom prst="flowChartDisplay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area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E6C74241-5E71-A4A7-2157-0B66310AD10B}"/>
              </a:ext>
            </a:extLst>
          </p:cNvPr>
          <p:cNvSpPr/>
          <p:nvPr/>
        </p:nvSpPr>
        <p:spPr>
          <a:xfrm>
            <a:off x="6031403" y="3939196"/>
            <a:ext cx="1957989" cy="558402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FIM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A89D2F5-1650-7E29-7184-D437AF2DF72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7010396" y="1234270"/>
            <a:ext cx="1" cy="22600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7F633E-9F79-0536-F626-D29D704707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010398" y="3681382"/>
            <a:ext cx="2" cy="25781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Entrada Manual 1">
            <a:extLst>
              <a:ext uri="{FF2B5EF4-FFF2-40B4-BE49-F238E27FC236}">
                <a16:creationId xmlns:a16="http://schemas.microsoft.com/office/drawing/2014/main" id="{1072555A-89EB-46EB-1E4E-8494C1E6D13D}"/>
              </a:ext>
            </a:extLst>
          </p:cNvPr>
          <p:cNvSpPr/>
          <p:nvPr/>
        </p:nvSpPr>
        <p:spPr>
          <a:xfrm>
            <a:off x="6101919" y="1399993"/>
            <a:ext cx="1816953" cy="602812"/>
          </a:xfrm>
          <a:prstGeom prst="flowChartManualInpu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lado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D9175B0-D26F-0E3B-3BCD-AEE0CF6BC5A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7010221" y="2002805"/>
            <a:ext cx="175" cy="23243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A9860E2-F826-907D-E0A3-59D448EA7221}"/>
              </a:ext>
            </a:extLst>
          </p:cNvPr>
          <p:cNvSpPr/>
          <p:nvPr/>
        </p:nvSpPr>
        <p:spPr>
          <a:xfrm>
            <a:off x="5937956" y="2235237"/>
            <a:ext cx="2144529" cy="565083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17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area</a:t>
            </a:r>
            <a:r>
              <a:rPr lang="pt-BR" sz="1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 = lado * lado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66A4695-7825-EAD5-643B-6522CC1A61A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10221" y="2800320"/>
            <a:ext cx="179" cy="25781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Exemplos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E871-C1EC-D50E-84D8-F7CE5167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360"/>
            <a:ext cx="4032622" cy="1081236"/>
          </a:xfrm>
        </p:spPr>
        <p:txBody>
          <a:bodyPr/>
          <a:lstStyle/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4. Desenvolva o fluxograma que solicite um número ao usuário e verifique se esse número é maior ou menor que 10 e mostre a mensagem condizente.</a:t>
            </a:r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9CDFC274-F40E-F89B-4300-424802F97597}"/>
              </a:ext>
            </a:extLst>
          </p:cNvPr>
          <p:cNvSpPr/>
          <p:nvPr/>
        </p:nvSpPr>
        <p:spPr>
          <a:xfrm>
            <a:off x="6243628" y="499943"/>
            <a:ext cx="1182200" cy="330889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INICIO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7" name="Fluxograma: Exibir 6">
            <a:extLst>
              <a:ext uri="{FF2B5EF4-FFF2-40B4-BE49-F238E27FC236}">
                <a16:creationId xmlns:a16="http://schemas.microsoft.com/office/drawing/2014/main" id="{9DB229D5-4BA3-473A-27A8-8F7BD81A9C25}"/>
              </a:ext>
            </a:extLst>
          </p:cNvPr>
          <p:cNvSpPr/>
          <p:nvPr/>
        </p:nvSpPr>
        <p:spPr>
          <a:xfrm>
            <a:off x="4941816" y="2426937"/>
            <a:ext cx="1495778" cy="452502"/>
          </a:xfrm>
          <a:prstGeom prst="flowChartDisplay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menor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E6C74241-5E71-A4A7-2157-0B66310AD10B}"/>
              </a:ext>
            </a:extLst>
          </p:cNvPr>
          <p:cNvSpPr/>
          <p:nvPr/>
        </p:nvSpPr>
        <p:spPr>
          <a:xfrm>
            <a:off x="6331738" y="4128672"/>
            <a:ext cx="909271" cy="373472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FIM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A89D2F5-1650-7E29-7184-D437AF2DF72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6834728" y="830832"/>
            <a:ext cx="0" cy="18186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Entrada Manual 1">
            <a:extLst>
              <a:ext uri="{FF2B5EF4-FFF2-40B4-BE49-F238E27FC236}">
                <a16:creationId xmlns:a16="http://schemas.microsoft.com/office/drawing/2014/main" id="{1072555A-89EB-46EB-1E4E-8494C1E6D13D}"/>
              </a:ext>
            </a:extLst>
          </p:cNvPr>
          <p:cNvSpPr/>
          <p:nvPr/>
        </p:nvSpPr>
        <p:spPr>
          <a:xfrm>
            <a:off x="6199864" y="964578"/>
            <a:ext cx="1269727" cy="481211"/>
          </a:xfrm>
          <a:prstGeom prst="flowChartManualInpu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numero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D9175B0-D26F-0E3B-3BCD-AEE0CF6BC5A3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834727" y="1445789"/>
            <a:ext cx="1" cy="17804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0FB1CCE6-1D65-B3A3-9121-A8E49B26738E}"/>
              </a:ext>
            </a:extLst>
          </p:cNvPr>
          <p:cNvSpPr/>
          <p:nvPr/>
        </p:nvSpPr>
        <p:spPr>
          <a:xfrm>
            <a:off x="5795653" y="1623832"/>
            <a:ext cx="2078147" cy="719253"/>
          </a:xfrm>
          <a:prstGeom prst="flowChartDecision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1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Numero &lt; 10</a:t>
            </a:r>
          </a:p>
        </p:txBody>
      </p:sp>
      <p:sp>
        <p:nvSpPr>
          <p:cNvPr id="18" name="Fluxograma: Exibir 17">
            <a:extLst>
              <a:ext uri="{FF2B5EF4-FFF2-40B4-BE49-F238E27FC236}">
                <a16:creationId xmlns:a16="http://schemas.microsoft.com/office/drawing/2014/main" id="{A36F79E7-9C63-4B30-A7A7-AC593D708973}"/>
              </a:ext>
            </a:extLst>
          </p:cNvPr>
          <p:cNvSpPr/>
          <p:nvPr/>
        </p:nvSpPr>
        <p:spPr>
          <a:xfrm>
            <a:off x="6126591" y="2993556"/>
            <a:ext cx="1376405" cy="452502"/>
          </a:xfrm>
          <a:prstGeom prst="flowChartDisplay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maior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sp>
        <p:nvSpPr>
          <p:cNvPr id="19" name="Fluxograma: Exibir 18">
            <a:extLst>
              <a:ext uri="{FF2B5EF4-FFF2-40B4-BE49-F238E27FC236}">
                <a16:creationId xmlns:a16="http://schemas.microsoft.com/office/drawing/2014/main" id="{BDC02208-9EA1-3A53-ADA1-CD2AB2D12C0F}"/>
              </a:ext>
            </a:extLst>
          </p:cNvPr>
          <p:cNvSpPr/>
          <p:nvPr/>
        </p:nvSpPr>
        <p:spPr>
          <a:xfrm>
            <a:off x="7735797" y="2993556"/>
            <a:ext cx="1376405" cy="452502"/>
          </a:xfrm>
          <a:prstGeom prst="flowChartDisplay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igual</a:t>
            </a:r>
            <a:endParaRPr lang="pt-BR" sz="1050" b="1" dirty="0">
              <a:solidFill>
                <a:schemeClr val="accent2">
                  <a:lumMod val="60000"/>
                  <a:lumOff val="40000"/>
                </a:schemeClr>
              </a:solidFill>
              <a:latin typeface="Quantico" panose="020B0604020202020204" charset="0"/>
            </a:endParaRP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928CB3B-6B39-0904-8E9C-DF15A0251380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rot="10800000" flipV="1">
            <a:off x="5689705" y="1983459"/>
            <a:ext cx="105948" cy="443478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ecisão 23">
            <a:extLst>
              <a:ext uri="{FF2B5EF4-FFF2-40B4-BE49-F238E27FC236}">
                <a16:creationId xmlns:a16="http://schemas.microsoft.com/office/drawing/2014/main" id="{14679593-6862-1AE4-73E7-69BC8E693552}"/>
              </a:ext>
            </a:extLst>
          </p:cNvPr>
          <p:cNvSpPr/>
          <p:nvPr/>
        </p:nvSpPr>
        <p:spPr>
          <a:xfrm>
            <a:off x="6940674" y="2146597"/>
            <a:ext cx="2078147" cy="719253"/>
          </a:xfrm>
          <a:prstGeom prst="flowChartDecision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1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Numero &gt; 10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69904386-D13D-E689-2E80-09AC80A947D1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>
            <a:off x="7873800" y="1983459"/>
            <a:ext cx="105948" cy="163138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0AD7CBE7-953C-4BFA-0F96-A8E02B2318C9}"/>
              </a:ext>
            </a:extLst>
          </p:cNvPr>
          <p:cNvCxnSpPr>
            <a:cxnSpLocks/>
            <a:stCxn id="24" idx="1"/>
            <a:endCxn id="18" idx="0"/>
          </p:cNvCxnSpPr>
          <p:nvPr/>
        </p:nvCxnSpPr>
        <p:spPr>
          <a:xfrm rot="10800000" flipV="1">
            <a:off x="6814794" y="2506224"/>
            <a:ext cx="125880" cy="487332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: Angulado 267">
            <a:extLst>
              <a:ext uri="{FF2B5EF4-FFF2-40B4-BE49-F238E27FC236}">
                <a16:creationId xmlns:a16="http://schemas.microsoft.com/office/drawing/2014/main" id="{25BA3768-C65F-AF07-3CB1-847CD33D009A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H="1">
            <a:off x="8424000" y="2506224"/>
            <a:ext cx="594821" cy="487332"/>
          </a:xfrm>
          <a:prstGeom prst="bentConnector4">
            <a:avLst>
              <a:gd name="adj1" fmla="val -9964"/>
              <a:gd name="adj2" fmla="val 63732"/>
            </a:avLst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Elipse 289">
            <a:extLst>
              <a:ext uri="{FF2B5EF4-FFF2-40B4-BE49-F238E27FC236}">
                <a16:creationId xmlns:a16="http://schemas.microsoft.com/office/drawing/2014/main" id="{C3FBA176-3FB4-97D7-6F5F-9242E93B821C}"/>
              </a:ext>
            </a:extLst>
          </p:cNvPr>
          <p:cNvSpPr/>
          <p:nvPr/>
        </p:nvSpPr>
        <p:spPr>
          <a:xfrm>
            <a:off x="7979747" y="3605488"/>
            <a:ext cx="90311" cy="98653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91" name="Conector: Angulado 290">
            <a:extLst>
              <a:ext uri="{FF2B5EF4-FFF2-40B4-BE49-F238E27FC236}">
                <a16:creationId xmlns:a16="http://schemas.microsoft.com/office/drawing/2014/main" id="{E763BD44-2372-39E7-D3C4-74B3D9F605EF}"/>
              </a:ext>
            </a:extLst>
          </p:cNvPr>
          <p:cNvCxnSpPr>
            <a:cxnSpLocks/>
            <a:stCxn id="18" idx="2"/>
            <a:endCxn id="290" idx="2"/>
          </p:cNvCxnSpPr>
          <p:nvPr/>
        </p:nvCxnSpPr>
        <p:spPr>
          <a:xfrm rot="16200000" flipH="1">
            <a:off x="7292892" y="2967959"/>
            <a:ext cx="208757" cy="1164953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: Angulado 293">
            <a:extLst>
              <a:ext uri="{FF2B5EF4-FFF2-40B4-BE49-F238E27FC236}">
                <a16:creationId xmlns:a16="http://schemas.microsoft.com/office/drawing/2014/main" id="{5D3EA515-7217-A3D0-51FD-8CF19A8E6403}"/>
              </a:ext>
            </a:extLst>
          </p:cNvPr>
          <p:cNvCxnSpPr>
            <a:cxnSpLocks/>
            <a:stCxn id="19" idx="2"/>
            <a:endCxn id="290" idx="6"/>
          </p:cNvCxnSpPr>
          <p:nvPr/>
        </p:nvCxnSpPr>
        <p:spPr>
          <a:xfrm rot="5400000">
            <a:off x="8142651" y="3373465"/>
            <a:ext cx="208757" cy="353942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: Angulado 300">
            <a:extLst>
              <a:ext uri="{FF2B5EF4-FFF2-40B4-BE49-F238E27FC236}">
                <a16:creationId xmlns:a16="http://schemas.microsoft.com/office/drawing/2014/main" id="{E9682119-B8CB-EB41-0921-BB3441EEDF52}"/>
              </a:ext>
            </a:extLst>
          </p:cNvPr>
          <p:cNvCxnSpPr>
            <a:cxnSpLocks/>
            <a:stCxn id="7" idx="2"/>
            <a:endCxn id="304" idx="2"/>
          </p:cNvCxnSpPr>
          <p:nvPr/>
        </p:nvCxnSpPr>
        <p:spPr>
          <a:xfrm rot="16200000" flipH="1">
            <a:off x="5715688" y="2853456"/>
            <a:ext cx="1002744" cy="1054710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Elipse 303">
            <a:extLst>
              <a:ext uri="{FF2B5EF4-FFF2-40B4-BE49-F238E27FC236}">
                <a16:creationId xmlns:a16="http://schemas.microsoft.com/office/drawing/2014/main" id="{6B591A89-4C34-D785-3C50-38DA16DD48F6}"/>
              </a:ext>
            </a:extLst>
          </p:cNvPr>
          <p:cNvSpPr/>
          <p:nvPr/>
        </p:nvSpPr>
        <p:spPr>
          <a:xfrm>
            <a:off x="6744415" y="3832856"/>
            <a:ext cx="90311" cy="98653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08" name="Conector: Angulado 307">
            <a:extLst>
              <a:ext uri="{FF2B5EF4-FFF2-40B4-BE49-F238E27FC236}">
                <a16:creationId xmlns:a16="http://schemas.microsoft.com/office/drawing/2014/main" id="{1D48B67C-7334-2386-B39B-CA953B876A9B}"/>
              </a:ext>
            </a:extLst>
          </p:cNvPr>
          <p:cNvCxnSpPr>
            <a:cxnSpLocks/>
            <a:stCxn id="290" idx="4"/>
            <a:endCxn id="304" idx="6"/>
          </p:cNvCxnSpPr>
          <p:nvPr/>
        </p:nvCxnSpPr>
        <p:spPr>
          <a:xfrm rot="5400000">
            <a:off x="7340794" y="3198074"/>
            <a:ext cx="178042" cy="1190177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de Seta Reta 310">
            <a:extLst>
              <a:ext uri="{FF2B5EF4-FFF2-40B4-BE49-F238E27FC236}">
                <a16:creationId xmlns:a16="http://schemas.microsoft.com/office/drawing/2014/main" id="{D94728FD-4E92-5B74-5EC2-1FD9BE39E405}"/>
              </a:ext>
            </a:extLst>
          </p:cNvPr>
          <p:cNvCxnSpPr>
            <a:cxnSpLocks/>
            <a:stCxn id="304" idx="4"/>
            <a:endCxn id="8" idx="0"/>
          </p:cNvCxnSpPr>
          <p:nvPr/>
        </p:nvCxnSpPr>
        <p:spPr>
          <a:xfrm flipH="1">
            <a:off x="6786374" y="3931509"/>
            <a:ext cx="3197" cy="19716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2" grpId="0" animBg="1"/>
      <p:bldP spid="10" grpId="0" animBg="1"/>
      <p:bldP spid="18" grpId="0" animBg="1"/>
      <p:bldP spid="19" grpId="0" animBg="1"/>
      <p:bldP spid="24" grpId="0" animBg="1"/>
      <p:bldP spid="290" grpId="0" animBg="1"/>
      <p:bldP spid="3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Exemplos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E871-C1EC-D50E-84D8-F7CE5167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47272"/>
            <a:ext cx="4032622" cy="1081236"/>
          </a:xfrm>
        </p:spPr>
        <p:txBody>
          <a:bodyPr/>
          <a:lstStyle/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5. Desenvolva o fluxograma que solicite um número ao usuário e com esse número apresente a ele a tabuada correspondente.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712D8B57-B0A9-7181-F4F4-08E723B5FE7C}"/>
              </a:ext>
            </a:extLst>
          </p:cNvPr>
          <p:cNvSpPr/>
          <p:nvPr/>
        </p:nvSpPr>
        <p:spPr>
          <a:xfrm>
            <a:off x="4999417" y="2183960"/>
            <a:ext cx="1064695" cy="372806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início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F5CAE3-0E7F-F85A-6B9E-C41D981A451F}"/>
              </a:ext>
            </a:extLst>
          </p:cNvPr>
          <p:cNvCxnSpPr>
            <a:cxnSpLocks/>
            <a:stCxn id="10" idx="0"/>
            <a:endCxn id="23" idx="2"/>
          </p:cNvCxnSpPr>
          <p:nvPr/>
        </p:nvCxnSpPr>
        <p:spPr>
          <a:xfrm flipV="1">
            <a:off x="5531765" y="1567050"/>
            <a:ext cx="416" cy="6169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7F19B378-5C90-EB27-5D64-0BA8076E702E}"/>
              </a:ext>
            </a:extLst>
          </p:cNvPr>
          <p:cNvSpPr/>
          <p:nvPr/>
        </p:nvSpPr>
        <p:spPr>
          <a:xfrm>
            <a:off x="6962794" y="4073513"/>
            <a:ext cx="1100031" cy="428164"/>
          </a:xfrm>
          <a:prstGeom prst="flowChartTerminator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Fim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22A3254-FD1D-3C3C-B00B-739DA0917C31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916484" y="785619"/>
            <a:ext cx="1046310" cy="56165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8AC70A34-DB4B-30D6-29D8-253232775B10}"/>
              </a:ext>
            </a:extLst>
          </p:cNvPr>
          <p:cNvSpPr/>
          <p:nvPr/>
        </p:nvSpPr>
        <p:spPr>
          <a:xfrm>
            <a:off x="6420719" y="1264561"/>
            <a:ext cx="2229485" cy="594318"/>
          </a:xfrm>
          <a:prstGeom prst="flowChartDecision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T &lt; = 10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7D51778-1303-4FEB-6C54-47FDDC8FEB4A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flipH="1">
            <a:off x="7512810" y="1561720"/>
            <a:ext cx="1137394" cy="2511793"/>
          </a:xfrm>
          <a:prstGeom prst="bentConnector4">
            <a:avLst>
              <a:gd name="adj1" fmla="val -20099"/>
              <a:gd name="adj2" fmla="val 92319"/>
            </a:avLst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>
            <a:extLst>
              <a:ext uri="{FF2B5EF4-FFF2-40B4-BE49-F238E27FC236}">
                <a16:creationId xmlns:a16="http://schemas.microsoft.com/office/drawing/2014/main" id="{CB5D881D-8CBE-C710-54DF-327474A05872}"/>
              </a:ext>
            </a:extLst>
          </p:cNvPr>
          <p:cNvSpPr/>
          <p:nvPr/>
        </p:nvSpPr>
        <p:spPr>
          <a:xfrm>
            <a:off x="6732583" y="2120018"/>
            <a:ext cx="1606535" cy="343442"/>
          </a:xfrm>
          <a:prstGeom prst="flowChartProcess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R = N * T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B22593A5-B653-044A-340A-062A002F1376}"/>
              </a:ext>
            </a:extLst>
          </p:cNvPr>
          <p:cNvCxnSpPr>
            <a:cxnSpLocks/>
            <a:stCxn id="28" idx="1"/>
            <a:endCxn id="16" idx="1"/>
          </p:cNvCxnSpPr>
          <p:nvPr/>
        </p:nvCxnSpPr>
        <p:spPr>
          <a:xfrm rot="10800000">
            <a:off x="6420719" y="1561721"/>
            <a:ext cx="323682" cy="2102017"/>
          </a:xfrm>
          <a:prstGeom prst="bentConnector3">
            <a:avLst>
              <a:gd name="adj1" fmla="val 170625"/>
            </a:avLst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0C9D3EFE-5F3E-6502-0C9B-9785F8045C83}"/>
              </a:ext>
            </a:extLst>
          </p:cNvPr>
          <p:cNvSpPr/>
          <p:nvPr/>
        </p:nvSpPr>
        <p:spPr>
          <a:xfrm>
            <a:off x="6962794" y="575967"/>
            <a:ext cx="1142389" cy="419303"/>
          </a:xfrm>
          <a:prstGeom prst="flowChartProcess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T = 1</a:t>
            </a:r>
          </a:p>
        </p:txBody>
      </p:sp>
      <p:sp>
        <p:nvSpPr>
          <p:cNvPr id="23" name="Fluxograma: Entrada Manual 22">
            <a:extLst>
              <a:ext uri="{FF2B5EF4-FFF2-40B4-BE49-F238E27FC236}">
                <a16:creationId xmlns:a16="http://schemas.microsoft.com/office/drawing/2014/main" id="{489930DA-5DA7-3206-765D-266B54C98545}"/>
              </a:ext>
            </a:extLst>
          </p:cNvPr>
          <p:cNvSpPr/>
          <p:nvPr/>
        </p:nvSpPr>
        <p:spPr>
          <a:xfrm>
            <a:off x="5147877" y="1127493"/>
            <a:ext cx="768607" cy="439557"/>
          </a:xfrm>
          <a:prstGeom prst="flowChartManualInpu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N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E8F1C9D-521D-C051-2393-61344683416C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7533989" y="995270"/>
            <a:ext cx="1473" cy="26929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25E1E4FE-E2FE-2152-0EC8-EEDEB5A32991}"/>
              </a:ext>
            </a:extLst>
          </p:cNvPr>
          <p:cNvSpPr/>
          <p:nvPr/>
        </p:nvSpPr>
        <p:spPr>
          <a:xfrm>
            <a:off x="6368231" y="2702520"/>
            <a:ext cx="2335237" cy="594318"/>
          </a:xfrm>
          <a:prstGeom prst="flowChartDisplay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T, “ X ”, N, “ = “, R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D046F2A-6716-BA34-6028-B16F87A6B02C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535462" y="1858879"/>
            <a:ext cx="389" cy="26113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B4A862F-6E63-9BDA-A4DE-BF9451BFEEF4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7535850" y="2463460"/>
            <a:ext cx="1" cy="2390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49FEECAB-B771-CF7C-88D8-DE6536C6D457}"/>
              </a:ext>
            </a:extLst>
          </p:cNvPr>
          <p:cNvSpPr/>
          <p:nvPr/>
        </p:nvSpPr>
        <p:spPr>
          <a:xfrm>
            <a:off x="6744401" y="3517910"/>
            <a:ext cx="1594717" cy="291654"/>
          </a:xfrm>
          <a:prstGeom prst="flowChartProcess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Quantico" panose="020B0604020202020204" charset="0"/>
              </a:rPr>
              <a:t>T = T + 1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45DB30F-AD41-52F2-71B4-7B51FB924F4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535850" y="3296838"/>
            <a:ext cx="5910" cy="22107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0" grpId="0" animBg="1"/>
      <p:bldP spid="22" grpId="0" animBg="1"/>
      <p:bldP spid="23" grpId="0" animBg="1"/>
      <p:bldP spid="25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Exercícios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E871-C1EC-D50E-84D8-F7CE5167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47272"/>
            <a:ext cx="7611200" cy="1081236"/>
          </a:xfrm>
        </p:spPr>
        <p:txBody>
          <a:bodyPr/>
          <a:lstStyle/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1. Faça um programa que calcule e informe os valores de salario bruto (</a:t>
            </a:r>
            <a:r>
              <a:rPr lang="pt-BR" sz="2000" dirty="0" err="1">
                <a:latin typeface="Quantico" panose="020B0604020202020204" charset="0"/>
              </a:rPr>
              <a:t>sb</a:t>
            </a:r>
            <a:r>
              <a:rPr lang="pt-BR" sz="2000" dirty="0">
                <a:latin typeface="Quantico" panose="020B0604020202020204" charset="0"/>
              </a:rPr>
              <a:t>) e salario liquido (</a:t>
            </a:r>
            <a:r>
              <a:rPr lang="pt-BR" sz="2000" dirty="0" err="1">
                <a:latin typeface="Quantico" panose="020B0604020202020204" charset="0"/>
              </a:rPr>
              <a:t>sl</a:t>
            </a:r>
            <a:r>
              <a:rPr lang="pt-BR" sz="2000" dirty="0">
                <a:latin typeface="Quantico" panose="020B0604020202020204" charset="0"/>
              </a:rPr>
              <a:t>) de um funcionário. Para isso, o usuário deverá informar o número de horas trabalhadas (</a:t>
            </a:r>
            <a:r>
              <a:rPr lang="pt-BR" sz="2000" dirty="0" err="1">
                <a:latin typeface="Quantico" panose="020B0604020202020204" charset="0"/>
              </a:rPr>
              <a:t>nht</a:t>
            </a:r>
            <a:r>
              <a:rPr lang="pt-BR" sz="2000" dirty="0">
                <a:latin typeface="Quantico" panose="020B0604020202020204" charset="0"/>
              </a:rPr>
              <a:t>) e o valor pago por hora (</a:t>
            </a:r>
            <a:r>
              <a:rPr lang="pt-BR" sz="2000" dirty="0" err="1">
                <a:latin typeface="Quantico" panose="020B0604020202020204" charset="0"/>
              </a:rPr>
              <a:t>vph</a:t>
            </a:r>
            <a:r>
              <a:rPr lang="pt-BR" sz="2000" dirty="0">
                <a:latin typeface="Quantico" panose="020B0604020202020204" charset="0"/>
              </a:rPr>
              <a:t>). Além, o usuário deverá informar o percentual total de desconto que, aplicado sobre o bruto, permite calcular o líquido.</a:t>
            </a:r>
          </a:p>
          <a:p>
            <a:pPr marL="152400" indent="0" algn="just">
              <a:buNone/>
            </a:pPr>
            <a:endParaRPr lang="pt-BR" sz="20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6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Exercícios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E871-C1EC-D50E-84D8-F7CE5167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47272"/>
            <a:ext cx="7611200" cy="1081236"/>
          </a:xfrm>
        </p:spPr>
        <p:txBody>
          <a:bodyPr/>
          <a:lstStyle/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2. Desenvolva um algoritmo que:</a:t>
            </a:r>
          </a:p>
          <a:p>
            <a:pPr marL="495300" indent="-342900"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Quantico" panose="020B0604020202020204" charset="0"/>
              </a:rPr>
              <a:t>Leia número de horas trabalhadas (NHT);</a:t>
            </a:r>
          </a:p>
          <a:p>
            <a:pPr marL="495300" indent="-342900"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Quantico" panose="020B0604020202020204" charset="0"/>
              </a:rPr>
              <a:t>Leia valor pago por hora (VPH);</a:t>
            </a:r>
          </a:p>
          <a:p>
            <a:pPr marL="495300" indent="-342900"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Quantico" panose="020B0604020202020204" charset="0"/>
              </a:rPr>
              <a:t>Calcule o salário bruto (SB);</a:t>
            </a:r>
          </a:p>
          <a:p>
            <a:pPr marL="495300" indent="-342900"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Quantico" panose="020B0604020202020204" charset="0"/>
              </a:rPr>
              <a:t>Calcule o salário Líquido (SL), considerando:</a:t>
            </a:r>
          </a:p>
          <a:p>
            <a:pPr marL="495300" indent="-342900"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Quantico" panose="020B0604020202020204" charset="0"/>
              </a:rPr>
              <a:t>5% de desconto para salário menor que R$1000;</a:t>
            </a:r>
          </a:p>
          <a:p>
            <a:pPr marL="495300" indent="-342900"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Quantico" panose="020B0604020202020204" charset="0"/>
              </a:rPr>
              <a:t>10% de desconto para salário entre R$1000 e R$2000;</a:t>
            </a:r>
          </a:p>
          <a:p>
            <a:pPr marL="495300" indent="-342900"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Quantico" panose="020B0604020202020204" charset="0"/>
              </a:rPr>
              <a:t>15% de desconto para salário acima de R$2000.</a:t>
            </a:r>
          </a:p>
          <a:p>
            <a:pPr marL="152400" indent="0" algn="just">
              <a:buNone/>
            </a:pPr>
            <a:endParaRPr lang="pt-BR" sz="20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8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 – Exercícios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E871-C1EC-D50E-84D8-F7CE5167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47272"/>
            <a:ext cx="7611200" cy="1081236"/>
          </a:xfrm>
        </p:spPr>
        <p:txBody>
          <a:bodyPr/>
          <a:lstStyle/>
          <a:p>
            <a:pPr marL="152400" indent="0" algn="just">
              <a:buNone/>
            </a:pPr>
            <a:r>
              <a:rPr lang="pt-BR" sz="2000" dirty="0">
                <a:latin typeface="Quantico" panose="020B0604020202020204" charset="0"/>
              </a:rPr>
              <a:t>3. Desenvolva a lógica para um programa que calcule e informe o valor do Fatorial (N!) de um número informado pelo usuário (N).</a:t>
            </a:r>
          </a:p>
          <a:p>
            <a:pPr marL="152400" indent="0" algn="just">
              <a:buNone/>
            </a:pPr>
            <a:endParaRPr lang="pt-BR" sz="20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7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Fluxograma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Microcontroladores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O que vamos aprender?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6" y="2892814"/>
            <a:ext cx="3457981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Sensores e Atuadores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Comunicação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2161939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Exercícios práticos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551750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351370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individuais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90471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{03}</a:t>
            </a: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552350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{02}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21619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Como vamos aprender?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6" y="3513705"/>
            <a:ext cx="3457981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em grupo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90471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04}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2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43771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FLUXOGRAMA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Fluxograma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71453" y="3629133"/>
            <a:ext cx="5310947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descreve um sistema;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representação gráfica;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sequência de etapas.</a:t>
            </a:r>
            <a:endParaRPr sz="2400"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5180388" y="3619655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V</a:t>
            </a:r>
            <a:r>
              <a:rPr lang="en" sz="2400" dirty="0"/>
              <a:t>isualiza: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F</a:t>
            </a:r>
            <a:r>
              <a:rPr lang="en" sz="2400" dirty="0"/>
              <a:t>luxo de trabalho;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Lógica.</a:t>
            </a:r>
          </a:p>
        </p:txBody>
      </p:sp>
      <p:sp>
        <p:nvSpPr>
          <p:cNvPr id="289" name="Google Shape;289;p32"/>
          <p:cNvSpPr txBox="1"/>
          <p:nvPr/>
        </p:nvSpPr>
        <p:spPr>
          <a:xfrm>
            <a:off x="4571988" y="1625188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549186" y="1625188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Fluxograma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930164" y="1243530"/>
            <a:ext cx="7622313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Um fluxograma de desenvolvimento de sistemas ajuda a ilustrar as várias etapas envolvidas na criação de um sistema, desde o início até a implementação e manutenção. Ele pode ser usado para documentar o processo de desenvolvimento, facilitar a comunicação entre os membros da equipe e ajudar na identificação de áreas problemáticas ou ineficientes.</a:t>
            </a:r>
            <a:endParaRPr sz="2000"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Fluxograma - Simbologia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5388786-E70F-7C76-9B2C-30B48FF30AF2}"/>
              </a:ext>
            </a:extLst>
          </p:cNvPr>
          <p:cNvGrpSpPr/>
          <p:nvPr/>
        </p:nvGrpSpPr>
        <p:grpSpPr>
          <a:xfrm>
            <a:off x="919769" y="1582300"/>
            <a:ext cx="7826784" cy="1325484"/>
            <a:chOff x="1719340" y="2229414"/>
            <a:chExt cx="9074026" cy="1325484"/>
          </a:xfrm>
        </p:grpSpPr>
        <p:sp>
          <p:nvSpPr>
            <p:cNvPr id="5" name="Fluxograma: Terminação 4">
              <a:extLst>
                <a:ext uri="{FF2B5EF4-FFF2-40B4-BE49-F238E27FC236}">
                  <a16:creationId xmlns:a16="http://schemas.microsoft.com/office/drawing/2014/main" id="{A9C40011-F4E4-BF3F-F8DD-15285A6789F7}"/>
                </a:ext>
              </a:extLst>
            </p:cNvPr>
            <p:cNvSpPr/>
            <p:nvPr/>
          </p:nvSpPr>
          <p:spPr>
            <a:xfrm>
              <a:off x="1719340" y="2229414"/>
              <a:ext cx="1915801" cy="744536"/>
            </a:xfrm>
            <a:prstGeom prst="flowChartTerminator">
              <a:avLst/>
            </a:prstGeom>
            <a:noFill/>
            <a:ln w="38100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E4197A2-F0E3-7D19-04AC-6A96C2A50278}"/>
                </a:ext>
              </a:extLst>
            </p:cNvPr>
            <p:cNvSpPr txBox="1"/>
            <p:nvPr/>
          </p:nvSpPr>
          <p:spPr>
            <a:xfrm>
              <a:off x="1719340" y="3031678"/>
              <a:ext cx="1949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Quantico" panose="020B0604020202020204" charset="0"/>
                </a:rPr>
                <a:t>Terminal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078EACE-D204-B641-AF87-4FC5CAA5348E}"/>
                </a:ext>
              </a:extLst>
            </p:cNvPr>
            <p:cNvSpPr txBox="1"/>
            <p:nvPr/>
          </p:nvSpPr>
          <p:spPr>
            <a:xfrm>
              <a:off x="4325280" y="2304580"/>
              <a:ext cx="6468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Quantico" panose="020B0604020202020204" charset="0"/>
                  <a:cs typeface="Arial" panose="020B0604020202020204" pitchFamily="34" charset="0"/>
                </a:rPr>
                <a:t>Indica o início ou o fim do fluxo de um programa.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3C71050-924F-3DF2-184F-FE34E5BA4BF5}"/>
              </a:ext>
            </a:extLst>
          </p:cNvPr>
          <p:cNvGrpSpPr/>
          <p:nvPr/>
        </p:nvGrpSpPr>
        <p:grpSpPr>
          <a:xfrm>
            <a:off x="1038578" y="2907783"/>
            <a:ext cx="7704000" cy="1200329"/>
            <a:chOff x="2004984" y="4551624"/>
            <a:chExt cx="8307589" cy="120032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3812E2FA-F012-6917-D320-531D23C669E9}"/>
                </a:ext>
              </a:extLst>
            </p:cNvPr>
            <p:cNvGrpSpPr/>
            <p:nvPr/>
          </p:nvGrpSpPr>
          <p:grpSpPr>
            <a:xfrm>
              <a:off x="2274303" y="4551624"/>
              <a:ext cx="8038270" cy="1200329"/>
              <a:chOff x="2274303" y="2357443"/>
              <a:chExt cx="8038270" cy="1200329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A22EBE0-DB79-B135-7CC0-322F02B900EA}"/>
                  </a:ext>
                </a:extLst>
              </p:cNvPr>
              <p:cNvSpPr txBox="1"/>
              <p:nvPr/>
            </p:nvSpPr>
            <p:spPr>
              <a:xfrm>
                <a:off x="2274303" y="2752442"/>
                <a:ext cx="1049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Quantico" panose="020B0604020202020204" charset="0"/>
                  </a:rPr>
                  <a:t>Seta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11D7E6-BE12-069A-A188-E41316E7A70B}"/>
                  </a:ext>
                </a:extLst>
              </p:cNvPr>
              <p:cNvSpPr txBox="1"/>
              <p:nvPr/>
            </p:nvSpPr>
            <p:spPr>
              <a:xfrm>
                <a:off x="4299536" y="2357443"/>
                <a:ext cx="60130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Quantico" panose="020B0604020202020204" charset="0"/>
                    <a:cs typeface="Arial" panose="020B0604020202020204" pitchFamily="34" charset="0"/>
                  </a:rPr>
                  <a:t>Indica o sentido do fluxo dos dados, serve exclusivamente para ligar os símbolos no diagrama.</a:t>
                </a:r>
              </a:p>
            </p:txBody>
          </p:sp>
        </p:grp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E9084153-75A7-9624-DE26-E283E06FEFAB}"/>
                </a:ext>
              </a:extLst>
            </p:cNvPr>
            <p:cNvCxnSpPr>
              <a:cxnSpLocks/>
            </p:cNvCxnSpPr>
            <p:nvPr/>
          </p:nvCxnSpPr>
          <p:spPr>
            <a:xfrm>
              <a:off x="2004984" y="4865760"/>
              <a:ext cx="1652968" cy="0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4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Fluxograma - Simbologia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3079EC9-7F41-9EDE-7FC3-C4F15688012E}"/>
              </a:ext>
            </a:extLst>
          </p:cNvPr>
          <p:cNvGrpSpPr/>
          <p:nvPr/>
        </p:nvGrpSpPr>
        <p:grpSpPr>
          <a:xfrm>
            <a:off x="431582" y="1416943"/>
            <a:ext cx="8260862" cy="1407326"/>
            <a:chOff x="1307240" y="2227997"/>
            <a:chExt cx="8406032" cy="14073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221F0EB-65F1-6212-8D2A-CD283507444C}"/>
                </a:ext>
              </a:extLst>
            </p:cNvPr>
            <p:cNvGrpSpPr/>
            <p:nvPr/>
          </p:nvGrpSpPr>
          <p:grpSpPr>
            <a:xfrm>
              <a:off x="1307240" y="2357443"/>
              <a:ext cx="8406032" cy="1277880"/>
              <a:chOff x="1307240" y="2357443"/>
              <a:chExt cx="8406032" cy="1277880"/>
            </a:xfrm>
          </p:grpSpPr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86E2FAA-BB40-0CDE-8F59-BEC2696720D6}"/>
                  </a:ext>
                </a:extLst>
              </p:cNvPr>
              <p:cNvSpPr txBox="1"/>
              <p:nvPr/>
            </p:nvSpPr>
            <p:spPr>
              <a:xfrm>
                <a:off x="1307240" y="3112103"/>
                <a:ext cx="2884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Quantico" panose="020B0604020202020204" charset="0"/>
                  </a:rPr>
                  <a:t>Processamento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086BC1E-8A63-9854-D815-21EA2F034F24}"/>
                  </a:ext>
                </a:extLst>
              </p:cNvPr>
              <p:cNvSpPr txBox="1"/>
              <p:nvPr/>
            </p:nvSpPr>
            <p:spPr>
              <a:xfrm>
                <a:off x="4084214" y="2357443"/>
                <a:ext cx="56290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Quantico" panose="020B0604020202020204" charset="0"/>
                    <a:cs typeface="Arial" panose="020B0604020202020204" pitchFamily="34" charset="0"/>
                  </a:rPr>
                  <a:t>Indica atribuições, cálculos e manipulações dos dados.</a:t>
                </a:r>
              </a:p>
            </p:txBody>
          </p:sp>
        </p:grp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D567D80-9B01-FFBC-B701-89B2FC74B4B1}"/>
                </a:ext>
              </a:extLst>
            </p:cNvPr>
            <p:cNvSpPr/>
            <p:nvPr/>
          </p:nvSpPr>
          <p:spPr>
            <a:xfrm>
              <a:off x="1485254" y="2227997"/>
              <a:ext cx="2422604" cy="827661"/>
            </a:xfrm>
            <a:prstGeom prst="rect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6E75473-BC94-4AFB-25B1-88FE18858AF2}"/>
              </a:ext>
            </a:extLst>
          </p:cNvPr>
          <p:cNvGrpSpPr/>
          <p:nvPr/>
        </p:nvGrpSpPr>
        <p:grpSpPr>
          <a:xfrm>
            <a:off x="519279" y="2913246"/>
            <a:ext cx="8176239" cy="1715859"/>
            <a:chOff x="1393352" y="4166313"/>
            <a:chExt cx="8319921" cy="1715859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4744940-4D52-9AE4-799B-88F63D8B01EB}"/>
                </a:ext>
              </a:extLst>
            </p:cNvPr>
            <p:cNvGrpSpPr/>
            <p:nvPr/>
          </p:nvGrpSpPr>
          <p:grpSpPr>
            <a:xfrm>
              <a:off x="1932835" y="4551624"/>
              <a:ext cx="7780438" cy="1330548"/>
              <a:chOff x="1932835" y="2357443"/>
              <a:chExt cx="7780438" cy="1330548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9CF8D7-8329-CAB6-2385-8F665E6FE19A}"/>
                  </a:ext>
                </a:extLst>
              </p:cNvPr>
              <p:cNvSpPr txBox="1"/>
              <p:nvPr/>
            </p:nvSpPr>
            <p:spPr>
              <a:xfrm>
                <a:off x="1932835" y="3164771"/>
                <a:ext cx="1562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Quantico" panose="020B0604020202020204" charset="0"/>
                  </a:rPr>
                  <a:t>Decisão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605975-4459-36ED-F49C-2626494E5A6E}"/>
                  </a:ext>
                </a:extLst>
              </p:cNvPr>
              <p:cNvSpPr txBox="1"/>
              <p:nvPr/>
            </p:nvSpPr>
            <p:spPr>
              <a:xfrm>
                <a:off x="4084214" y="2357443"/>
                <a:ext cx="56290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Quantico" panose="020B0604020202020204" charset="0"/>
                    <a:cs typeface="Arial" panose="020B0604020202020204" pitchFamily="34" charset="0"/>
                  </a:rPr>
                  <a:t>Indica tomada de decisão, separação de fluxo de dados.</a:t>
                </a:r>
              </a:p>
            </p:txBody>
          </p:sp>
        </p:grpSp>
        <p:sp>
          <p:nvSpPr>
            <p:cNvPr id="18" name="Fluxograma: Decisão 17">
              <a:extLst>
                <a:ext uri="{FF2B5EF4-FFF2-40B4-BE49-F238E27FC236}">
                  <a16:creationId xmlns:a16="http://schemas.microsoft.com/office/drawing/2014/main" id="{29B3BEE7-87A1-6AE4-B10C-C9A809CE1131}"/>
                </a:ext>
              </a:extLst>
            </p:cNvPr>
            <p:cNvSpPr/>
            <p:nvPr/>
          </p:nvSpPr>
          <p:spPr>
            <a:xfrm>
              <a:off x="1393352" y="4166313"/>
              <a:ext cx="2422604" cy="1039091"/>
            </a:xfrm>
            <a:prstGeom prst="flowChartDecision">
              <a:avLst/>
            </a:prstGeom>
            <a:noFill/>
            <a:ln w="3810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06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Fluxograma - Simbologia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16BD2EC-18ED-186B-8D2C-11CDF748F195}"/>
              </a:ext>
            </a:extLst>
          </p:cNvPr>
          <p:cNvGrpSpPr/>
          <p:nvPr/>
        </p:nvGrpSpPr>
        <p:grpSpPr>
          <a:xfrm>
            <a:off x="519279" y="1271809"/>
            <a:ext cx="8161877" cy="1461939"/>
            <a:chOff x="1393353" y="2216102"/>
            <a:chExt cx="8240898" cy="146193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83B13B4-4A00-6C1C-20A2-9073CD1FF2E9}"/>
                </a:ext>
              </a:extLst>
            </p:cNvPr>
            <p:cNvGrpSpPr/>
            <p:nvPr/>
          </p:nvGrpSpPr>
          <p:grpSpPr>
            <a:xfrm>
              <a:off x="1881847" y="2216102"/>
              <a:ext cx="7752404" cy="1461939"/>
              <a:chOff x="1881847" y="2216102"/>
              <a:chExt cx="7752404" cy="146193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99510FF-98ED-FB4E-F58E-693559877345}"/>
                  </a:ext>
                </a:extLst>
              </p:cNvPr>
              <p:cNvSpPr txBox="1"/>
              <p:nvPr/>
            </p:nvSpPr>
            <p:spPr>
              <a:xfrm>
                <a:off x="1881847" y="3154821"/>
                <a:ext cx="1558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Quantico" panose="020B0604020202020204" charset="0"/>
                  </a:rPr>
                  <a:t>Teclado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E6CF2AC-9C2F-BF51-EF53-09315827E96E}"/>
                  </a:ext>
                </a:extLst>
              </p:cNvPr>
              <p:cNvSpPr txBox="1"/>
              <p:nvPr/>
            </p:nvSpPr>
            <p:spPr>
              <a:xfrm>
                <a:off x="4084214" y="2216102"/>
                <a:ext cx="55500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Quantico" panose="020B0604020202020204" charset="0"/>
                    <a:cs typeface="Arial" panose="020B0604020202020204" pitchFamily="34" charset="0"/>
                  </a:rPr>
                  <a:t>Indica que a informação será digitada via teclado. Este diagrama representa entrada de dados.</a:t>
                </a:r>
              </a:p>
            </p:txBody>
          </p:sp>
        </p:grpSp>
        <p:sp>
          <p:nvSpPr>
            <p:cNvPr id="6" name="Fluxograma: Entrada Manual 5">
              <a:extLst>
                <a:ext uri="{FF2B5EF4-FFF2-40B4-BE49-F238E27FC236}">
                  <a16:creationId xmlns:a16="http://schemas.microsoft.com/office/drawing/2014/main" id="{50807860-25D9-7617-D98D-94A92BC10A02}"/>
                </a:ext>
              </a:extLst>
            </p:cNvPr>
            <p:cNvSpPr/>
            <p:nvPr/>
          </p:nvSpPr>
          <p:spPr>
            <a:xfrm>
              <a:off x="1393353" y="2283276"/>
              <a:ext cx="2422604" cy="803749"/>
            </a:xfrm>
            <a:prstGeom prst="flowChartManualInput">
              <a:avLst/>
            </a:prstGeom>
            <a:noFill/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8AF9F65-15C4-3D01-2BDE-CC228B1FDE5E}"/>
              </a:ext>
            </a:extLst>
          </p:cNvPr>
          <p:cNvGrpSpPr/>
          <p:nvPr/>
        </p:nvGrpSpPr>
        <p:grpSpPr>
          <a:xfrm>
            <a:off x="499314" y="3061698"/>
            <a:ext cx="8181651" cy="1519940"/>
            <a:chOff x="1373387" y="4393788"/>
            <a:chExt cx="8260863" cy="151994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C465001-9E51-E040-FB78-7542839AA922}"/>
                </a:ext>
              </a:extLst>
            </p:cNvPr>
            <p:cNvGrpSpPr/>
            <p:nvPr/>
          </p:nvGrpSpPr>
          <p:grpSpPr>
            <a:xfrm>
              <a:off x="1907239" y="4393788"/>
              <a:ext cx="7727011" cy="1519940"/>
              <a:chOff x="1741739" y="2191720"/>
              <a:chExt cx="7727011" cy="1519940"/>
            </a:xfrm>
          </p:grpSpPr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2C5FAF4-327A-3E56-F0F8-3179D242967F}"/>
                  </a:ext>
                </a:extLst>
              </p:cNvPr>
              <p:cNvSpPr txBox="1"/>
              <p:nvPr/>
            </p:nvSpPr>
            <p:spPr>
              <a:xfrm>
                <a:off x="1741739" y="3188440"/>
                <a:ext cx="14796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chemeClr val="accent6">
                        <a:lumMod val="85000"/>
                      </a:schemeClr>
                    </a:solidFill>
                    <a:latin typeface="Quantico" panose="020B0604020202020204" charset="0"/>
                  </a:rPr>
                  <a:t>Display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E0DFECD-087C-82DF-CB2A-EA9B56444CEE}"/>
                  </a:ext>
                </a:extLst>
              </p:cNvPr>
              <p:cNvSpPr txBox="1"/>
              <p:nvPr/>
            </p:nvSpPr>
            <p:spPr>
              <a:xfrm>
                <a:off x="3918713" y="2191720"/>
                <a:ext cx="55500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accent6">
                        <a:lumMod val="85000"/>
                      </a:schemeClr>
                    </a:solidFill>
                    <a:latin typeface="Quantico" panose="020B0604020202020204" charset="0"/>
                    <a:cs typeface="Arial" panose="020B0604020202020204" pitchFamily="34" charset="0"/>
                  </a:rPr>
                  <a:t>Indica que a informação será exibida no monitor. Diagrama que representa saída de dados.</a:t>
                </a:r>
              </a:p>
            </p:txBody>
          </p:sp>
        </p:grpSp>
        <p:sp>
          <p:nvSpPr>
            <p:cNvPr id="11" name="Fluxograma: Exibir 10">
              <a:extLst>
                <a:ext uri="{FF2B5EF4-FFF2-40B4-BE49-F238E27FC236}">
                  <a16:creationId xmlns:a16="http://schemas.microsoft.com/office/drawing/2014/main" id="{B9FFCAE6-7AF5-DFCF-AE60-F1C9DA1EA471}"/>
                </a:ext>
              </a:extLst>
            </p:cNvPr>
            <p:cNvSpPr/>
            <p:nvPr/>
          </p:nvSpPr>
          <p:spPr>
            <a:xfrm>
              <a:off x="1373387" y="4393788"/>
              <a:ext cx="2442570" cy="830997"/>
            </a:xfrm>
            <a:prstGeom prst="flowChartDisplay">
              <a:avLst/>
            </a:prstGeom>
            <a:noFill/>
            <a:ln w="38100" cap="flat" cmpd="sng" algn="ctr">
              <a:solidFill>
                <a:schemeClr val="accent6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87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25337</TotalTime>
  <Words>692</Words>
  <Application>Microsoft Office PowerPoint</Application>
  <PresentationFormat>Apresentação na tela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Quantico</vt:lpstr>
      <vt:lpstr>Fira Sans Extra Condensed</vt:lpstr>
      <vt:lpstr>Source Code Pro</vt:lpstr>
      <vt:lpstr>Wingdings</vt:lpstr>
      <vt:lpstr>Nunito Light</vt:lpstr>
      <vt:lpstr>Denk One</vt:lpstr>
      <vt:lpstr>New Operating System Design Pitch Deck by Slidesgo</vt:lpstr>
      <vt:lpstr>UC09 – Desenvolver Algoritmos  PYTHON COM ARDUINO</vt:lpstr>
      <vt:lpstr>Fluxograma</vt:lpstr>
      <vt:lpstr>Exercícios práticos</vt:lpstr>
      <vt:lpstr>FLUXOGRAMA</vt:lpstr>
      <vt:lpstr>&lt;/ Fluxograma</vt:lpstr>
      <vt:lpstr>&lt;/ Fluxograma</vt:lpstr>
      <vt:lpstr>&lt;/ Fluxograma - Simbologia</vt:lpstr>
      <vt:lpstr>&lt;/ Fluxograma - Simbologia</vt:lpstr>
      <vt:lpstr>&lt;/ Fluxograma - Simbologia</vt:lpstr>
      <vt:lpstr>&lt;/ Fluxograma - Simbologia</vt:lpstr>
      <vt:lpstr>&lt;/ Fluxograma – Exemplos</vt:lpstr>
      <vt:lpstr>&lt;/ Fluxograma – Exemplos</vt:lpstr>
      <vt:lpstr>&lt;/ Fluxograma – Exemplos</vt:lpstr>
      <vt:lpstr>&lt;/ Fluxograma – Exemplos</vt:lpstr>
      <vt:lpstr>&lt;/ Fluxograma – Exemplos</vt:lpstr>
      <vt:lpstr>&lt;/ Fluxograma – Exercícios</vt:lpstr>
      <vt:lpstr>&lt;/ Fluxograma – Exercícios</vt:lpstr>
      <vt:lpstr>&lt;/ Fluxograma –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MICROCONTROLADORES PYTHON COM ARDUINO</dc:title>
  <cp:lastModifiedBy>MARCOS COSTA DE SOUSA</cp:lastModifiedBy>
  <cp:revision>15</cp:revision>
  <dcterms:modified xsi:type="dcterms:W3CDTF">2023-08-18T19:23:44Z</dcterms:modified>
</cp:coreProperties>
</file>