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1" r:id="rId2"/>
    <p:sldId id="265" r:id="rId3"/>
    <p:sldId id="257" r:id="rId4"/>
    <p:sldId id="276" r:id="rId5"/>
    <p:sldId id="271" r:id="rId6"/>
    <p:sldId id="269" r:id="rId7"/>
    <p:sldId id="273" r:id="rId8"/>
    <p:sldId id="274" r:id="rId9"/>
    <p:sldId id="275" r:id="rId10"/>
    <p:sldId id="262" r:id="rId11"/>
    <p:sldId id="263" r:id="rId12"/>
    <p:sldId id="264" r:id="rId13"/>
    <p:sldId id="266" r:id="rId14"/>
    <p:sldId id="267" r:id="rId15"/>
    <p:sldId id="268" r:id="rId16"/>
    <p:sldId id="270" r:id="rId1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4" autoAdjust="0"/>
    <p:restoredTop sz="94706" autoAdjust="0"/>
  </p:normalViewPr>
  <p:slideViewPr>
    <p:cSldViewPr snapToGrid="0">
      <p:cViewPr varScale="1">
        <p:scale>
          <a:sx n="63" d="100"/>
          <a:sy n="63" d="100"/>
        </p:scale>
        <p:origin x="978" y="12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5F-4CC6-AB46-0F5752DC9A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5F-4CC6-AB46-0F5752DC9A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5F-4CC6-AB46-0F5752DC9A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6190280"/>
        <c:axId val="96186752"/>
      </c:barChart>
      <c:catAx>
        <c:axId val="96190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6186752"/>
        <c:crosses val="autoZero"/>
        <c:auto val="1"/>
        <c:lblAlgn val="ctr"/>
        <c:lblOffset val="100"/>
        <c:noMultiLvlLbl val="0"/>
      </c:catAx>
      <c:valAx>
        <c:axId val="9618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6190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A6406C01-7E83-4650-8EF5-394419DCB348}">
      <dgm:prSet phldrT="[Text]"/>
      <dgm:spPr/>
      <dgm:t>
        <a:bodyPr rtlCol="0"/>
        <a:lstStyle/>
        <a:p>
          <a:pPr rtl="0"/>
          <a:r>
            <a:rPr lang="pt-BR" noProof="0" dirty="0"/>
            <a:t>Título da etapa 1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 rtlCol="0"/>
        <a:lstStyle/>
        <a:p>
          <a:pPr rtl="0"/>
          <a:endParaRPr lang="pt-BR" noProof="0" dirty="0"/>
        </a:p>
      </dgm:t>
    </dgm:pt>
    <dgm:pt modelId="{7C5B61F0-A4F6-4FCA-B552-36151F31051E}" type="sibTrans" cxnId="{4D956F8D-5727-488A-93AF-F33602655A44}">
      <dgm:prSet/>
      <dgm:spPr/>
      <dgm:t>
        <a:bodyPr rtlCol="0"/>
        <a:lstStyle/>
        <a:p>
          <a:pPr rtl="0"/>
          <a:endParaRPr lang="pt-BR" noProof="0" dirty="0"/>
        </a:p>
      </dgm:t>
    </dgm:pt>
    <dgm:pt modelId="{E4E9F0D0-FF23-4B59-9B97-973BCBE5DC65}">
      <dgm:prSet phldrT="[Text]"/>
      <dgm:spPr/>
      <dgm:t>
        <a:bodyPr rtlCol="0"/>
        <a:lstStyle/>
        <a:p>
          <a:pPr rtl="0"/>
          <a:r>
            <a:rPr lang="pt-BR" noProof="0" dirty="0"/>
            <a:t>Descrição da tarefa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 rtlCol="0"/>
        <a:lstStyle/>
        <a:p>
          <a:pPr rtl="0"/>
          <a:endParaRPr lang="pt-BR" noProof="0" dirty="0"/>
        </a:p>
      </dgm:t>
    </dgm:pt>
    <dgm:pt modelId="{D32B195A-7CAD-474B-B79C-BE4BB171E742}" type="sibTrans" cxnId="{37A3A996-9723-4BDB-8959-9D9B7799BD9A}">
      <dgm:prSet/>
      <dgm:spPr/>
      <dgm:t>
        <a:bodyPr rtlCol="0"/>
        <a:lstStyle/>
        <a:p>
          <a:pPr rtl="0"/>
          <a:endParaRPr lang="pt-BR" noProof="0" dirty="0"/>
        </a:p>
      </dgm:t>
    </dgm:pt>
    <dgm:pt modelId="{5D952622-A79E-41E4-BBC2-6212DEFFA91C}">
      <dgm:prSet phldrT="[Text]"/>
      <dgm:spPr/>
      <dgm:t>
        <a:bodyPr rtlCol="0"/>
        <a:lstStyle/>
        <a:p>
          <a:pPr rtl="0"/>
          <a:r>
            <a:rPr lang="pt-BR" noProof="0" dirty="0"/>
            <a:t>Título da etapa 2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 rtlCol="0"/>
        <a:lstStyle/>
        <a:p>
          <a:pPr rtl="0"/>
          <a:endParaRPr lang="pt-BR" noProof="0" dirty="0"/>
        </a:p>
      </dgm:t>
    </dgm:pt>
    <dgm:pt modelId="{092BAEF3-D9F2-476B-9A0B-6F14CC814529}" type="sibTrans" cxnId="{A22BDB9A-90BB-4DA2-8850-00D4F1D3B898}">
      <dgm:prSet/>
      <dgm:spPr/>
      <dgm:t>
        <a:bodyPr rtlCol="0"/>
        <a:lstStyle/>
        <a:p>
          <a:pPr rtl="0"/>
          <a:endParaRPr lang="pt-BR" noProof="0" dirty="0"/>
        </a:p>
      </dgm:t>
    </dgm:pt>
    <dgm:pt modelId="{5248D9DA-6444-46F6-8D28-C8BB2253AAD1}">
      <dgm:prSet phldrT="[Text]"/>
      <dgm:spPr/>
      <dgm:t>
        <a:bodyPr rtlCol="0"/>
        <a:lstStyle/>
        <a:p>
          <a:pPr rtl="0"/>
          <a:r>
            <a:rPr lang="pt-BR" noProof="0" dirty="0"/>
            <a:t>Descrição da tarefa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 rtlCol="0"/>
        <a:lstStyle/>
        <a:p>
          <a:pPr rtl="0"/>
          <a:endParaRPr lang="pt-BR" noProof="0" dirty="0"/>
        </a:p>
      </dgm:t>
    </dgm:pt>
    <dgm:pt modelId="{011B552E-515A-4C41-B810-0D2552861422}" type="sibTrans" cxnId="{35AF286C-A401-4C08-B8A3-F38B03322BD8}">
      <dgm:prSet/>
      <dgm:spPr/>
      <dgm:t>
        <a:bodyPr rtlCol="0"/>
        <a:lstStyle/>
        <a:p>
          <a:pPr rtl="0"/>
          <a:endParaRPr lang="pt-BR" noProof="0" dirty="0"/>
        </a:p>
      </dgm:t>
    </dgm:pt>
    <dgm:pt modelId="{50706FFE-8A00-485D-9FF7-8D310692C602}">
      <dgm:prSet phldrT="[Text]"/>
      <dgm:spPr/>
      <dgm:t>
        <a:bodyPr rtlCol="0"/>
        <a:lstStyle/>
        <a:p>
          <a:pPr rtl="0"/>
          <a:r>
            <a:rPr lang="pt-BR" noProof="0" dirty="0"/>
            <a:t>Título da etapa 3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 rtlCol="0"/>
        <a:lstStyle/>
        <a:p>
          <a:pPr rtl="0"/>
          <a:endParaRPr lang="pt-BR" noProof="0" dirty="0"/>
        </a:p>
      </dgm:t>
    </dgm:pt>
    <dgm:pt modelId="{CD03DFF4-D962-46D6-AFFA-2A87FD08403E}" type="sibTrans" cxnId="{7599CECE-5293-4C57-A979-D096C99254C7}">
      <dgm:prSet/>
      <dgm:spPr/>
      <dgm:t>
        <a:bodyPr rtlCol="0"/>
        <a:lstStyle/>
        <a:p>
          <a:pPr rtl="0"/>
          <a:endParaRPr lang="pt-BR" noProof="0" dirty="0"/>
        </a:p>
      </dgm:t>
    </dgm:pt>
    <dgm:pt modelId="{3A9B5D84-CB00-4BC9-ADB2-5CF832F36763}">
      <dgm:prSet phldrT="[Text]"/>
      <dgm:spPr/>
      <dgm:t>
        <a:bodyPr rtlCol="0"/>
        <a:lstStyle/>
        <a:p>
          <a:pPr rtl="0"/>
          <a:r>
            <a:rPr lang="pt-BR" noProof="0" dirty="0"/>
            <a:t>Descrição da tarefa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 rtlCol="0"/>
        <a:lstStyle/>
        <a:p>
          <a:pPr rtl="0"/>
          <a:endParaRPr lang="pt-BR" noProof="0" dirty="0"/>
        </a:p>
      </dgm:t>
    </dgm:pt>
    <dgm:pt modelId="{98E878CF-4A49-4E76-BD23-AE7C5290BAFD}" type="sibTrans" cxnId="{11A0AF47-4BCA-470E-92BF-7B388FFB0DE8}">
      <dgm:prSet/>
      <dgm:spPr/>
      <dgm:t>
        <a:bodyPr rtlCol="0"/>
        <a:lstStyle/>
        <a:p>
          <a:pPr rtl="0"/>
          <a:endParaRPr lang="pt-BR" noProof="0" dirty="0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noProof="0" dirty="0"/>
            <a:t>Descrição da tarefa</a:t>
          </a: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noProof="0" dirty="0"/>
            <a:t>Título da etapa 1</a:t>
          </a: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noProof="0" dirty="0"/>
            <a:t>Descrição da tarefa</a:t>
          </a:r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noProof="0" dirty="0"/>
            <a:t>Título da etapa 2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noProof="0" dirty="0"/>
            <a:t>Descrição da tarefa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noProof="0" dirty="0"/>
            <a:t>Título da etapa 3</a:t>
          </a: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88B9B7-6BD6-4242-A4F6-224583E9BB18}" type="datetime1">
              <a:rPr lang="pt-BR" smtClean="0"/>
              <a:t>20/06/2025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D84F729-B429-487C-A996-6CE0DFB53855}" type="datetime1">
              <a:rPr lang="pt-BR" noProof="0" smtClean="0"/>
              <a:t>20/06/2025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1978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8303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3691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6564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9610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9090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3682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4950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8081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60599-EB71-AD58-7B0F-6361CE7A9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>
            <a:extLst>
              <a:ext uri="{FF2B5EF4-FFF2-40B4-BE49-F238E27FC236}">
                <a16:creationId xmlns:a16="http://schemas.microsoft.com/office/drawing/2014/main" id="{CFFB9C1E-4F7C-01C9-B93C-F16C4C2D56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1D1C98D-E818-A05B-C2C8-A57D74CB3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97265ACC-1119-AAAA-F552-2BDE60BF1C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2791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6455-C327-9FF9-90E7-370B1CBA2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>
            <a:extLst>
              <a:ext uri="{FF2B5EF4-FFF2-40B4-BE49-F238E27FC236}">
                <a16:creationId xmlns:a16="http://schemas.microsoft.com/office/drawing/2014/main" id="{3B8B266E-F52A-A65A-D1AC-0D669AEE54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7DC0F8C-7C96-E9DE-1EC0-E1CF932ED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92DC34F-B624-8A86-4601-B6149D26BE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4364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2373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88A16-E73B-9E72-0895-ACF22C42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9B56023-B1E7-8140-A448-3BE38A1D1D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BE78ADF-A715-2D9D-3461-C344E8769D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3A0C03-B5DA-3A2A-78B1-7216E3AEA0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1297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ACC1C-DC5A-BD68-0AB1-4ECE8A21E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>
            <a:extLst>
              <a:ext uri="{FF2B5EF4-FFF2-40B4-BE49-F238E27FC236}">
                <a16:creationId xmlns:a16="http://schemas.microsoft.com/office/drawing/2014/main" id="{19E91840-C027-8858-39A5-99966D95E6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B1523C6-195F-6795-A439-3FC93C359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A26B04D-314E-B886-C534-1DB2B21750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3532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2DEA5-FC34-4AAA-F784-D810978F3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679E4A3-3BEB-8C6A-475A-1439A744C4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48D8B95-C9AB-2DDA-0744-7E8C6580E5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D9B615-0C87-646E-4CA2-EE6D78E906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7680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ctor reto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ctor reto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ctor reto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ctor reto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ctor reto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ctor reto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0FA058-471D-4FFB-8372-3559F7C86DB7}" type="datetime1">
              <a:rPr lang="pt-BR" noProof="0" smtClean="0"/>
              <a:t>20/06/2025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57174-64C5-4919-8608-FF00C64CBE00}" type="datetime1">
              <a:rPr lang="pt-BR" noProof="0" smtClean="0"/>
              <a:t>20/06/2025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6DCBA4-C353-47EC-8241-18A0DA3A5C1B}" type="datetime1">
              <a:rPr lang="pt-BR" noProof="0" smtClean="0"/>
              <a:t>20/06/2025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051742-82EB-42D7-BB6E-B395D51B875F}" type="datetime1">
              <a:rPr lang="pt-BR" noProof="0" smtClean="0"/>
              <a:t>20/06/2025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844F69-8BBE-4C0B-965F-D17F50C8E650}" type="datetime1">
              <a:rPr lang="pt-BR" noProof="0" smtClean="0"/>
              <a:t>20/06/2025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B90ADF-DE55-4142-8D04-EBD4B8F74FFD}" type="datetime1">
              <a:rPr lang="pt-BR" noProof="0" smtClean="0"/>
              <a:t>20/06/2025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ctor reto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to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to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to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to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to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to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to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to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to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to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to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to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to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to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to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ctor reto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to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to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to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to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ctor reto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ctor reto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ctor reto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ctor reto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ctor reto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ctor reto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to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to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to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to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ctor reto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 reto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ctor reto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to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to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ctor reto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ctor reto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ctor reto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ctor reto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to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ctor reto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to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to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to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to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Espaço reservado para rodapé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12" name="Espaço reservado para data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6A890C-6452-49A1-B0D9-AA8036D5237E}" type="datetime1">
              <a:rPr lang="pt-BR" noProof="0" smtClean="0"/>
              <a:t>20/06/2025</a:t>
            </a:fld>
            <a:endParaRPr lang="pt-BR" noProof="0" dirty="0"/>
          </a:p>
        </p:txBody>
      </p:sp>
      <p:sp>
        <p:nvSpPr>
          <p:cNvPr id="214" name="Espaço reservado para o número do slide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ctor reto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ctor reto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reto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ctor reto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ctor reto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â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60" name="Conector reto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1623B0F-75CC-4C46-A6C5-4A410D901FCD}" type="datetime1">
              <a:rPr lang="pt-BR" noProof="0" smtClean="0"/>
              <a:t>20/06/2025</a:t>
            </a:fld>
            <a:endParaRPr lang="pt-BR" noProof="0" dirty="0"/>
          </a:p>
        </p:txBody>
      </p:sp>
      <p:sp>
        <p:nvSpPr>
          <p:cNvPr id="8" name="Espaço reservado para o número do slide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ctor reto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ctor reto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ctor reto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59" name="Conector reto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ector reto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ctor reto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to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ctor reto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to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ctor reto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ctor reto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reto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ctor reto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to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ctor reto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to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to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to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ctor reto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to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to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reto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ctor reto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ctor reto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to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to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cxnSp>
        <p:nvCxnSpPr>
          <p:cNvPr id="148" name="Conector reto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A04F1B8F-DFE3-4BF7-B882-95DE566932B5}" type="datetime1">
              <a:rPr lang="pt-BR" noProof="0" smtClean="0"/>
              <a:t>20/06/2025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Validação de cadastramento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Validando cadastramentos de benefícios por placas dos conjuntos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Título e layout de conteúdo com gráfico</a:t>
            </a:r>
          </a:p>
        </p:txBody>
      </p:sp>
      <p:graphicFrame>
        <p:nvGraphicFramePr>
          <p:cNvPr id="6" name="Espaço reservado para conteúdo 5" descr="Gráfico de colunas agrupadas mostrando os valores de 3 séries para 4 categori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466323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Dois layouts de conteúdo com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t-BR" dirty="0"/>
              <a:t>Primeiro marcador aqui</a:t>
            </a:r>
          </a:p>
          <a:p>
            <a:pPr rtl="0"/>
            <a:r>
              <a:rPr lang="pt-BR" dirty="0"/>
              <a:t>Segundo marcador aqui</a:t>
            </a:r>
          </a:p>
          <a:p>
            <a:pPr rtl="0"/>
            <a:r>
              <a:rPr lang="pt-BR" dirty="0"/>
              <a:t>Terceiro marcador aqui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41887742"/>
              </p:ext>
            </p:extLst>
          </p:nvPr>
        </p:nvGraphicFramePr>
        <p:xfrm>
          <a:off x="6324600" y="1981200"/>
          <a:ext cx="4572000" cy="2141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pt-BR" noProof="0" dirty="0"/>
                        <a:t>Classe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Grupo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Grupo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pt-BR" noProof="0" dirty="0"/>
                        <a:t>Classe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pt-BR" noProof="0" dirty="0"/>
                        <a:t>Classe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pt-BR" noProof="0" dirty="0"/>
                        <a:t>Classe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Título e layout de conteúdo com </a:t>
            </a:r>
            <a:r>
              <a:rPr lang="pt-BR" dirty="0" err="1"/>
              <a:t>SmartArt</a:t>
            </a:r>
            <a:endParaRPr lang="pt-BR" dirty="0"/>
          </a:p>
        </p:txBody>
      </p:sp>
      <p:graphicFrame>
        <p:nvGraphicFramePr>
          <p:cNvPr id="4" name="Espaço reservado para conteúdo 3" descr="Diagrama de Setas de processo mostrando 3 grupos organizados da esquerda para a direita com as descrições de tarefas para cada grup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832239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observações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9F01409-5E8B-DB03-5BAA-A277A1EC6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240" y="2765875"/>
            <a:ext cx="6620799" cy="99073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5737FBF-779D-DBA5-FAB4-6F608962BF9D}"/>
              </a:ext>
            </a:extLst>
          </p:cNvPr>
          <p:cNvSpPr txBox="1"/>
          <p:nvPr/>
        </p:nvSpPr>
        <p:spPr>
          <a:xfrm>
            <a:off x="1295400" y="2103120"/>
            <a:ext cx="9144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Obs1</a:t>
            </a:r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3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5</a:t>
            </a:r>
          </a:p>
        </p:txBody>
      </p:sp>
      <p:sp>
        <p:nvSpPr>
          <p:cNvPr id="5" name="Espaço reservado para imagem 4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5600" dirty="0"/>
              <a:t>Conjunto 6587 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700" y="106681"/>
            <a:ext cx="8610600" cy="701040"/>
          </a:xfrm>
        </p:spPr>
        <p:txBody>
          <a:bodyPr rtlCol="0"/>
          <a:lstStyle/>
          <a:p>
            <a:pPr rtl="0"/>
            <a:r>
              <a:rPr lang="pt-BR" dirty="0" err="1"/>
              <a:t>Viavante</a:t>
            </a:r>
            <a:r>
              <a:rPr lang="pt-BR" dirty="0"/>
              <a:t> – placa BCV4C92 – conjunto 6587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0700" y="4709479"/>
            <a:ext cx="9601200" cy="1462722"/>
          </a:xfrm>
        </p:spPr>
        <p:txBody>
          <a:bodyPr rtlCol="0"/>
          <a:lstStyle/>
          <a:p>
            <a:pPr rtl="0"/>
            <a:r>
              <a:rPr lang="pt-BR" dirty="0"/>
              <a:t>Nota-se benefício de CASCO (VEÍCULO) sem SEGURO DE VIDA (MOTORISTA), porém a placa está corretamente cadastrada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BCF8B6-12B7-CD97-963E-7DFDCE423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" y="915512"/>
            <a:ext cx="115443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5CD42-0BEA-75EC-4927-5570A5943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CCCD2-77B9-9A53-277F-A5DC06C84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06681"/>
            <a:ext cx="8610600" cy="701040"/>
          </a:xfrm>
        </p:spPr>
        <p:txBody>
          <a:bodyPr rtlCol="0"/>
          <a:lstStyle/>
          <a:p>
            <a:pPr rtl="0"/>
            <a:r>
              <a:rPr lang="pt-BR" dirty="0" err="1"/>
              <a:t>Viavante</a:t>
            </a:r>
            <a:r>
              <a:rPr lang="pt-BR" dirty="0"/>
              <a:t> – placa BCV4C92 – conjunto 6587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3B8C45-07D8-5680-6933-583E8A104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0" y="3587115"/>
            <a:ext cx="9601200" cy="832485"/>
          </a:xfrm>
        </p:spPr>
        <p:txBody>
          <a:bodyPr rtlCol="0"/>
          <a:lstStyle/>
          <a:p>
            <a:r>
              <a:rPr lang="pt-BR" dirty="0"/>
              <a:t>Não há motoristas cadastrados no conjunto, mas há o nome do proprietário por placa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E4DE3F4-A7C4-1915-AC6F-A49D7CC9D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1320165"/>
            <a:ext cx="9867900" cy="22669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11AD601-704F-4FB5-AF16-29C86F8F1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210" y="4419600"/>
            <a:ext cx="153373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09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9DDAE-FDF9-A291-38FE-EE8DE88FB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A5F3A-E5A5-E1E6-1F80-B68EC1BE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57031"/>
            <a:ext cx="8610600" cy="701040"/>
          </a:xfrm>
        </p:spPr>
        <p:txBody>
          <a:bodyPr rtlCol="0"/>
          <a:lstStyle/>
          <a:p>
            <a:pPr rtl="0"/>
            <a:r>
              <a:rPr lang="pt-BR" dirty="0" err="1"/>
              <a:t>Viavante</a:t>
            </a:r>
            <a:r>
              <a:rPr lang="pt-BR" dirty="0"/>
              <a:t> – placa AXP1378 – conjunto 6587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1A1193-AC17-C026-A4C0-C2EE8FC92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700" y="4968559"/>
            <a:ext cx="9601200" cy="1462722"/>
          </a:xfrm>
        </p:spPr>
        <p:txBody>
          <a:bodyPr rtlCol="0"/>
          <a:lstStyle/>
          <a:p>
            <a:pPr rtl="0"/>
            <a:r>
              <a:rPr lang="pt-BR" dirty="0"/>
              <a:t>Nota-se benefício de CASCO (VEÍCULO) sem SEGURO DE VIDA (MOTORISTA), porém a placa está corretamente cadastrada</a:t>
            </a:r>
          </a:p>
          <a:p>
            <a:pPr rtl="0"/>
            <a:r>
              <a:rPr lang="pt-BR" dirty="0"/>
              <a:t>Não há motoristas cadastrados na placa (nem no conjunto)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CD30B9-E94A-C0A6-64D4-820DA2CDA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65" y="758071"/>
            <a:ext cx="11784070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93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Conjunto 6587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Nesse conjunto não há informações de motoristas cadastrados;</a:t>
            </a:r>
          </a:p>
          <a:p>
            <a:pPr rtl="0"/>
            <a:r>
              <a:rPr lang="pt-BR" dirty="0"/>
              <a:t>Consta apenas o nome do contratante (beneficiário), que também é encontrado no contrato em (Augusto Zimmerman);</a:t>
            </a:r>
          </a:p>
          <a:p>
            <a:r>
              <a:rPr lang="pt-BR" dirty="0"/>
              <a:t>Nesse conjunto não há informações de seguro de vida e de seguro de vida de motoristas cadastrados.</a:t>
            </a:r>
          </a:p>
          <a:p>
            <a:pPr rtl="0"/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pt-BR" dirty="0"/>
              <a:t>Informações adicionais</a:t>
            </a:r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1983C-A4F9-5C54-EC82-631EE205F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D17BD-C59B-1108-74C5-28C391A1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5600" dirty="0"/>
              <a:t>Outros conjuntos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2E7B6E-278A-F352-F5B3-343CC44AD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Conjuntos que contenham o benefício de CASCO (VEÍCULO)</a:t>
            </a:r>
          </a:p>
        </p:txBody>
      </p:sp>
    </p:spTree>
    <p:extLst>
      <p:ext uri="{BB962C8B-B14F-4D97-AF65-F5344CB8AC3E}">
        <p14:creationId xmlns:p14="http://schemas.microsoft.com/office/powerpoint/2010/main" val="3550087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7EED2-FAEF-268D-205A-5E0525BDD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D6B3C-121E-388C-D102-22152C237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06681"/>
            <a:ext cx="8610600" cy="701040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err="1"/>
              <a:t>Viavante</a:t>
            </a:r>
            <a:r>
              <a:rPr lang="pt-BR" dirty="0"/>
              <a:t> – conjuntos com CASCO (VEÍCULO)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6B3931-F9C5-973B-0DF7-1661337C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700" y="1036639"/>
            <a:ext cx="9601200" cy="548321"/>
          </a:xfrm>
        </p:spPr>
        <p:txBody>
          <a:bodyPr rtlCol="0"/>
          <a:lstStyle/>
          <a:p>
            <a:r>
              <a:rPr lang="pt-BR" dirty="0"/>
              <a:t>Assim como o 6587, há vários outros conjuntos sem motoristas cadastrados: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A3EB6D-1B3C-3692-154B-FE796B6F2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603" y="1478280"/>
            <a:ext cx="8754697" cy="459169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80DA5E6B-799A-15F5-D2CA-1AFF69B80227}"/>
              </a:ext>
            </a:extLst>
          </p:cNvPr>
          <p:cNvSpPr/>
          <p:nvPr/>
        </p:nvSpPr>
        <p:spPr>
          <a:xfrm>
            <a:off x="7467600" y="1478280"/>
            <a:ext cx="762000" cy="44653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658FD787-52BF-A32B-C237-C8C8501419CF}"/>
              </a:ext>
            </a:extLst>
          </p:cNvPr>
          <p:cNvSpPr txBox="1">
            <a:spLocks/>
          </p:cNvSpPr>
          <p:nvPr/>
        </p:nvSpPr>
        <p:spPr>
          <a:xfrm>
            <a:off x="960120" y="6309679"/>
            <a:ext cx="10546080" cy="5483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Obs1: nenhum conjunto com benefício de CASCO (VEÍCULO) contém motoristas cadastrados</a:t>
            </a:r>
          </a:p>
        </p:txBody>
      </p:sp>
    </p:spTree>
    <p:extLst>
      <p:ext uri="{BB962C8B-B14F-4D97-AF65-F5344CB8AC3E}">
        <p14:creationId xmlns:p14="http://schemas.microsoft.com/office/powerpoint/2010/main" val="2070460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628F5-6AC3-2E90-3F2E-87B3DBA86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2D82F-F0A2-D330-B107-DAE9D3F4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Informações adicionais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7897314-5C34-1363-0C21-65B19F828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De todos os 131.295 benefícios ativos da empresa apenas 13.630 possuem motoristas cadastrados (10%)</a:t>
            </a:r>
          </a:p>
          <a:p>
            <a:pPr rtl="0"/>
            <a:endParaRPr lang="pt-BR" dirty="0"/>
          </a:p>
          <a:p>
            <a:pPr rtl="0"/>
            <a:endParaRPr lang="pt-BR" dirty="0"/>
          </a:p>
          <a:p>
            <a:pPr rtl="0"/>
            <a:endParaRPr lang="pt-BR" dirty="0"/>
          </a:p>
          <a:p>
            <a:r>
              <a:rPr lang="pt-BR" dirty="0"/>
              <a:t>Exemplo de cadastramento de motorista no sistema (placa NDE2E95)</a:t>
            </a:r>
          </a:p>
          <a:p>
            <a:pPr rtl="0"/>
            <a:endParaRPr lang="pt-BR" dirty="0"/>
          </a:p>
          <a:p>
            <a:pPr marL="0" indent="0" rtl="0">
              <a:buNone/>
            </a:pP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DD62ED-539E-6101-BF6C-2D55AC3FA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3F4EC34-B46A-3C92-1848-63262290C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95" y="1700086"/>
            <a:ext cx="4229690" cy="115268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6E9F8EB-8F4B-C3DC-7349-4DB8E14FA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97" y="4173318"/>
            <a:ext cx="9697803" cy="1819529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83E40209-B7A6-0ACF-8590-6B8D07003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711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101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ade de Diamante 16: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7_TF03031015.potx" id="{77D3BC2D-D713-489A-9D26-88797065ABE8}" vid="{BA0F8EFF-EAFB-4EE1-B40D-8468E72F0BB1}"/>
    </a:ext>
  </a:extLst>
</a:theme>
</file>

<file path=ppt/theme/theme2.xml><?xml version="1.0" encoding="utf-8"?>
<a:theme xmlns:a="http://schemas.openxmlformats.org/drawingml/2006/main" name="Tema do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da grade de diamante empresarial (widescreen)</Template>
  <TotalTime>102</TotalTime>
  <Words>325</Words>
  <Application>Microsoft Office PowerPoint</Application>
  <PresentationFormat>Widescreen</PresentationFormat>
  <Paragraphs>71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8" baseType="lpstr">
      <vt:lpstr>Arial</vt:lpstr>
      <vt:lpstr>Grade de Diamante 16:9</vt:lpstr>
      <vt:lpstr>Validação de cadastramento</vt:lpstr>
      <vt:lpstr>Conjunto 6587 </vt:lpstr>
      <vt:lpstr>Viavante – placa BCV4C92 – conjunto 6587</vt:lpstr>
      <vt:lpstr>Viavante – placa BCV4C92 – conjunto 6587</vt:lpstr>
      <vt:lpstr>Viavante – placa AXP1378 – conjunto 6587</vt:lpstr>
      <vt:lpstr>Conjunto 6587</vt:lpstr>
      <vt:lpstr>Outros conjuntos </vt:lpstr>
      <vt:lpstr>Viavante – conjuntos com CASCO (VEÍCULO)</vt:lpstr>
      <vt:lpstr>Informações adicionais</vt:lpstr>
      <vt:lpstr>Título e layout de conteúdo com gráfico</vt:lpstr>
      <vt:lpstr>Dois layouts de conteúdo com tabela</vt:lpstr>
      <vt:lpstr>Título e layout de conteúdo com SmartArt</vt:lpstr>
      <vt:lpstr>observações</vt:lpstr>
      <vt:lpstr>Adicionar título de slide – 3</vt:lpstr>
      <vt:lpstr>Apresentação do PowerPoint</vt:lpstr>
      <vt:lpstr>Adicionar título de slide –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Raphael Roque Almeida</dc:creator>
  <cp:lastModifiedBy>Raphael Roque Almeida</cp:lastModifiedBy>
  <cp:revision>1</cp:revision>
  <dcterms:created xsi:type="dcterms:W3CDTF">2025-06-20T17:59:01Z</dcterms:created>
  <dcterms:modified xsi:type="dcterms:W3CDTF">2025-06-20T19:41:28Z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