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4"/>
  </p:notesMasterIdLst>
  <p:sldIdLst>
    <p:sldId id="257" r:id="rId3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444" autoAdjust="0"/>
  </p:normalViewPr>
  <p:slideViewPr>
    <p:cSldViewPr snapToGrid="0" snapToObjects="1">
      <p:cViewPr>
        <p:scale>
          <a:sx n="142" d="100"/>
          <a:sy n="142" d="100"/>
        </p:scale>
        <p:origin x="102" y="-8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2325" marR="0" lvl="1" indent="-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4649" marR="0" lvl="2" indent="-4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974" marR="0" lvl="3" indent="-4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9298" marR="0" lvl="4" indent="-90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1623" marR="0" lvl="5" indent="-5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13947" marR="0" lvl="6" indent="-9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16272" marR="0" lvl="7" indent="-9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8597" marR="0" lvl="8" indent="-54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2325" marR="0" lvl="1" indent="-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4649" marR="0" lvl="2" indent="-4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974" marR="0" lvl="3" indent="-4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9298" marR="0" lvl="4" indent="-90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1623" marR="0" lvl="5" indent="-5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13947" marR="0" lvl="6" indent="-9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16272" marR="0" lvl="7" indent="-9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8597" marR="0" lvl="8" indent="-54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36433" marR="0" lvl="1" indent="-3033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72866" marR="0" lvl="2" indent="-6066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9298" marR="0" lvl="3" indent="-9097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45731" marR="0" lvl="4" indent="-12131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82164" marR="0" lvl="5" indent="-2463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18597" marR="0" lvl="6" indent="-5496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755029" marR="0" lvl="7" indent="-8528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291462" marR="0" lvl="8" indent="-1156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2325" marR="0" lvl="1" indent="-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4649" marR="0" lvl="2" indent="-4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974" marR="0" lvl="3" indent="-4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9298" marR="0" lvl="4" indent="-90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1623" marR="0" lvl="5" indent="-5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13947" marR="0" lvl="6" indent="-9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16272" marR="0" lvl="7" indent="-9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8597" marR="0" lvl="8" indent="-54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1761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40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7512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istamodelosdenegocios.com.br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istamodelosdenegocios.com.br/" TargetMode="Externa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istamodelosdenegocios.com.br/" TargetMode="Externa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643198" y="6297125"/>
            <a:ext cx="29019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900" b="1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O ANALISTA DE </a:t>
            </a:r>
            <a:r>
              <a:rPr lang="en-US" sz="900" b="1" i="0" strike="noStrike" cap="none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900" b="1" dirty="0">
                <a:solidFill>
                  <a:srgbClr val="00AAF0"/>
                </a:solidFill>
                <a:latin typeface="Raleway"/>
                <a:ea typeface="Raleway"/>
                <a:cs typeface="Raleway"/>
                <a:sym typeface="Raleway"/>
              </a:rPr>
              <a:t>MODELOS DE NEGÓCIOS</a:t>
            </a:r>
            <a:endParaRPr lang="en-US" sz="900" b="1" dirty="0">
              <a:solidFill>
                <a:srgbClr val="00AAF0"/>
              </a:solidFill>
              <a:latin typeface="Raleway"/>
              <a:ea typeface="Raleway"/>
              <a:cs typeface="Raleway"/>
              <a:sym typeface="Raleway"/>
              <a:hlinkClick r:id="rId2"/>
            </a:endParaRPr>
          </a:p>
        </p:txBody>
      </p:sp>
      <p:sp>
        <p:nvSpPr>
          <p:cNvPr id="4" name="Shape 46"/>
          <p:cNvSpPr txBox="1"/>
          <p:nvPr userDrawn="1"/>
        </p:nvSpPr>
        <p:spPr>
          <a:xfrm>
            <a:off x="6562958" y="6297125"/>
            <a:ext cx="26943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900" b="1" u="sng" dirty="0" smtClean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  <a:hlinkClick r:id="rId2" tooltip="Visite o site do Analista"/>
              </a:rPr>
              <a:t>analistamodelosdenegocios.com.br</a:t>
            </a:r>
            <a:endParaRPr lang="en-US" sz="900" b="1" u="sng" dirty="0" smtClean="0">
              <a:solidFill>
                <a:srgbClr val="4B5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32885" y="813508"/>
            <a:ext cx="8616155" cy="465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92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643202" y="1278800"/>
            <a:ext cx="8616155" cy="188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975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643202" y="656089"/>
            <a:ext cx="990598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" name="Shape 15"/>
          <p:cNvSpPr txBox="1"/>
          <p:nvPr/>
        </p:nvSpPr>
        <p:spPr>
          <a:xfrm>
            <a:off x="643202" y="6297121"/>
            <a:ext cx="1932185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8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JAFAR DESIGNS </a:t>
            </a:r>
            <a:r>
              <a:rPr lang="en-US" sz="8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STUDIO</a:t>
            </a:r>
          </a:p>
        </p:txBody>
      </p:sp>
      <p:sp>
        <p:nvSpPr>
          <p:cNvPr id="16" name="Shape 16"/>
          <p:cNvSpPr txBox="1"/>
          <p:nvPr/>
        </p:nvSpPr>
        <p:spPr>
          <a:xfrm>
            <a:off x="7238081" y="6297121"/>
            <a:ext cx="1257135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8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BUSINESS </a:t>
            </a:r>
            <a:r>
              <a:rPr lang="en-US" sz="8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PROPOSAL</a:t>
            </a:r>
          </a:p>
        </p:txBody>
      </p:sp>
      <p:sp>
        <p:nvSpPr>
          <p:cNvPr id="17" name="Shape 17"/>
          <p:cNvSpPr txBox="1"/>
          <p:nvPr/>
        </p:nvSpPr>
        <p:spPr>
          <a:xfrm>
            <a:off x="8601039" y="6297121"/>
            <a:ext cx="224241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Lato"/>
              <a:buNone/>
            </a:pPr>
            <a:fld id="{00000000-1234-1234-1234-123412341234}" type="slidenum">
              <a:rPr lang="en-US" sz="867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en-US" sz="867" b="0" i="0" u="none" strike="noStrike" cap="non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9108046" y="6292357"/>
            <a:ext cx="153030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5089" y="34672"/>
                </a:moveTo>
                <a:cubicBezTo>
                  <a:pt x="68323" y="60000"/>
                  <a:pt x="68323" y="60000"/>
                  <a:pt x="68323" y="60000"/>
                </a:cubicBezTo>
                <a:cubicBezTo>
                  <a:pt x="45089" y="85327"/>
                  <a:pt x="45089" y="85327"/>
                  <a:pt x="45089" y="85327"/>
                </a:cubicBezTo>
                <a:cubicBezTo>
                  <a:pt x="43097" y="87319"/>
                  <a:pt x="43097" y="90587"/>
                  <a:pt x="45089" y="92578"/>
                </a:cubicBezTo>
                <a:cubicBezTo>
                  <a:pt x="47080" y="94570"/>
                  <a:pt x="50297" y="94570"/>
                  <a:pt x="52238" y="92578"/>
                </a:cubicBezTo>
                <a:cubicBezTo>
                  <a:pt x="80629" y="63625"/>
                  <a:pt x="80629" y="63625"/>
                  <a:pt x="80629" y="63625"/>
                </a:cubicBezTo>
                <a:cubicBezTo>
                  <a:pt x="82621" y="61634"/>
                  <a:pt x="82621" y="58365"/>
                  <a:pt x="80629" y="56374"/>
                </a:cubicBezTo>
                <a:cubicBezTo>
                  <a:pt x="52238" y="27421"/>
                  <a:pt x="52238" y="27421"/>
                  <a:pt x="52238" y="27421"/>
                </a:cubicBezTo>
                <a:cubicBezTo>
                  <a:pt x="50297" y="25429"/>
                  <a:pt x="47080" y="25429"/>
                  <a:pt x="45089" y="27421"/>
                </a:cubicBezTo>
                <a:cubicBezTo>
                  <a:pt x="43097" y="29412"/>
                  <a:pt x="43097" y="32680"/>
                  <a:pt x="45089" y="34672"/>
                </a:cubicBezTo>
                <a:close/>
                <a:moveTo>
                  <a:pt x="0" y="60000"/>
                </a:move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lose/>
                <a:moveTo>
                  <a:pt x="112238" y="60000"/>
                </a:move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931103" y="6292357"/>
            <a:ext cx="153030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910" y="85327"/>
                </a:moveTo>
                <a:cubicBezTo>
                  <a:pt x="51676" y="60000"/>
                  <a:pt x="51676" y="60000"/>
                  <a:pt x="51676" y="60000"/>
                </a:cubicBezTo>
                <a:cubicBezTo>
                  <a:pt x="74910" y="34672"/>
                  <a:pt x="74910" y="34672"/>
                  <a:pt x="74910" y="34672"/>
                </a:cubicBezTo>
                <a:cubicBezTo>
                  <a:pt x="76902" y="32680"/>
                  <a:pt x="76902" y="29412"/>
                  <a:pt x="74910" y="27421"/>
                </a:cubicBezTo>
                <a:cubicBezTo>
                  <a:pt x="72919" y="25429"/>
                  <a:pt x="69702" y="25429"/>
                  <a:pt x="67761" y="27421"/>
                </a:cubicBezTo>
                <a:cubicBezTo>
                  <a:pt x="39370" y="56374"/>
                  <a:pt x="39370" y="56374"/>
                  <a:pt x="39370" y="56374"/>
                </a:cubicBezTo>
                <a:cubicBezTo>
                  <a:pt x="37378" y="58365"/>
                  <a:pt x="37378" y="61634"/>
                  <a:pt x="39370" y="63625"/>
                </a:cubicBezTo>
                <a:cubicBezTo>
                  <a:pt x="67761" y="92578"/>
                  <a:pt x="67761" y="92578"/>
                  <a:pt x="67761" y="92578"/>
                </a:cubicBezTo>
                <a:cubicBezTo>
                  <a:pt x="69702" y="94570"/>
                  <a:pt x="72919" y="94570"/>
                  <a:pt x="74910" y="92578"/>
                </a:cubicBezTo>
                <a:cubicBezTo>
                  <a:pt x="76902" y="90587"/>
                  <a:pt x="76902" y="87319"/>
                  <a:pt x="74910" y="85327"/>
                </a:cubicBezTo>
                <a:close/>
                <a:moveTo>
                  <a:pt x="120000" y="60000"/>
                </a:move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lose/>
                <a:moveTo>
                  <a:pt x="7761" y="60000"/>
                </a:move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Background Layou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8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at Right S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585887" y="809772"/>
            <a:ext cx="3676910" cy="818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92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596205" y="1742350"/>
            <a:ext cx="3676910" cy="188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975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5596203" y="656089"/>
            <a:ext cx="990598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6" name="Shape 26"/>
          <p:cNvSpPr txBox="1"/>
          <p:nvPr/>
        </p:nvSpPr>
        <p:spPr>
          <a:xfrm>
            <a:off x="7238081" y="6297121"/>
            <a:ext cx="1257135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8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BUSINESS </a:t>
            </a:r>
            <a:r>
              <a:rPr lang="en-US" sz="8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PROPOSAL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8601039" y="6297121"/>
            <a:ext cx="224241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Lato"/>
              <a:buNone/>
            </a:pPr>
            <a:fld id="{00000000-1234-1234-1234-123412341234}" type="slidenum">
              <a:rPr lang="en-US" sz="867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en-US" sz="867" b="0" i="0" u="none" strike="noStrike" cap="non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9108046" y="6292357"/>
            <a:ext cx="153030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5089" y="34672"/>
                </a:moveTo>
                <a:cubicBezTo>
                  <a:pt x="68323" y="60000"/>
                  <a:pt x="68323" y="60000"/>
                  <a:pt x="68323" y="60000"/>
                </a:cubicBezTo>
                <a:cubicBezTo>
                  <a:pt x="45089" y="85327"/>
                  <a:pt x="45089" y="85327"/>
                  <a:pt x="45089" y="85327"/>
                </a:cubicBezTo>
                <a:cubicBezTo>
                  <a:pt x="43097" y="87319"/>
                  <a:pt x="43097" y="90587"/>
                  <a:pt x="45089" y="92578"/>
                </a:cubicBezTo>
                <a:cubicBezTo>
                  <a:pt x="47080" y="94570"/>
                  <a:pt x="50297" y="94570"/>
                  <a:pt x="52238" y="92578"/>
                </a:cubicBezTo>
                <a:cubicBezTo>
                  <a:pt x="80629" y="63625"/>
                  <a:pt x="80629" y="63625"/>
                  <a:pt x="80629" y="63625"/>
                </a:cubicBezTo>
                <a:cubicBezTo>
                  <a:pt x="82621" y="61634"/>
                  <a:pt x="82621" y="58365"/>
                  <a:pt x="80629" y="56374"/>
                </a:cubicBezTo>
                <a:cubicBezTo>
                  <a:pt x="52238" y="27421"/>
                  <a:pt x="52238" y="27421"/>
                  <a:pt x="52238" y="27421"/>
                </a:cubicBezTo>
                <a:cubicBezTo>
                  <a:pt x="50297" y="25429"/>
                  <a:pt x="47080" y="25429"/>
                  <a:pt x="45089" y="27421"/>
                </a:cubicBezTo>
                <a:cubicBezTo>
                  <a:pt x="43097" y="29412"/>
                  <a:pt x="43097" y="32680"/>
                  <a:pt x="45089" y="34672"/>
                </a:cubicBezTo>
                <a:close/>
                <a:moveTo>
                  <a:pt x="0" y="60000"/>
                </a:move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lose/>
                <a:moveTo>
                  <a:pt x="112238" y="60000"/>
                </a:move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8931103" y="6292357"/>
            <a:ext cx="153030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910" y="85327"/>
                </a:moveTo>
                <a:cubicBezTo>
                  <a:pt x="51676" y="60000"/>
                  <a:pt x="51676" y="60000"/>
                  <a:pt x="51676" y="60000"/>
                </a:cubicBezTo>
                <a:cubicBezTo>
                  <a:pt x="74910" y="34672"/>
                  <a:pt x="74910" y="34672"/>
                  <a:pt x="74910" y="34672"/>
                </a:cubicBezTo>
                <a:cubicBezTo>
                  <a:pt x="76902" y="32680"/>
                  <a:pt x="76902" y="29412"/>
                  <a:pt x="74910" y="27421"/>
                </a:cubicBezTo>
                <a:cubicBezTo>
                  <a:pt x="72919" y="25429"/>
                  <a:pt x="69702" y="25429"/>
                  <a:pt x="67761" y="27421"/>
                </a:cubicBezTo>
                <a:cubicBezTo>
                  <a:pt x="39370" y="56374"/>
                  <a:pt x="39370" y="56374"/>
                  <a:pt x="39370" y="56374"/>
                </a:cubicBezTo>
                <a:cubicBezTo>
                  <a:pt x="37378" y="58365"/>
                  <a:pt x="37378" y="61634"/>
                  <a:pt x="39370" y="63625"/>
                </a:cubicBezTo>
                <a:cubicBezTo>
                  <a:pt x="67761" y="92578"/>
                  <a:pt x="67761" y="92578"/>
                  <a:pt x="67761" y="92578"/>
                </a:cubicBezTo>
                <a:cubicBezTo>
                  <a:pt x="69702" y="94570"/>
                  <a:pt x="72919" y="94570"/>
                  <a:pt x="74910" y="92578"/>
                </a:cubicBezTo>
                <a:cubicBezTo>
                  <a:pt x="76902" y="90587"/>
                  <a:pt x="76902" y="87319"/>
                  <a:pt x="74910" y="85327"/>
                </a:cubicBezTo>
                <a:close/>
                <a:moveTo>
                  <a:pt x="120000" y="60000"/>
                </a:move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lose/>
                <a:moveTo>
                  <a:pt x="7761" y="60000"/>
                </a:move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without Footer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32885" y="813508"/>
            <a:ext cx="8616155" cy="465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92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43202" y="1278800"/>
            <a:ext cx="8616155" cy="188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975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643202" y="656089"/>
            <a:ext cx="990598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/>
        </p:nvSpPr>
        <p:spPr>
          <a:xfrm>
            <a:off x="8601039" y="6297121"/>
            <a:ext cx="224241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Lato"/>
              <a:buNone/>
            </a:pPr>
            <a:fld id="{00000000-1234-1234-1234-123412341234}" type="slidenum">
              <a:rPr lang="en-US" sz="867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en-US" sz="867" b="0" i="0" u="none" strike="noStrike" cap="non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643202" y="6297121"/>
            <a:ext cx="1932185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8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JAFAR DESIGNS </a:t>
            </a:r>
            <a:r>
              <a:rPr lang="en-US" sz="8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STUDIO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7238081" y="6297121"/>
            <a:ext cx="1257135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8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BUSINESS </a:t>
            </a:r>
            <a:r>
              <a:rPr lang="en-US" sz="8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PROPOSAL</a:t>
            </a:r>
          </a:p>
        </p:txBody>
      </p:sp>
      <p:sp>
        <p:nvSpPr>
          <p:cNvPr id="38" name="Shape 38"/>
          <p:cNvSpPr/>
          <p:nvPr/>
        </p:nvSpPr>
        <p:spPr>
          <a:xfrm>
            <a:off x="9108046" y="6292357"/>
            <a:ext cx="153030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5089" y="34672"/>
                </a:moveTo>
                <a:cubicBezTo>
                  <a:pt x="68323" y="60000"/>
                  <a:pt x="68323" y="60000"/>
                  <a:pt x="68323" y="60000"/>
                </a:cubicBezTo>
                <a:cubicBezTo>
                  <a:pt x="45089" y="85327"/>
                  <a:pt x="45089" y="85327"/>
                  <a:pt x="45089" y="85327"/>
                </a:cubicBezTo>
                <a:cubicBezTo>
                  <a:pt x="43097" y="87319"/>
                  <a:pt x="43097" y="90587"/>
                  <a:pt x="45089" y="92578"/>
                </a:cubicBezTo>
                <a:cubicBezTo>
                  <a:pt x="47080" y="94570"/>
                  <a:pt x="50297" y="94570"/>
                  <a:pt x="52238" y="92578"/>
                </a:cubicBezTo>
                <a:cubicBezTo>
                  <a:pt x="80629" y="63625"/>
                  <a:pt x="80629" y="63625"/>
                  <a:pt x="80629" y="63625"/>
                </a:cubicBezTo>
                <a:cubicBezTo>
                  <a:pt x="82621" y="61634"/>
                  <a:pt x="82621" y="58365"/>
                  <a:pt x="80629" y="56374"/>
                </a:cubicBezTo>
                <a:cubicBezTo>
                  <a:pt x="52238" y="27421"/>
                  <a:pt x="52238" y="27421"/>
                  <a:pt x="52238" y="27421"/>
                </a:cubicBezTo>
                <a:cubicBezTo>
                  <a:pt x="50297" y="25429"/>
                  <a:pt x="47080" y="25429"/>
                  <a:pt x="45089" y="27421"/>
                </a:cubicBezTo>
                <a:cubicBezTo>
                  <a:pt x="43097" y="29412"/>
                  <a:pt x="43097" y="32680"/>
                  <a:pt x="45089" y="34672"/>
                </a:cubicBezTo>
                <a:close/>
                <a:moveTo>
                  <a:pt x="0" y="60000"/>
                </a:move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lose/>
                <a:moveTo>
                  <a:pt x="112238" y="60000"/>
                </a:move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8931103" y="6292357"/>
            <a:ext cx="153030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910" y="85327"/>
                </a:moveTo>
                <a:cubicBezTo>
                  <a:pt x="51676" y="60000"/>
                  <a:pt x="51676" y="60000"/>
                  <a:pt x="51676" y="60000"/>
                </a:cubicBezTo>
                <a:cubicBezTo>
                  <a:pt x="74910" y="34672"/>
                  <a:pt x="74910" y="34672"/>
                  <a:pt x="74910" y="34672"/>
                </a:cubicBezTo>
                <a:cubicBezTo>
                  <a:pt x="76902" y="32680"/>
                  <a:pt x="76902" y="29412"/>
                  <a:pt x="74910" y="27421"/>
                </a:cubicBezTo>
                <a:cubicBezTo>
                  <a:pt x="72919" y="25429"/>
                  <a:pt x="69702" y="25429"/>
                  <a:pt x="67761" y="27421"/>
                </a:cubicBezTo>
                <a:cubicBezTo>
                  <a:pt x="39370" y="56374"/>
                  <a:pt x="39370" y="56374"/>
                  <a:pt x="39370" y="56374"/>
                </a:cubicBezTo>
                <a:cubicBezTo>
                  <a:pt x="37378" y="58365"/>
                  <a:pt x="37378" y="61634"/>
                  <a:pt x="39370" y="63625"/>
                </a:cubicBezTo>
                <a:cubicBezTo>
                  <a:pt x="67761" y="92578"/>
                  <a:pt x="67761" y="92578"/>
                  <a:pt x="67761" y="92578"/>
                </a:cubicBezTo>
                <a:cubicBezTo>
                  <a:pt x="69702" y="94570"/>
                  <a:pt x="72919" y="94570"/>
                  <a:pt x="74910" y="92578"/>
                </a:cubicBezTo>
                <a:cubicBezTo>
                  <a:pt x="76902" y="90587"/>
                  <a:pt x="76902" y="87319"/>
                  <a:pt x="74910" y="85327"/>
                </a:cubicBezTo>
                <a:close/>
                <a:moveTo>
                  <a:pt x="120000" y="60000"/>
                </a:move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lose/>
                <a:moveTo>
                  <a:pt x="7761" y="60000"/>
                </a:move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32885" y="813508"/>
            <a:ext cx="8616300" cy="46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92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43202" y="1278800"/>
            <a:ext cx="8616300" cy="1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975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/>
          <p:nvPr/>
        </p:nvSpPr>
        <p:spPr>
          <a:xfrm>
            <a:off x="643198" y="6297125"/>
            <a:ext cx="29019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900" b="1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O ANALISTA DE </a:t>
            </a:r>
            <a:r>
              <a:rPr lang="en-US" sz="900" b="1" i="0" strike="noStrike" cap="none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900" b="1" dirty="0">
                <a:solidFill>
                  <a:srgbClr val="00AAF0"/>
                </a:solidFill>
                <a:latin typeface="Raleway"/>
                <a:ea typeface="Raleway"/>
                <a:cs typeface="Raleway"/>
                <a:sym typeface="Raleway"/>
              </a:rPr>
              <a:t>MODELOS DE NEGÓCIOS</a:t>
            </a:r>
            <a:endParaRPr lang="en-US" sz="900" b="1" dirty="0">
              <a:solidFill>
                <a:srgbClr val="00AAF0"/>
              </a:solidFill>
              <a:latin typeface="Raleway"/>
              <a:ea typeface="Raleway"/>
              <a:cs typeface="Raleway"/>
              <a:sym typeface="Raleway"/>
              <a:hlinkClick r:id="rId2"/>
            </a:endParaRPr>
          </a:p>
        </p:txBody>
      </p:sp>
      <p:sp>
        <p:nvSpPr>
          <p:cNvPr id="46" name="Shape 46"/>
          <p:cNvSpPr txBox="1"/>
          <p:nvPr/>
        </p:nvSpPr>
        <p:spPr>
          <a:xfrm>
            <a:off x="6562958" y="6297125"/>
            <a:ext cx="26943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900" b="1" u="sng" dirty="0" smtClean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  <a:hlinkClick r:id="rId2" tooltip="Visite o site do Analista"/>
              </a:rPr>
              <a:t>analistamodelosdenegocios.com.br</a:t>
            </a:r>
            <a:endParaRPr lang="en-US" sz="900" b="1" u="sng" dirty="0" smtClean="0">
              <a:solidFill>
                <a:srgbClr val="4B5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at Right S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5585887" y="809772"/>
            <a:ext cx="3676799" cy="8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92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5596205" y="1742350"/>
            <a:ext cx="3676800" cy="1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975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2" name="Shape 52"/>
          <p:cNvCxnSpPr/>
          <p:nvPr/>
        </p:nvCxnSpPr>
        <p:spPr>
          <a:xfrm>
            <a:off x="5596203" y="656089"/>
            <a:ext cx="990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3" name="Shape 53"/>
          <p:cNvSpPr txBox="1"/>
          <p:nvPr/>
        </p:nvSpPr>
        <p:spPr>
          <a:xfrm>
            <a:off x="643198" y="6297125"/>
            <a:ext cx="29019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900" b="1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O ANALISTA DE </a:t>
            </a:r>
            <a:r>
              <a:rPr lang="en-US" sz="900" b="1" i="0" strike="noStrike" cap="none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900" b="1" dirty="0">
                <a:solidFill>
                  <a:srgbClr val="00AAF0"/>
                </a:solidFill>
                <a:latin typeface="Raleway"/>
                <a:ea typeface="Raleway"/>
                <a:cs typeface="Raleway"/>
                <a:sym typeface="Raleway"/>
              </a:rPr>
              <a:t>MODELOS DE NEGÓCIOS</a:t>
            </a:r>
            <a:endParaRPr lang="en-US" sz="900" b="1" dirty="0">
              <a:solidFill>
                <a:srgbClr val="00AAF0"/>
              </a:solidFill>
              <a:latin typeface="Raleway"/>
              <a:ea typeface="Raleway"/>
              <a:cs typeface="Raleway"/>
              <a:sym typeface="Raleway"/>
              <a:hlinkClick r:id="rId2"/>
            </a:endParaRPr>
          </a:p>
        </p:txBody>
      </p:sp>
      <p:sp>
        <p:nvSpPr>
          <p:cNvPr id="7" name="Shape 46"/>
          <p:cNvSpPr txBox="1"/>
          <p:nvPr userDrawn="1"/>
        </p:nvSpPr>
        <p:spPr>
          <a:xfrm>
            <a:off x="6562958" y="6297125"/>
            <a:ext cx="26943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900" b="1" u="sng" dirty="0" smtClean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  <a:hlinkClick r:id="rId2" tooltip="Visite o site do Analista"/>
              </a:rPr>
              <a:t>analistamodelosdenegocios.com.br</a:t>
            </a:r>
            <a:endParaRPr lang="en-US" sz="900" b="1" u="sng" dirty="0" smtClean="0">
              <a:solidFill>
                <a:srgbClr val="4B5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without Footer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32885" y="813508"/>
            <a:ext cx="8616300" cy="46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92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43202" y="1278800"/>
            <a:ext cx="8616300" cy="1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975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CANVAS:</a:t>
            </a:r>
            <a:r>
              <a:rPr lang="en-US" sz="2492" i="0" u="none" strike="noStrike" cap="none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NOME DA EMPRESA</a:t>
            </a:r>
          </a:p>
        </p:txBody>
      </p:sp>
      <p:cxnSp>
        <p:nvCxnSpPr>
          <p:cNvPr id="77" name="Shape 77"/>
          <p:cNvCxnSpPr/>
          <p:nvPr/>
        </p:nvCxnSpPr>
        <p:spPr>
          <a:xfrm>
            <a:off x="643202" y="656089"/>
            <a:ext cx="990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grpSp>
        <p:nvGrpSpPr>
          <p:cNvPr id="78" name="Shape 78"/>
          <p:cNvGrpSpPr/>
          <p:nvPr/>
        </p:nvGrpSpPr>
        <p:grpSpPr>
          <a:xfrm>
            <a:off x="669900" y="1322628"/>
            <a:ext cx="8615809" cy="4785998"/>
            <a:chOff x="669900" y="1322628"/>
            <a:chExt cx="8615809" cy="4785998"/>
          </a:xfrm>
        </p:grpSpPr>
        <p:grpSp>
          <p:nvGrpSpPr>
            <p:cNvPr id="79" name="Shape 79"/>
            <p:cNvGrpSpPr/>
            <p:nvPr/>
          </p:nvGrpSpPr>
          <p:grpSpPr>
            <a:xfrm>
              <a:off x="669900" y="1322628"/>
              <a:ext cx="8615809" cy="4785998"/>
              <a:chOff x="593724" y="1322625"/>
              <a:chExt cx="7953300" cy="3646475"/>
            </a:xfrm>
          </p:grpSpPr>
          <p:sp>
            <p:nvSpPr>
              <p:cNvPr id="80" name="Shape 80"/>
              <p:cNvSpPr/>
              <p:nvPr/>
            </p:nvSpPr>
            <p:spPr>
              <a:xfrm>
                <a:off x="593724" y="1322625"/>
                <a:ext cx="7953300" cy="3636300"/>
              </a:xfrm>
              <a:prstGeom prst="rect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44975" tIns="44975" rIns="44975" bIns="449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Helvetica Neue Light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81" name="Shape 81"/>
              <p:cNvCxnSpPr/>
              <p:nvPr/>
            </p:nvCxnSpPr>
            <p:spPr>
              <a:xfrm>
                <a:off x="613410" y="4053218"/>
                <a:ext cx="7919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2" name="Shape 82"/>
              <p:cNvCxnSpPr/>
              <p:nvPr/>
            </p:nvCxnSpPr>
            <p:spPr>
              <a:xfrm>
                <a:off x="6949327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3" name="Shape 83"/>
              <p:cNvCxnSpPr/>
              <p:nvPr/>
            </p:nvCxnSpPr>
            <p:spPr>
              <a:xfrm>
                <a:off x="2196686" y="1324132"/>
                <a:ext cx="0" cy="2719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4" name="Shape 84"/>
              <p:cNvCxnSpPr/>
              <p:nvPr/>
            </p:nvCxnSpPr>
            <p:spPr>
              <a:xfrm>
                <a:off x="3777150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5" name="Shape 85"/>
              <p:cNvCxnSpPr/>
              <p:nvPr/>
            </p:nvCxnSpPr>
            <p:spPr>
              <a:xfrm>
                <a:off x="5363239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6" name="Shape 86"/>
              <p:cNvCxnSpPr/>
              <p:nvPr/>
            </p:nvCxnSpPr>
            <p:spPr>
              <a:xfrm>
                <a:off x="2199498" y="2702555"/>
                <a:ext cx="1590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7" name="Shape 87"/>
              <p:cNvCxnSpPr/>
              <p:nvPr/>
            </p:nvCxnSpPr>
            <p:spPr>
              <a:xfrm>
                <a:off x="5350584" y="2702555"/>
                <a:ext cx="1590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8" name="Shape 88"/>
              <p:cNvCxnSpPr/>
              <p:nvPr/>
            </p:nvCxnSpPr>
            <p:spPr>
              <a:xfrm rot="10800000">
                <a:off x="4573006" y="4055000"/>
                <a:ext cx="0" cy="914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89" name="Shape 89"/>
            <p:cNvSpPr/>
            <p:nvPr/>
          </p:nvSpPr>
          <p:spPr>
            <a:xfrm>
              <a:off x="7570432" y="1405147"/>
              <a:ext cx="1345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Segmentos de Clientes</a:t>
              </a:r>
            </a:p>
          </p:txBody>
        </p:sp>
        <p:sp>
          <p:nvSpPr>
            <p:cNvPr id="90" name="Shape 90"/>
            <p:cNvSpPr/>
            <p:nvPr/>
          </p:nvSpPr>
          <p:spPr>
            <a:xfrm>
              <a:off x="5866449" y="1409577"/>
              <a:ext cx="1168199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Relacionamento</a:t>
              </a:r>
            </a:p>
          </p:txBody>
        </p:sp>
        <p:sp>
          <p:nvSpPr>
            <p:cNvPr id="91" name="Shape 91"/>
            <p:cNvSpPr/>
            <p:nvPr/>
          </p:nvSpPr>
          <p:spPr>
            <a:xfrm>
              <a:off x="4159581" y="1405147"/>
              <a:ext cx="11307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Propostas de Valor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2435206" y="1405147"/>
              <a:ext cx="10434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 dirty="0" err="1" smtClean="0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Atividade</a:t>
              </a:r>
              <a:r>
                <a:rPr lang="en-US" sz="900" i="1" u="none" strike="noStrike" cap="none" dirty="0" smtClean="0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900" i="1" u="none" strike="noStrike" cap="none" dirty="0" err="1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Chave</a:t>
              </a:r>
              <a:endParaRPr lang="en-US" sz="900" i="1" u="none" strike="noStrike" cap="none" dirty="0">
                <a:solidFill>
                  <a:srgbClr val="A6AAA9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710836" y="1381331"/>
              <a:ext cx="1345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Parcerias-Chave</a:t>
              </a:r>
            </a:p>
          </p:txBody>
        </p:sp>
        <p:sp>
          <p:nvSpPr>
            <p:cNvPr id="94" name="Shape 94"/>
            <p:cNvSpPr/>
            <p:nvPr/>
          </p:nvSpPr>
          <p:spPr>
            <a:xfrm>
              <a:off x="5034715" y="4988176"/>
              <a:ext cx="1057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Fontes</a:t>
              </a: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 de Receitas</a:t>
              </a:r>
            </a:p>
          </p:txBody>
        </p:sp>
        <p:sp>
          <p:nvSpPr>
            <p:cNvPr id="95" name="Shape 95"/>
            <p:cNvSpPr/>
            <p:nvPr/>
          </p:nvSpPr>
          <p:spPr>
            <a:xfrm>
              <a:off x="704875" y="4988176"/>
              <a:ext cx="1168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Estrutura de Custos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2435952" y="3212457"/>
              <a:ext cx="9909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Recursos Chave</a:t>
              </a:r>
            </a:p>
          </p:txBody>
        </p:sp>
        <p:sp>
          <p:nvSpPr>
            <p:cNvPr id="97" name="Shape 97"/>
            <p:cNvSpPr/>
            <p:nvPr/>
          </p:nvSpPr>
          <p:spPr>
            <a:xfrm>
              <a:off x="5859165" y="3212457"/>
              <a:ext cx="1057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Canais</a:t>
              </a:r>
            </a:p>
          </p:txBody>
        </p:sp>
      </p:grpSp>
      <p:sp>
        <p:nvSpPr>
          <p:cNvPr id="98" name="Shape 98"/>
          <p:cNvSpPr/>
          <p:nvPr/>
        </p:nvSpPr>
        <p:spPr>
          <a:xfrm>
            <a:off x="7811062" y="3356402"/>
            <a:ext cx="1229400" cy="705000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smtClean="0">
                <a:latin typeface="Raleway"/>
                <a:ea typeface="Raleway"/>
                <a:cs typeface="Raleway"/>
                <a:sym typeface="Raleway"/>
              </a:rPr>
              <a:t>Consultor de </a:t>
            </a:r>
            <a:r>
              <a:rPr lang="en-US" sz="1000" dirty="0" err="1" smtClean="0">
                <a:latin typeface="Raleway"/>
                <a:ea typeface="Raleway"/>
                <a:cs typeface="Raleway"/>
                <a:sym typeface="Raleway"/>
              </a:rPr>
              <a:t>investimentos</a:t>
            </a:r>
            <a:r>
              <a:rPr lang="en-US" sz="1000" dirty="0" smtClean="0"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7799637" y="2110373"/>
            <a:ext cx="1229400" cy="705000"/>
          </a:xfrm>
          <a:prstGeom prst="rect">
            <a:avLst/>
          </a:prstGeom>
          <a:solidFill>
            <a:srgbClr val="D7FB01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 smtClean="0">
                <a:latin typeface="Raleway"/>
                <a:ea typeface="Raleway"/>
                <a:cs typeface="Raleway"/>
                <a:sym typeface="Raleway"/>
              </a:rPr>
              <a:t>Investidor</a:t>
            </a:r>
            <a:r>
              <a:rPr lang="en-US" sz="1000" dirty="0" smtClean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 smtClean="0">
                <a:latin typeface="Raleway"/>
                <a:ea typeface="Raleway"/>
                <a:cs typeface="Raleway"/>
                <a:sym typeface="Raleway"/>
              </a:rPr>
              <a:t>autonomo</a:t>
            </a:r>
            <a:r>
              <a:rPr lang="en-US" sz="1000" dirty="0" smtClean="0"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4338312" y="2695548"/>
            <a:ext cx="1229400" cy="7049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Cliente 1</a:t>
            </a:r>
          </a:p>
        </p:txBody>
      </p:sp>
      <p:sp>
        <p:nvSpPr>
          <p:cNvPr id="101" name="Shape 101"/>
          <p:cNvSpPr/>
          <p:nvPr/>
        </p:nvSpPr>
        <p:spPr>
          <a:xfrm>
            <a:off x="6014712" y="3457548"/>
            <a:ext cx="1229399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 smtClean="0">
                <a:latin typeface="Raleway"/>
                <a:ea typeface="Raleway"/>
                <a:cs typeface="Raleway"/>
                <a:sym typeface="Raleway"/>
              </a:rPr>
              <a:t>Midias</a:t>
            </a:r>
            <a:r>
              <a:rPr lang="en-US" sz="1000" dirty="0" smtClean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 smtClean="0">
                <a:latin typeface="Raleway"/>
                <a:ea typeface="Raleway"/>
                <a:cs typeface="Raleway"/>
                <a:sym typeface="Raleway"/>
              </a:rPr>
              <a:t>Digitais</a:t>
            </a:r>
            <a:r>
              <a:rPr lang="en-US" sz="1000" dirty="0" smtClean="0"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6090912" y="1933548"/>
            <a:ext cx="1229399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Relacionamento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5707589" y="4967305"/>
            <a:ext cx="12294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 smtClean="0">
                <a:latin typeface="Raleway"/>
                <a:ea typeface="Raleway"/>
                <a:cs typeface="Raleway"/>
                <a:sym typeface="Raleway"/>
              </a:rPr>
              <a:t>Corretoras</a:t>
            </a:r>
            <a:r>
              <a:rPr lang="en-US" sz="1000" dirty="0" smtClean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000" dirty="0" err="1" smtClean="0">
                <a:latin typeface="Raleway"/>
                <a:ea typeface="Raleway"/>
                <a:cs typeface="Raleway"/>
                <a:sym typeface="Raleway"/>
              </a:rPr>
              <a:t>ações</a:t>
            </a:r>
            <a:r>
              <a:rPr lang="en-US" sz="1000" dirty="0" smtClean="0"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1899912" y="5133948"/>
            <a:ext cx="12294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 smtClean="0">
                <a:latin typeface="Raleway"/>
                <a:ea typeface="Raleway"/>
                <a:cs typeface="Raleway"/>
                <a:sym typeface="Raleway"/>
              </a:rPr>
              <a:t>Provedora</a:t>
            </a:r>
            <a:r>
              <a:rPr lang="en-US" sz="1000" dirty="0" smtClean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000" dirty="0" err="1" smtClean="0">
                <a:latin typeface="Raleway"/>
                <a:ea typeface="Raleway"/>
                <a:cs typeface="Raleway"/>
                <a:sym typeface="Raleway"/>
              </a:rPr>
              <a:t>poder</a:t>
            </a:r>
            <a:r>
              <a:rPr lang="en-US" sz="1000" dirty="0" smtClean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 smtClean="0">
                <a:latin typeface="Raleway"/>
                <a:ea typeface="Raleway"/>
                <a:cs typeface="Raleway"/>
                <a:sym typeface="Raleway"/>
              </a:rPr>
              <a:t>computacional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3423912" y="5133948"/>
            <a:ext cx="12294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 smtClean="0">
                <a:latin typeface="Raleway"/>
                <a:ea typeface="Raleway"/>
                <a:cs typeface="Raleway"/>
                <a:sym typeface="Raleway"/>
              </a:rPr>
              <a:t>Provedora</a:t>
            </a:r>
            <a:r>
              <a:rPr lang="en-US" sz="1000" dirty="0" smtClean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000" dirty="0" err="1" smtClean="0">
                <a:latin typeface="Raleway"/>
                <a:ea typeface="Raleway"/>
                <a:cs typeface="Raleway"/>
                <a:sym typeface="Raleway"/>
              </a:rPr>
              <a:t>Noticias</a:t>
            </a:r>
            <a:r>
              <a:rPr lang="en-US" sz="1000" dirty="0" smtClean="0"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509512" y="3533748"/>
            <a:ext cx="1229399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Recurso 1</a:t>
            </a:r>
          </a:p>
        </p:txBody>
      </p:sp>
      <p:sp>
        <p:nvSpPr>
          <p:cNvPr id="108" name="Shape 108"/>
          <p:cNvSpPr/>
          <p:nvPr/>
        </p:nvSpPr>
        <p:spPr>
          <a:xfrm>
            <a:off x="810958" y="1704948"/>
            <a:ext cx="1229400" cy="7049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 smtClean="0">
                <a:latin typeface="Raleway"/>
                <a:ea typeface="Raleway"/>
                <a:cs typeface="Raleway"/>
                <a:sym typeface="Raleway"/>
              </a:rPr>
              <a:t>Provedora</a:t>
            </a:r>
            <a:r>
              <a:rPr lang="en-US" sz="1000" dirty="0" smtClean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000" dirty="0" err="1" smtClean="0">
                <a:latin typeface="Raleway"/>
                <a:ea typeface="Raleway"/>
                <a:cs typeface="Raleway"/>
                <a:sym typeface="Raleway"/>
              </a:rPr>
              <a:t>cotações</a:t>
            </a:r>
            <a:r>
              <a:rPr lang="en-US" sz="1000" dirty="0" smtClean="0">
                <a:latin typeface="Raleway"/>
                <a:ea typeface="Raleway"/>
                <a:cs typeface="Raleway"/>
                <a:sym typeface="Raleway"/>
              </a:rPr>
              <a:t> tempo real(B3, </a:t>
            </a:r>
            <a:r>
              <a:rPr lang="en-US" sz="1000" dirty="0" err="1" smtClean="0">
                <a:latin typeface="Raleway"/>
                <a:ea typeface="Raleway"/>
                <a:cs typeface="Raleway"/>
                <a:sym typeface="Raleway"/>
              </a:rPr>
              <a:t>Corretoras</a:t>
            </a:r>
            <a:r>
              <a:rPr lang="en-US" sz="1000" dirty="0" smtClean="0">
                <a:latin typeface="Raleway"/>
                <a:ea typeface="Raleway"/>
                <a:cs typeface="Raleway"/>
                <a:sym typeface="Raleway"/>
              </a:rPr>
              <a:t>)</a:t>
            </a:r>
            <a:r>
              <a:rPr lang="en-US" sz="1000" dirty="0" smtClean="0"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6167112" y="4067148"/>
            <a:ext cx="1229399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 smtClean="0">
                <a:latin typeface="Raleway"/>
                <a:ea typeface="Raleway"/>
                <a:cs typeface="Raleway"/>
                <a:sym typeface="Raleway"/>
              </a:rPr>
              <a:t>Telefone</a:t>
            </a:r>
            <a:r>
              <a:rPr lang="en-US" sz="1000" dirty="0" smtClean="0"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2738112" y="4067148"/>
            <a:ext cx="1229399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Recurso 2</a:t>
            </a:r>
          </a:p>
        </p:txBody>
      </p:sp>
      <p:sp>
        <p:nvSpPr>
          <p:cNvPr id="111" name="Shape 111"/>
          <p:cNvSpPr/>
          <p:nvPr/>
        </p:nvSpPr>
        <p:spPr>
          <a:xfrm>
            <a:off x="2509512" y="1704948"/>
            <a:ext cx="1229399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smtClean="0">
                <a:latin typeface="Raleway"/>
                <a:ea typeface="Raleway"/>
                <a:cs typeface="Raleway"/>
                <a:sym typeface="Raleway"/>
              </a:rPr>
              <a:t>Avaliação de </a:t>
            </a:r>
            <a:r>
              <a:rPr lang="en-US" sz="1000" dirty="0" err="1" smtClean="0">
                <a:latin typeface="Raleway"/>
                <a:ea typeface="Raleway"/>
                <a:cs typeface="Raleway"/>
                <a:sym typeface="Raleway"/>
              </a:rPr>
              <a:t>Ativos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" name="Shape 108"/>
          <p:cNvSpPr/>
          <p:nvPr/>
        </p:nvSpPr>
        <p:spPr>
          <a:xfrm>
            <a:off x="1049228" y="2544638"/>
            <a:ext cx="1229400" cy="7049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1000" dirty="0" smtClean="0">
                <a:latin typeface="Raleway"/>
                <a:ea typeface="Raleway"/>
                <a:cs typeface="Raleway"/>
                <a:sym typeface="Raleway"/>
              </a:rPr>
              <a:t>Provedora de Noticias(</a:t>
            </a:r>
            <a:r>
              <a:rPr lang="pt-BR" sz="1000" dirty="0" err="1" smtClean="0">
                <a:latin typeface="Raleway"/>
                <a:ea typeface="Raleway"/>
                <a:cs typeface="Raleway"/>
                <a:sym typeface="Raleway"/>
              </a:rPr>
              <a:t>Routers</a:t>
            </a:r>
            <a:r>
              <a:rPr lang="pt-BR" sz="1000" dirty="0" smtClean="0"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pt-BR" sz="1000" dirty="0" err="1" smtClean="0">
                <a:latin typeface="Raleway"/>
                <a:ea typeface="Raleway"/>
                <a:cs typeface="Raleway"/>
                <a:sym typeface="Raleway"/>
              </a:rPr>
              <a:t>Bloo</a:t>
            </a:r>
            <a:r>
              <a:rPr lang="pt-BR" sz="1000" dirty="0" err="1" smtClean="0">
                <a:latin typeface="Raleway"/>
                <a:ea typeface="Raleway"/>
                <a:cs typeface="Raleway"/>
                <a:sym typeface="Raleway"/>
              </a:rPr>
              <a:t>mberg</a:t>
            </a:r>
            <a:r>
              <a:rPr lang="pt-BR" sz="1000" dirty="0">
                <a:latin typeface="Raleway"/>
                <a:ea typeface="Raleway"/>
                <a:cs typeface="Raleway"/>
                <a:sym typeface="Raleway"/>
              </a:rPr>
              <a:t>)</a:t>
            </a:r>
            <a:r>
              <a:rPr lang="en-US" sz="1000" dirty="0" smtClean="0"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" name="Shape 108"/>
          <p:cNvSpPr/>
          <p:nvPr/>
        </p:nvSpPr>
        <p:spPr>
          <a:xfrm>
            <a:off x="826636" y="3396775"/>
            <a:ext cx="1229400" cy="7049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1000" dirty="0" smtClean="0">
                <a:latin typeface="Raleway"/>
                <a:ea typeface="Raleway"/>
                <a:cs typeface="Raleway"/>
                <a:sym typeface="Raleway"/>
              </a:rPr>
              <a:t>Provedora de computação na nuvem</a:t>
            </a:r>
            <a:r>
              <a:rPr lang="en-US" sz="1000" dirty="0" smtClean="0"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" name="Shape 103"/>
          <p:cNvSpPr/>
          <p:nvPr/>
        </p:nvSpPr>
        <p:spPr>
          <a:xfrm>
            <a:off x="6825367" y="5277871"/>
            <a:ext cx="12294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 smtClean="0">
                <a:latin typeface="Raleway"/>
                <a:ea typeface="Raleway"/>
                <a:cs typeface="Raleway"/>
                <a:sym typeface="Raleway"/>
              </a:rPr>
              <a:t>Consultoria</a:t>
            </a:r>
            <a:r>
              <a:rPr lang="en-US" sz="1000" dirty="0" smtClean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000" dirty="0" err="1" smtClean="0">
                <a:latin typeface="Raleway"/>
                <a:ea typeface="Raleway"/>
                <a:cs typeface="Raleway"/>
                <a:sym typeface="Raleway"/>
              </a:rPr>
              <a:t>investimentos</a:t>
            </a:r>
            <a:r>
              <a:rPr lang="en-US" sz="1000" dirty="0" smtClean="0"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" name="Shape 103"/>
          <p:cNvSpPr/>
          <p:nvPr/>
        </p:nvSpPr>
        <p:spPr>
          <a:xfrm>
            <a:off x="7986442" y="4988224"/>
            <a:ext cx="12294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 smtClean="0">
                <a:latin typeface="Raleway"/>
                <a:ea typeface="Raleway"/>
                <a:cs typeface="Raleway"/>
                <a:sym typeface="Raleway"/>
              </a:rPr>
              <a:t>Bancos</a:t>
            </a:r>
            <a:r>
              <a:rPr lang="en-US" sz="1000" dirty="0" smtClean="0"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18-Light Business Proposal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B5050"/>
      </a:accent1>
      <a:accent2>
        <a:srgbClr val="00AAF0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B5050"/>
      </a:accent1>
      <a:accent2>
        <a:srgbClr val="00AAF0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1A9EF"/>
      </a:hlink>
      <a:folHlink>
        <a:srgbClr val="01A9E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86</Words>
  <Application>Microsoft Office PowerPoint</Application>
  <PresentationFormat>Papel A4 (210 x 297 mm)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Calibri</vt:lpstr>
      <vt:lpstr>Helvetica Neue Light</vt:lpstr>
      <vt:lpstr>Lato</vt:lpstr>
      <vt:lpstr>Raleway</vt:lpstr>
      <vt:lpstr>Office Theme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lastModifiedBy>Windows User</cp:lastModifiedBy>
  <cp:revision>8</cp:revision>
  <dcterms:modified xsi:type="dcterms:W3CDTF">2018-11-10T17:04:17Z</dcterms:modified>
</cp:coreProperties>
</file>