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98" r:id="rId5"/>
    <p:sldId id="301" r:id="rId6"/>
    <p:sldId id="302" r:id="rId7"/>
    <p:sldId id="307" r:id="rId8"/>
    <p:sldId id="309" r:id="rId9"/>
    <p:sldId id="312" r:id="rId10"/>
    <p:sldId id="304" r:id="rId11"/>
    <p:sldId id="308" r:id="rId12"/>
    <p:sldId id="306" r:id="rId13"/>
    <p:sldId id="300" r:id="rId14"/>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20" d="100"/>
          <a:sy n="120" d="100"/>
        </p:scale>
        <p:origin x="174" y="96"/>
      </p:cViewPr>
      <p:guideLst/>
    </p:cSldViewPr>
  </p:slideViewPr>
  <p:notesTextViewPr>
    <p:cViewPr>
      <p:scale>
        <a:sx n="1" d="1"/>
        <a:sy n="1" d="1"/>
      </p:scale>
      <p:origin x="0" y="0"/>
    </p:cViewPr>
  </p:notesTextViewPr>
  <p:notesViewPr>
    <p:cSldViewPr snapToGrid="0">
      <p:cViewPr varScale="1">
        <p:scale>
          <a:sx n="78" d="100"/>
          <a:sy n="78" d="100"/>
        </p:scale>
        <p:origin x="3494" y="8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12CF2B-E82F-4152-ADD2-ED47E5A676F4}" type="datetimeFigureOut">
              <a:rPr lang="pt-BR" smtClean="0"/>
              <a:t>23/09/2020</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FE9163-63CE-4B6F-8106-3CB82B73A73B}" type="slidenum">
              <a:rPr lang="pt-BR" smtClean="0"/>
              <a:t>‹nº›</a:t>
            </a:fld>
            <a:endParaRPr lang="pt-BR" dirty="0"/>
          </a:p>
        </p:txBody>
      </p:sp>
    </p:spTree>
    <p:extLst>
      <p:ext uri="{BB962C8B-B14F-4D97-AF65-F5344CB8AC3E}">
        <p14:creationId xmlns:p14="http://schemas.microsoft.com/office/powerpoint/2010/main" val="263866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9FF0D-B331-4276-BF84-39B369306F99}" type="datetimeFigureOut">
              <a:rPr lang="pt-BR" noProof="0" smtClean="0"/>
              <a:t>23/09/2020</a:t>
            </a:fld>
            <a:endParaRPr lang="pt-BR" noProof="0"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564A1-17BF-464F-B2FE-65DA37285BF0}" type="slidenum">
              <a:rPr lang="pt-BR" noProof="0" smtClean="0"/>
              <a:t>‹nº›</a:t>
            </a:fld>
            <a:endParaRPr lang="pt-BR" noProof="0" dirty="0"/>
          </a:p>
        </p:txBody>
      </p:sp>
    </p:spTree>
    <p:extLst>
      <p:ext uri="{BB962C8B-B14F-4D97-AF65-F5344CB8AC3E}">
        <p14:creationId xmlns:p14="http://schemas.microsoft.com/office/powerpoint/2010/main" val="29172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1C564A1-17BF-464F-B2FE-65DA37285BF0}" type="slidenum">
              <a:rPr lang="pt-BR" smtClean="0"/>
              <a:t>1</a:t>
            </a:fld>
            <a:endParaRPr lang="pt-BR" dirty="0"/>
          </a:p>
        </p:txBody>
      </p:sp>
    </p:spTree>
    <p:extLst>
      <p:ext uri="{BB962C8B-B14F-4D97-AF65-F5344CB8AC3E}">
        <p14:creationId xmlns:p14="http://schemas.microsoft.com/office/powerpoint/2010/main" val="77870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1C564A1-17BF-464F-B2FE-65DA37285BF0}" type="slidenum">
              <a:rPr lang="pt-BR" smtClean="0"/>
              <a:t>10</a:t>
            </a:fld>
            <a:endParaRPr lang="pt-BR" dirty="0"/>
          </a:p>
        </p:txBody>
      </p:sp>
    </p:spTree>
    <p:extLst>
      <p:ext uri="{BB962C8B-B14F-4D97-AF65-F5344CB8AC3E}">
        <p14:creationId xmlns:p14="http://schemas.microsoft.com/office/powerpoint/2010/main" val="248814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BR" noProof="0"/>
              <a:t>Clique para editar o estilo do subtítulo Mestre</a:t>
            </a:r>
            <a:endParaRPr lang="pt-BR" noProof="0" dirty="0"/>
          </a:p>
        </p:txBody>
      </p:sp>
      <p:cxnSp>
        <p:nvCxnSpPr>
          <p:cNvPr id="9" name="Conector Re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04E8571-58AC-4B02-A72C-B7E3E60A7BA5}" type="datetime1">
              <a:rPr lang="pt-BR" noProof="0" smtClean="0"/>
              <a:t>23/09/2020</a:t>
            </a:fld>
            <a:endParaRPr lang="pt-BR" noProof="0" dirty="0"/>
          </a:p>
        </p:txBody>
      </p:sp>
      <p:sp>
        <p:nvSpPr>
          <p:cNvPr id="5" name="Espaço Reservado para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46C2D5DC-E9E6-4460-9005-9561D7AE5062}" type="datetime1">
              <a:rPr lang="pt-BR" noProof="0" smtClean="0"/>
              <a:t>23/09/2020</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os estilos de texto Mestres</a:t>
            </a:r>
          </a:p>
        </p:txBody>
      </p:sp>
      <p:cxnSp>
        <p:nvCxnSpPr>
          <p:cNvPr id="9" name="Conector Re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97616C38-4A2F-4C3B-B502-7E51C7F0342F}" type="datetime1">
              <a:rPr lang="pt-BR" noProof="0" smtClean="0"/>
              <a:t>23/09/2020</a:t>
            </a:fld>
            <a:endParaRPr lang="pt-BR" noProof="0" dirty="0"/>
          </a:p>
        </p:txBody>
      </p:sp>
      <p:sp>
        <p:nvSpPr>
          <p:cNvPr id="8" name="Espaço Reservado para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pt-BR" noProof="0" dirty="0"/>
          </a:p>
        </p:txBody>
      </p:sp>
      <p:sp>
        <p:nvSpPr>
          <p:cNvPr id="11" name="Espaço Reservado para o Número do Slid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1097280" y="2120900"/>
            <a:ext cx="4639736" cy="374819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515944" y="2120900"/>
            <a:ext cx="4639736" cy="3748194"/>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 name="Espaço Reservado par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20EB7CE7-B188-4FE4-8B6E-3889DBBDC355}" type="datetime1">
              <a:rPr lang="pt-BR" noProof="0" smtClean="0"/>
              <a:t>23/09/2020</a:t>
            </a:fld>
            <a:endParaRPr lang="pt-BR" noProof="0" dirty="0"/>
          </a:p>
        </p:txBody>
      </p:sp>
      <p:sp>
        <p:nvSpPr>
          <p:cNvPr id="9" name="Espaço Reservado para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pt-BR" noProof="0" dirty="0"/>
          </a:p>
        </p:txBody>
      </p:sp>
      <p:sp>
        <p:nvSpPr>
          <p:cNvPr id="10" name="Espaço reservado para o número do slid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097280" y="2958274"/>
            <a:ext cx="4639736" cy="2910821"/>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515944" y="2958273"/>
            <a:ext cx="4639736" cy="2910821"/>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 name="Espaço Reservado par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93932F7F-8399-49FC-B033-AD7A4B77F998}" type="datetime1">
              <a:rPr lang="pt-BR" noProof="0" smtClean="0"/>
              <a:t>23/09/2020</a:t>
            </a:fld>
            <a:endParaRPr lang="pt-BR" noProof="0" dirty="0"/>
          </a:p>
        </p:txBody>
      </p:sp>
      <p:sp>
        <p:nvSpPr>
          <p:cNvPr id="11" name="Espaço Reservado para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pt-BR" noProof="0" dirty="0"/>
          </a:p>
        </p:txBody>
      </p:sp>
      <p:sp>
        <p:nvSpPr>
          <p:cNvPr id="12" name="Espaço Reservado para Número de Slid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6" name="Espaço Reservado par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0506B10-4878-49BC-96DE-C536CADA3095}" type="datetime1">
              <a:rPr lang="pt-BR" noProof="0" smtClean="0"/>
              <a:t>23/09/2020</a:t>
            </a:fld>
            <a:endParaRPr lang="pt-BR" noProof="0" dirty="0"/>
          </a:p>
        </p:txBody>
      </p:sp>
      <p:sp>
        <p:nvSpPr>
          <p:cNvPr id="7" name="Espaço Reservado para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EF0B6ED2-E191-4517-BA6B-37A4CEFA3A0D}" type="datetime1">
              <a:rPr lang="pt-BR" noProof="0" smtClean="0"/>
              <a:t>23/09/2020</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5458984" y="812799"/>
            <a:ext cx="5928344" cy="5294757"/>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dirty="0"/>
              <a:t>Clique para editar o texto Mestre</a:t>
            </a:r>
          </a:p>
        </p:txBody>
      </p:sp>
      <p:sp>
        <p:nvSpPr>
          <p:cNvPr id="5" name="Espaço Reservado para Data 4"/>
          <p:cNvSpPr>
            <a:spLocks noGrp="1"/>
          </p:cNvSpPr>
          <p:nvPr>
            <p:ph type="dt" sz="half" idx="10"/>
          </p:nvPr>
        </p:nvSpPr>
        <p:spPr>
          <a:xfrm>
            <a:off x="643464" y="6446520"/>
            <a:ext cx="3517568" cy="365125"/>
          </a:xfrm>
        </p:spPr>
        <p:txBody>
          <a:bodyPr rtlCol="0"/>
          <a:lstStyle>
            <a:lvl1pPr algn="l">
              <a:defRPr/>
            </a:lvl1pPr>
          </a:lstStyle>
          <a:p>
            <a:pPr rtl="0"/>
            <a:fld id="{BDB650E8-F74D-4BD3-A6BC-1B4D756C4BE8}" type="datetime1">
              <a:rPr lang="pt-BR" noProof="0" smtClean="0"/>
              <a:t>23/09/2020</a:t>
            </a:fld>
            <a:endParaRPr lang="pt-BR" noProof="0" dirty="0"/>
          </a:p>
        </p:txBody>
      </p:sp>
      <p:sp>
        <p:nvSpPr>
          <p:cNvPr id="6" name="Espaço Reservado para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pt-BR" noProof="0" dirty="0"/>
          </a:p>
        </p:txBody>
      </p:sp>
      <p:sp>
        <p:nvSpPr>
          <p:cNvPr id="7" name="Espaço reservado para o número do slid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lvl1pPr>
          </a:lstStyle>
          <a:p>
            <a:pPr rtl="0"/>
            <a:fld id="{0B56C06F-C179-4D6D-A0AC-A9C8705BD208}" type="datetime1">
              <a:rPr lang="pt-BR" noProof="0" smtClean="0"/>
              <a:t>23/09/2020</a:t>
            </a:fld>
            <a:endParaRPr lang="pt-BR" noProof="0" dirty="0"/>
          </a:p>
        </p:txBody>
      </p:sp>
      <p:sp>
        <p:nvSpPr>
          <p:cNvPr id="6" name="Espaço reservado para rodapé 5"/>
          <p:cNvSpPr>
            <a:spLocks noGrp="1"/>
          </p:cNvSpPr>
          <p:nvPr>
            <p:ph type="ftr" sz="quarter" idx="11"/>
          </p:nvPr>
        </p:nvSpPr>
        <p:spPr>
          <a:xfrm>
            <a:off x="1097279" y="6446838"/>
            <a:ext cx="6818262" cy="365125"/>
          </a:xfrm>
        </p:spPr>
        <p:txBody>
          <a:bodyPr rtlCol="0"/>
          <a:lstStyle/>
          <a:p>
            <a:pPr algn="l"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72B881A2-478D-4079-BD8F-044C479AA962}" type="datetime1">
              <a:rPr lang="pt-BR" noProof="0" smtClean="0"/>
              <a:t>23/09/2020</a:t>
            </a:fld>
            <a:endParaRPr lang="pt-BR" noProof="0" dirty="0"/>
          </a:p>
        </p:txBody>
      </p:sp>
      <p:sp>
        <p:nvSpPr>
          <p:cNvPr id="5" name="Espaço Reservado para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pt-BR" noProof="0" dirty="0"/>
          </a:p>
        </p:txBody>
      </p:sp>
      <p:sp>
        <p:nvSpPr>
          <p:cNvPr id="6" name="Espaço Reservado para o Número do Slid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pt-BR" noProof="0" smtClean="0"/>
              <a:t>‹nº›</a:t>
            </a:fld>
            <a:endParaRPr lang="pt-BR" noProof="0" dirty="0"/>
          </a:p>
        </p:txBody>
      </p:sp>
      <p:cxnSp>
        <p:nvCxnSpPr>
          <p:cNvPr id="10" name="Conector Re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tâ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35" name="Retâ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cxnSp>
        <p:nvCxnSpPr>
          <p:cNvPr id="37" name="Conector Re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tâ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agem 5">
            <a:extLst>
              <a:ext uri="{FF2B5EF4-FFF2-40B4-BE49-F238E27FC236}">
                <a16:creationId xmlns:a16="http://schemas.microsoft.com/office/drawing/2014/main" id="{EE865ACD-370A-47B7-BA35-364509132DF3}"/>
              </a:ext>
            </a:extLst>
          </p:cNvPr>
          <p:cNvPicPr>
            <a:picLocks noChangeAspect="1"/>
          </p:cNvPicPr>
          <p:nvPr/>
        </p:nvPicPr>
        <p:blipFill>
          <a:blip r:embed="rId4"/>
          <a:stretch>
            <a:fillRect/>
          </a:stretch>
        </p:blipFill>
        <p:spPr>
          <a:xfrm>
            <a:off x="3274" y="0"/>
            <a:ext cx="10217052" cy="6399818"/>
          </a:xfrm>
          <a:prstGeom prst="rect">
            <a:avLst/>
          </a:prstGeom>
        </p:spPr>
      </p:pic>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a:solidFill>
            <a:schemeClr val="accent3">
              <a:lumMod val="20000"/>
              <a:lumOff val="80000"/>
            </a:schemeClr>
          </a:solidFill>
        </p:spPr>
        <p:txBody>
          <a:bodyPr rtlCol="0" anchor="t">
            <a:normAutofit/>
          </a:bodyPr>
          <a:lstStyle/>
          <a:p>
            <a:pPr rtl="0">
              <a:lnSpc>
                <a:spcPct val="100000"/>
              </a:lnSpc>
            </a:pPr>
            <a:r>
              <a:rPr lang="pt-BR" sz="1200" dirty="0" err="1">
                <a:solidFill>
                  <a:schemeClr val="bg1"/>
                </a:solidFill>
              </a:rPr>
              <a:t>ASSESSing</a:t>
            </a:r>
            <a:r>
              <a:rPr lang="pt-BR" sz="1200" dirty="0">
                <a:solidFill>
                  <a:schemeClr val="bg1"/>
                </a:solidFill>
              </a:rPr>
              <a:t> </a:t>
            </a:r>
            <a:r>
              <a:rPr lang="en-US" sz="1200" dirty="0">
                <a:solidFill>
                  <a:schemeClr val="bg1"/>
                </a:solidFill>
              </a:rPr>
              <a:t>the severity of Seattle city traffic accidents</a:t>
            </a:r>
            <a:endParaRPr lang="pt-BR" sz="1200" dirty="0">
              <a:solidFill>
                <a:schemeClr val="bg1"/>
              </a:solidFill>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a:solidFill>
            <a:schemeClr val="accent3">
              <a:lumMod val="20000"/>
              <a:lumOff val="80000"/>
            </a:schemeClr>
          </a:solidFill>
        </p:spPr>
        <p:txBody>
          <a:bodyPr rtlCol="0" anchor="b">
            <a:normAutofit/>
          </a:bodyPr>
          <a:lstStyle/>
          <a:p>
            <a:r>
              <a:rPr lang="pt-BR" sz="4400" cap="small" dirty="0" err="1">
                <a:solidFill>
                  <a:schemeClr val="bg1"/>
                </a:solidFill>
              </a:rPr>
              <a:t>Car</a:t>
            </a:r>
            <a:r>
              <a:rPr lang="pt-BR" sz="4400" cap="small" dirty="0">
                <a:solidFill>
                  <a:schemeClr val="bg1"/>
                </a:solidFill>
              </a:rPr>
              <a:t> </a:t>
            </a:r>
            <a:r>
              <a:rPr lang="pt-BR" sz="4400" cap="small" dirty="0" err="1">
                <a:solidFill>
                  <a:schemeClr val="bg1"/>
                </a:solidFill>
              </a:rPr>
              <a:t>Accident</a:t>
            </a:r>
            <a:r>
              <a:rPr lang="pt-BR" sz="4400" cap="small" dirty="0">
                <a:solidFill>
                  <a:schemeClr val="bg1"/>
                </a:solidFill>
              </a:rPr>
              <a:t> Severity</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pt-BR" dirty="0"/>
              <a:t>Título </a:t>
            </a:r>
            <a:r>
              <a:rPr lang="pt-BR" dirty="0" err="1"/>
              <a:t>Lorem</a:t>
            </a:r>
            <a:r>
              <a:rPr lang="pt-BR" dirty="0"/>
              <a:t> Ipsum </a:t>
            </a:r>
          </a:p>
        </p:txBody>
      </p:sp>
      <p:graphicFrame>
        <p:nvGraphicFramePr>
          <p:cNvPr id="4" name="Tabela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120602089"/>
              </p:ext>
            </p:extLst>
          </p:nvPr>
        </p:nvGraphicFramePr>
        <p:xfrm>
          <a:off x="1096963" y="2216879"/>
          <a:ext cx="10058400" cy="3990572"/>
        </p:xfrm>
        <a:graphic>
          <a:graphicData uri="http://schemas.openxmlformats.org/drawingml/2006/table">
            <a:tbl>
              <a:tblPr firstRow="1" bandRow="1">
                <a:tableStyleId>{6E25E649-3F16-4E02-A733-19D2CDBF48F0}</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48385">
                <a:tc>
                  <a:txBody>
                    <a:bodyPr/>
                    <a:lstStyle/>
                    <a:p>
                      <a:pPr algn="l" rtl="0"/>
                      <a:r>
                        <a:rPr lang="en-US" sz="2400" b="1" cap="all" spc="150" noProof="0" dirty="0">
                          <a:solidFill>
                            <a:schemeClr val="lt1"/>
                          </a:solidFill>
                        </a:rPr>
                        <a:t>Algorithm</a:t>
                      </a:r>
                    </a:p>
                  </a:txBody>
                  <a:tcPr marL="151061" marR="151061" marT="151061" marB="151061"/>
                </a:tc>
                <a:tc>
                  <a:txBody>
                    <a:bodyPr/>
                    <a:lstStyle/>
                    <a:p>
                      <a:pPr algn="l" rtl="0"/>
                      <a:r>
                        <a:rPr lang="en-US" sz="2400" b="1" cap="all" spc="150" noProof="0">
                          <a:solidFill>
                            <a:schemeClr val="lt1"/>
                          </a:solidFill>
                        </a:rPr>
                        <a:t>Jaccard</a:t>
                      </a:r>
                    </a:p>
                  </a:txBody>
                  <a:tcPr marL="151061" marR="151061" marT="151061" marB="151061"/>
                </a:tc>
                <a:tc>
                  <a:txBody>
                    <a:bodyPr/>
                    <a:lstStyle/>
                    <a:p>
                      <a:pPr algn="l" rtl="0"/>
                      <a:r>
                        <a:rPr lang="en-US" sz="2400" b="1" cap="all" spc="150" noProof="0">
                          <a:solidFill>
                            <a:schemeClr val="lt1"/>
                          </a:solidFill>
                        </a:rPr>
                        <a:t>F1-Score</a:t>
                      </a:r>
                    </a:p>
                  </a:txBody>
                  <a:tcPr marL="151061" marR="151061" marT="151061" marB="151061"/>
                </a:tc>
                <a:tc>
                  <a:txBody>
                    <a:bodyPr/>
                    <a:lstStyle/>
                    <a:p>
                      <a:pPr algn="l" rtl="0"/>
                      <a:r>
                        <a:rPr lang="en-US" sz="2400" b="1" cap="all" spc="150" noProof="0" dirty="0">
                          <a:solidFill>
                            <a:schemeClr val="lt1"/>
                          </a:solidFill>
                        </a:rPr>
                        <a:t>Log-Loss</a:t>
                      </a:r>
                    </a:p>
                  </a:txBody>
                  <a:tcPr marL="151061" marR="151061" marT="151061" marB="151061"/>
                </a:tc>
                <a:extLst>
                  <a:ext uri="{0D108BD9-81ED-4DB2-BD59-A6C34878D82A}">
                    <a16:rowId xmlns:a16="http://schemas.microsoft.com/office/drawing/2014/main" val="2580512675"/>
                  </a:ext>
                </a:extLst>
              </a:tr>
              <a:tr h="803656">
                <a:tc>
                  <a:txBody>
                    <a:bodyPr/>
                    <a:lstStyle/>
                    <a:p>
                      <a:pPr rtl="0"/>
                      <a:r>
                        <a:rPr lang="pt-BR" sz="2000" b="1" cap="none" spc="0" noProof="0" dirty="0" err="1">
                          <a:solidFill>
                            <a:schemeClr val="tx1"/>
                          </a:solidFill>
                        </a:rPr>
                        <a:t>Logistic</a:t>
                      </a:r>
                      <a:r>
                        <a:rPr lang="pt-BR" sz="2000" b="1" cap="none" spc="0" noProof="0" dirty="0">
                          <a:solidFill>
                            <a:schemeClr val="tx1"/>
                          </a:solidFill>
                        </a:rPr>
                        <a:t> </a:t>
                      </a:r>
                      <a:r>
                        <a:rPr lang="pt-BR" sz="2000" b="1" cap="none" spc="0" noProof="0" dirty="0" err="1">
                          <a:solidFill>
                            <a:schemeClr val="tx1"/>
                          </a:solidFill>
                        </a:rPr>
                        <a:t>Regression</a:t>
                      </a:r>
                      <a:endParaRPr lang="pt-BR" sz="2000" b="1" cap="none" spc="0" noProof="0" dirty="0">
                        <a:solidFill>
                          <a:schemeClr val="tx1"/>
                        </a:solidFill>
                      </a:endParaRPr>
                    </a:p>
                  </a:txBody>
                  <a:tcPr marL="151061" marR="151061" marT="151061" marB="151061" anchor="ctr"/>
                </a:tc>
                <a:tc>
                  <a:txBody>
                    <a:bodyPr/>
                    <a:lstStyle/>
                    <a:p>
                      <a:pPr algn="r" rtl="0"/>
                      <a:r>
                        <a:rPr lang="pt-BR" sz="2000" cap="none" spc="0" noProof="0" dirty="0">
                          <a:solidFill>
                            <a:schemeClr val="tx1"/>
                          </a:solidFill>
                        </a:rPr>
                        <a:t>0.71</a:t>
                      </a:r>
                    </a:p>
                  </a:txBody>
                  <a:tcPr marL="151061" marR="151061" marT="151061" marB="151061" anchor="ctr"/>
                </a:tc>
                <a:tc>
                  <a:txBody>
                    <a:bodyPr/>
                    <a:lstStyle/>
                    <a:p>
                      <a:pPr algn="r" rtl="0"/>
                      <a:r>
                        <a:rPr lang="pt-BR" sz="2000" cap="none" spc="0" noProof="0" dirty="0">
                          <a:solidFill>
                            <a:schemeClr val="tx1"/>
                          </a:solidFill>
                        </a:rPr>
                        <a:t>0.65</a:t>
                      </a:r>
                    </a:p>
                  </a:txBody>
                  <a:tcPr marL="151061" marR="151061" marT="151061" marB="151061" anchor="ctr"/>
                </a:tc>
                <a:tc>
                  <a:txBody>
                    <a:bodyPr/>
                    <a:lstStyle/>
                    <a:p>
                      <a:pPr algn="r" rtl="0"/>
                      <a:r>
                        <a:rPr lang="pt-BR" sz="2000" cap="none" spc="0" noProof="0" dirty="0">
                          <a:solidFill>
                            <a:schemeClr val="tx1"/>
                          </a:solidFill>
                        </a:rPr>
                        <a:t>0.56</a:t>
                      </a:r>
                    </a:p>
                  </a:txBody>
                  <a:tcPr marL="151061" marR="151061" marT="151061" marB="151061" anchor="ctr"/>
                </a:tc>
                <a:extLst>
                  <a:ext uri="{0D108BD9-81ED-4DB2-BD59-A6C34878D82A}">
                    <a16:rowId xmlns:a16="http://schemas.microsoft.com/office/drawing/2014/main" val="2085369860"/>
                  </a:ext>
                </a:extLst>
              </a:tr>
              <a:tr h="803656">
                <a:tc>
                  <a:txBody>
                    <a:bodyPr/>
                    <a:lstStyle/>
                    <a:p>
                      <a:pPr rtl="0"/>
                      <a:r>
                        <a:rPr lang="pt-BR" sz="2000" b="1" cap="none" spc="0" noProof="0" dirty="0" err="1">
                          <a:solidFill>
                            <a:schemeClr val="tx1"/>
                          </a:solidFill>
                        </a:rPr>
                        <a:t>Decision</a:t>
                      </a:r>
                      <a:r>
                        <a:rPr lang="pt-BR" sz="2000" b="1" cap="none" spc="0" noProof="0" dirty="0">
                          <a:solidFill>
                            <a:schemeClr val="tx1"/>
                          </a:solidFill>
                        </a:rPr>
                        <a:t> </a:t>
                      </a:r>
                      <a:r>
                        <a:rPr lang="pt-BR" sz="2000" b="1" cap="none" spc="0" noProof="0" dirty="0" err="1">
                          <a:solidFill>
                            <a:schemeClr val="tx1"/>
                          </a:solidFill>
                        </a:rPr>
                        <a:t>Tree</a:t>
                      </a:r>
                      <a:endParaRPr lang="pt-BR" sz="2000" b="1" cap="none" spc="0" noProof="0" dirty="0">
                        <a:solidFill>
                          <a:schemeClr val="tx1"/>
                        </a:solidFill>
                      </a:endParaRPr>
                    </a:p>
                  </a:txBody>
                  <a:tcPr marL="151061" marR="151061" marT="151061" marB="151061" anchor="ctr"/>
                </a:tc>
                <a:tc>
                  <a:txBody>
                    <a:bodyPr/>
                    <a:lstStyle/>
                    <a:p>
                      <a:pPr algn="r" rtl="0"/>
                      <a:r>
                        <a:rPr lang="pt-BR" sz="2000" b="0" cap="none" spc="0" noProof="0" dirty="0">
                          <a:solidFill>
                            <a:schemeClr val="tx1"/>
                          </a:solidFill>
                        </a:rPr>
                        <a:t>0.72</a:t>
                      </a:r>
                    </a:p>
                  </a:txBody>
                  <a:tcPr marL="151061" marR="151061" marT="151061" marB="151061" anchor="ctr"/>
                </a:tc>
                <a:tc>
                  <a:txBody>
                    <a:bodyPr/>
                    <a:lstStyle/>
                    <a:p>
                      <a:pPr algn="r" rtl="0"/>
                      <a:r>
                        <a:rPr lang="pt-BR" sz="2000" cap="none" spc="0" noProof="0" dirty="0">
                          <a:solidFill>
                            <a:schemeClr val="tx1"/>
                          </a:solidFill>
                        </a:rPr>
                        <a:t>0.70</a:t>
                      </a:r>
                    </a:p>
                  </a:txBody>
                  <a:tcPr marL="151061" marR="151061" marT="151061" marB="151061" anchor="ctr"/>
                </a:tc>
                <a:tc>
                  <a:txBody>
                    <a:bodyPr/>
                    <a:lstStyle/>
                    <a:p>
                      <a:pPr algn="r" rtl="0"/>
                      <a:r>
                        <a:rPr lang="pt-BR" sz="2000" cap="none" spc="0" noProof="0" dirty="0">
                          <a:solidFill>
                            <a:schemeClr val="tx1"/>
                          </a:solidFill>
                        </a:rPr>
                        <a:t>N/A</a:t>
                      </a:r>
                    </a:p>
                  </a:txBody>
                  <a:tcPr marL="151061" marR="151061" marT="151061" marB="151061" anchor="ctr"/>
                </a:tc>
                <a:extLst>
                  <a:ext uri="{0D108BD9-81ED-4DB2-BD59-A6C34878D82A}">
                    <a16:rowId xmlns:a16="http://schemas.microsoft.com/office/drawing/2014/main" val="3416800708"/>
                  </a:ext>
                </a:extLst>
              </a:tr>
              <a:tr h="803656">
                <a:tc>
                  <a:txBody>
                    <a:bodyPr/>
                    <a:lstStyle/>
                    <a:p>
                      <a:pPr rtl="0"/>
                      <a:r>
                        <a:rPr lang="pt-BR" sz="2000" b="1" cap="none" spc="0" noProof="0" dirty="0">
                          <a:solidFill>
                            <a:schemeClr val="tx1"/>
                          </a:solidFill>
                        </a:rPr>
                        <a:t>KNN</a:t>
                      </a:r>
                    </a:p>
                  </a:txBody>
                  <a:tcPr marL="151061" marR="151061" marT="151061" marB="151061" anchor="ctr"/>
                </a:tc>
                <a:tc>
                  <a:txBody>
                    <a:bodyPr/>
                    <a:lstStyle/>
                    <a:p>
                      <a:pPr algn="r" rtl="0"/>
                      <a:r>
                        <a:rPr lang="pt-BR" sz="2000" b="0" cap="none" spc="0" noProof="0" dirty="0">
                          <a:solidFill>
                            <a:schemeClr val="tx1"/>
                          </a:solidFill>
                        </a:rPr>
                        <a:t>0.72</a:t>
                      </a:r>
                    </a:p>
                  </a:txBody>
                  <a:tcPr marL="151061" marR="151061" marT="151061" marB="151061" anchor="ctr"/>
                </a:tc>
                <a:tc>
                  <a:txBody>
                    <a:bodyPr/>
                    <a:lstStyle/>
                    <a:p>
                      <a:pPr algn="r" rtl="0"/>
                      <a:r>
                        <a:rPr lang="pt-BR" sz="2000" cap="none" spc="0" noProof="0" dirty="0">
                          <a:solidFill>
                            <a:schemeClr val="tx1"/>
                          </a:solidFill>
                        </a:rPr>
                        <a:t>0.70</a:t>
                      </a:r>
                    </a:p>
                  </a:txBody>
                  <a:tcPr marL="151061" marR="151061" marT="151061" marB="151061"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BR" sz="2000" cap="none" spc="0" noProof="0" dirty="0">
                          <a:solidFill>
                            <a:schemeClr val="tx1"/>
                          </a:solidFill>
                        </a:rPr>
                        <a:t>N/A</a:t>
                      </a:r>
                    </a:p>
                    <a:p>
                      <a:pPr algn="r" rtl="0"/>
                      <a:endParaRPr lang="pt-BR" sz="2000" cap="none" spc="0" noProof="0" dirty="0">
                        <a:solidFill>
                          <a:schemeClr val="tx1"/>
                        </a:solidFill>
                      </a:endParaRPr>
                    </a:p>
                  </a:txBody>
                  <a:tcPr marL="151061" marR="151061" marT="151061" marB="151061" anchor="ctr"/>
                </a:tc>
                <a:extLst>
                  <a:ext uri="{0D108BD9-81ED-4DB2-BD59-A6C34878D82A}">
                    <a16:rowId xmlns:a16="http://schemas.microsoft.com/office/drawing/2014/main" val="4252228359"/>
                  </a:ext>
                </a:extLst>
              </a:tr>
              <a:tr h="803656">
                <a:tc>
                  <a:txBody>
                    <a:bodyPr/>
                    <a:lstStyle/>
                    <a:p>
                      <a:pPr rtl="0"/>
                      <a:r>
                        <a:rPr lang="pt-BR" sz="2000" b="1" cap="none" spc="0" noProof="0" dirty="0">
                          <a:solidFill>
                            <a:schemeClr val="tx1"/>
                          </a:solidFill>
                        </a:rPr>
                        <a:t>SVM</a:t>
                      </a:r>
                    </a:p>
                  </a:txBody>
                  <a:tcPr marL="151061" marR="151061" marT="151061" marB="151061" anchor="ctr"/>
                </a:tc>
                <a:tc>
                  <a:txBody>
                    <a:bodyPr/>
                    <a:lstStyle/>
                    <a:p>
                      <a:pPr algn="r" rtl="0"/>
                      <a:r>
                        <a:rPr lang="pt-BR" sz="2000" b="0" cap="none" spc="0" noProof="0" dirty="0">
                          <a:solidFill>
                            <a:schemeClr val="tx1"/>
                          </a:solidFill>
                        </a:rPr>
                        <a:t>0.72</a:t>
                      </a:r>
                    </a:p>
                  </a:txBody>
                  <a:tcPr marL="151061" marR="151061" marT="151061" marB="151061" anchor="ctr"/>
                </a:tc>
                <a:tc>
                  <a:txBody>
                    <a:bodyPr/>
                    <a:lstStyle/>
                    <a:p>
                      <a:pPr algn="r" rtl="0"/>
                      <a:r>
                        <a:rPr lang="pt-BR" sz="2000" cap="none" spc="0" noProof="0" dirty="0">
                          <a:solidFill>
                            <a:schemeClr val="tx1"/>
                          </a:solidFill>
                        </a:rPr>
                        <a:t>0.65</a:t>
                      </a:r>
                    </a:p>
                  </a:txBody>
                  <a:tcPr marL="151061" marR="151061" marT="151061" marB="151061"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BR" sz="2000" cap="none" spc="0" noProof="0" dirty="0">
                          <a:solidFill>
                            <a:schemeClr val="tx1"/>
                          </a:solidFill>
                        </a:rPr>
                        <a:t>N/A</a:t>
                      </a:r>
                    </a:p>
                  </a:txBody>
                  <a:tcPr marL="151061" marR="151061" marT="151061" marB="151061" anchor="ctr"/>
                </a:tc>
                <a:extLst>
                  <a:ext uri="{0D108BD9-81ED-4DB2-BD59-A6C34878D82A}">
                    <a16:rowId xmlns:a16="http://schemas.microsoft.com/office/drawing/2014/main" val="2578144993"/>
                  </a:ext>
                </a:extLst>
              </a:tr>
            </a:tbl>
          </a:graphicData>
        </a:graphic>
      </p:graphicFrame>
      <p:sp>
        <p:nvSpPr>
          <p:cNvPr id="5" name="Título 1">
            <a:extLst>
              <a:ext uri="{FF2B5EF4-FFF2-40B4-BE49-F238E27FC236}">
                <a16:creationId xmlns:a16="http://schemas.microsoft.com/office/drawing/2014/main" id="{7E85F301-6E9C-452D-8133-E833F9013F2B}"/>
              </a:ext>
            </a:extLst>
          </p:cNvPr>
          <p:cNvSpPr txBox="1">
            <a:spLocks/>
          </p:cNvSpPr>
          <p:nvPr/>
        </p:nvSpPr>
        <p:spPr>
          <a:xfrm>
            <a:off x="1096963" y="287338"/>
            <a:ext cx="10058400" cy="1449387"/>
          </a:xfrm>
          <a:prstGeom prst="rect">
            <a:avLst/>
          </a:prstGeom>
          <a:solidFill>
            <a:schemeClr val="tx1">
              <a:lumMod val="85000"/>
              <a:lumOff val="1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cap="small" dirty="0">
                <a:solidFill>
                  <a:schemeClr val="bg1"/>
                </a:solidFill>
              </a:rPr>
              <a:t>Model Evaluation</a:t>
            </a:r>
          </a:p>
        </p:txBody>
      </p:sp>
    </p:spTree>
    <p:extLst>
      <p:ext uri="{BB962C8B-B14F-4D97-AF65-F5344CB8AC3E}">
        <p14:creationId xmlns:p14="http://schemas.microsoft.com/office/powerpoint/2010/main" val="29335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FD66E-AC45-4D39-900D-4A0B58F5682A}"/>
              </a:ext>
            </a:extLst>
          </p:cNvPr>
          <p:cNvSpPr>
            <a:spLocks noGrp="1"/>
          </p:cNvSpPr>
          <p:nvPr>
            <p:ph type="title"/>
          </p:nvPr>
        </p:nvSpPr>
        <p:spPr>
          <a:solidFill>
            <a:schemeClr val="tx1">
              <a:lumMod val="85000"/>
              <a:lumOff val="15000"/>
            </a:schemeClr>
          </a:solidFill>
        </p:spPr>
        <p:txBody>
          <a:bodyPr/>
          <a:lstStyle/>
          <a:p>
            <a:r>
              <a:rPr lang="pt-BR" cap="small" dirty="0" err="1">
                <a:solidFill>
                  <a:schemeClr val="bg1"/>
                </a:solidFill>
              </a:rPr>
              <a:t>Executive</a:t>
            </a:r>
            <a:r>
              <a:rPr lang="pt-BR" cap="small" dirty="0">
                <a:solidFill>
                  <a:schemeClr val="bg1"/>
                </a:solidFill>
              </a:rPr>
              <a:t> </a:t>
            </a:r>
            <a:r>
              <a:rPr lang="pt-BR" cap="small" dirty="0" err="1">
                <a:solidFill>
                  <a:schemeClr val="bg1"/>
                </a:solidFill>
              </a:rPr>
              <a:t>Summary</a:t>
            </a:r>
            <a:endParaRPr lang="pt-BR" cap="small" dirty="0">
              <a:solidFill>
                <a:schemeClr val="bg1"/>
              </a:solidFill>
            </a:endParaRPr>
          </a:p>
        </p:txBody>
      </p:sp>
      <p:sp>
        <p:nvSpPr>
          <p:cNvPr id="7" name="Título 1">
            <a:extLst>
              <a:ext uri="{FF2B5EF4-FFF2-40B4-BE49-F238E27FC236}">
                <a16:creationId xmlns:a16="http://schemas.microsoft.com/office/drawing/2014/main" id="{9344C128-33D9-4FD3-8005-AC7215F7CCA7}"/>
              </a:ext>
            </a:extLst>
          </p:cNvPr>
          <p:cNvSpPr txBox="1">
            <a:spLocks/>
          </p:cNvSpPr>
          <p:nvPr/>
        </p:nvSpPr>
        <p:spPr>
          <a:xfrm>
            <a:off x="1097280" y="2075543"/>
            <a:ext cx="10058400" cy="4237792"/>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1028700" indent="-1028700">
              <a:lnSpc>
                <a:spcPct val="150000"/>
              </a:lnSpc>
              <a:buFont typeface="+mj-lt"/>
              <a:buAutoNum type="romanUcPeriod"/>
            </a:pPr>
            <a:r>
              <a:rPr lang="en-US" sz="2800" dirty="0"/>
              <a:t>Introduction and Problem</a:t>
            </a:r>
          </a:p>
          <a:p>
            <a:pPr marL="1028700" indent="-1028700">
              <a:lnSpc>
                <a:spcPct val="150000"/>
              </a:lnSpc>
              <a:buFont typeface="+mj-lt"/>
              <a:buAutoNum type="romanUcPeriod"/>
            </a:pPr>
            <a:r>
              <a:rPr lang="en-US" sz="2800" dirty="0"/>
              <a:t>The Data Available</a:t>
            </a:r>
          </a:p>
          <a:p>
            <a:pPr marL="1800000" lvl="2" indent="-540000">
              <a:lnSpc>
                <a:spcPct val="120000"/>
              </a:lnSpc>
              <a:buFont typeface="Arial" panose="020B0604020202020204" pitchFamily="34" charset="0"/>
              <a:buChar char="•"/>
            </a:pPr>
            <a:r>
              <a:rPr lang="en-US" sz="1900" dirty="0"/>
              <a:t>Variables Description</a:t>
            </a:r>
          </a:p>
          <a:p>
            <a:pPr marL="1800000" lvl="2" indent="-540000">
              <a:lnSpc>
                <a:spcPct val="120000"/>
              </a:lnSpc>
              <a:buFont typeface="Arial" panose="020B0604020202020204" pitchFamily="34" charset="0"/>
              <a:buChar char="•"/>
            </a:pPr>
            <a:r>
              <a:rPr lang="en-US" sz="1900" dirty="0"/>
              <a:t>Descriptive statistics</a:t>
            </a:r>
          </a:p>
          <a:p>
            <a:pPr marL="1800000" lvl="2" indent="-540000">
              <a:lnSpc>
                <a:spcPct val="120000"/>
              </a:lnSpc>
              <a:buFont typeface="Arial" panose="020B0604020202020204" pitchFamily="34" charset="0"/>
              <a:buChar char="•"/>
            </a:pPr>
            <a:r>
              <a:rPr lang="en-US" sz="1900" dirty="0"/>
              <a:t>Preparation </a:t>
            </a:r>
            <a:endParaRPr lang="en-US" sz="2800" dirty="0"/>
          </a:p>
          <a:p>
            <a:pPr marL="1028700" indent="-1028700">
              <a:lnSpc>
                <a:spcPct val="150000"/>
              </a:lnSpc>
              <a:buFont typeface="+mj-lt"/>
              <a:buAutoNum type="romanUcPeriod"/>
            </a:pPr>
            <a:r>
              <a:rPr lang="en-US" sz="2800" dirty="0"/>
              <a:t>Methodology</a:t>
            </a:r>
          </a:p>
          <a:p>
            <a:pPr marL="1800000" lvl="2" indent="-540000">
              <a:lnSpc>
                <a:spcPct val="120000"/>
              </a:lnSpc>
              <a:spcBef>
                <a:spcPts val="600"/>
              </a:spcBef>
              <a:buFont typeface="Arial" panose="020B0604020202020204" pitchFamily="34" charset="0"/>
              <a:buChar char="•"/>
            </a:pPr>
            <a:r>
              <a:rPr lang="en-US" sz="1900" dirty="0"/>
              <a:t>Logistic Regression</a:t>
            </a:r>
          </a:p>
          <a:p>
            <a:pPr marL="1800000" lvl="2" indent="-540000">
              <a:lnSpc>
                <a:spcPct val="120000"/>
              </a:lnSpc>
              <a:spcBef>
                <a:spcPts val="600"/>
              </a:spcBef>
              <a:buFont typeface="Arial" panose="020B0604020202020204" pitchFamily="34" charset="0"/>
              <a:buChar char="•"/>
            </a:pPr>
            <a:r>
              <a:rPr lang="en-US" sz="1900" dirty="0"/>
              <a:t>Decision Tree</a:t>
            </a:r>
          </a:p>
          <a:p>
            <a:pPr marL="1800000" lvl="2" indent="-540000">
              <a:lnSpc>
                <a:spcPct val="120000"/>
              </a:lnSpc>
              <a:spcBef>
                <a:spcPts val="600"/>
              </a:spcBef>
              <a:buFont typeface="Arial" panose="020B0604020202020204" pitchFamily="34" charset="0"/>
              <a:buChar char="•"/>
            </a:pPr>
            <a:r>
              <a:rPr lang="en-US" sz="1900" dirty="0"/>
              <a:t>KNN</a:t>
            </a:r>
          </a:p>
          <a:p>
            <a:pPr marL="1800000" lvl="2" indent="-540000">
              <a:lnSpc>
                <a:spcPct val="120000"/>
              </a:lnSpc>
              <a:spcBef>
                <a:spcPts val="600"/>
              </a:spcBef>
              <a:buFont typeface="Arial" panose="020B0604020202020204" pitchFamily="34" charset="0"/>
              <a:buChar char="•"/>
            </a:pPr>
            <a:r>
              <a:rPr lang="en-US" sz="1900" dirty="0"/>
              <a:t>SVM</a:t>
            </a:r>
            <a:endParaRPr lang="en-US" sz="2800" dirty="0"/>
          </a:p>
          <a:p>
            <a:pPr marL="1028700" indent="-1028700">
              <a:lnSpc>
                <a:spcPct val="150000"/>
              </a:lnSpc>
              <a:buFont typeface="+mj-lt"/>
              <a:buAutoNum type="romanUcPeriod"/>
            </a:pPr>
            <a:r>
              <a:rPr lang="en-US" sz="2800" dirty="0"/>
              <a:t>Model Implementation and Evaluation</a:t>
            </a:r>
          </a:p>
          <a:p>
            <a:pPr marL="1028700" indent="-1028700">
              <a:lnSpc>
                <a:spcPct val="150000"/>
              </a:lnSpc>
              <a:buFont typeface="+mj-lt"/>
              <a:buAutoNum type="romanUcPeriod"/>
            </a:pPr>
            <a:r>
              <a:rPr lang="en-US" sz="2800" dirty="0"/>
              <a:t>Conclusion</a:t>
            </a:r>
          </a:p>
          <a:p>
            <a:endParaRPr lang="en-US" sz="3200" dirty="0"/>
          </a:p>
        </p:txBody>
      </p:sp>
    </p:spTree>
    <p:extLst>
      <p:ext uri="{BB962C8B-B14F-4D97-AF65-F5344CB8AC3E}">
        <p14:creationId xmlns:p14="http://schemas.microsoft.com/office/powerpoint/2010/main" val="45036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7905905A-E106-457F-B7CF-57F1E63E8B84}"/>
              </a:ext>
            </a:extLst>
          </p:cNvPr>
          <p:cNvSpPr>
            <a:spLocks noGrp="1"/>
          </p:cNvSpPr>
          <p:nvPr>
            <p:ph type="title"/>
          </p:nvPr>
        </p:nvSpPr>
        <p:spPr/>
        <p:txBody>
          <a:bodyPr/>
          <a:lstStyle/>
          <a:p>
            <a:r>
              <a:rPr lang="pt-BR" b="1" cap="small" dirty="0" err="1">
                <a:solidFill>
                  <a:schemeClr val="bg1"/>
                </a:solidFill>
              </a:rPr>
              <a:t>Introduction</a:t>
            </a:r>
            <a:r>
              <a:rPr lang="pt-BR" b="1" cap="small" dirty="0">
                <a:solidFill>
                  <a:schemeClr val="bg1"/>
                </a:solidFill>
              </a:rPr>
              <a:t> </a:t>
            </a:r>
            <a:r>
              <a:rPr lang="pt-BR" b="1" cap="small" dirty="0" err="1">
                <a:solidFill>
                  <a:schemeClr val="bg1"/>
                </a:solidFill>
              </a:rPr>
              <a:t>and</a:t>
            </a:r>
            <a:r>
              <a:rPr lang="pt-BR" b="1" cap="small" dirty="0">
                <a:solidFill>
                  <a:schemeClr val="bg1"/>
                </a:solidFill>
              </a:rPr>
              <a:t> </a:t>
            </a:r>
            <a:r>
              <a:rPr lang="pt-BR" b="1" cap="small" dirty="0" err="1">
                <a:solidFill>
                  <a:schemeClr val="bg1"/>
                </a:solidFill>
              </a:rPr>
              <a:t>Problem</a:t>
            </a:r>
            <a:endParaRPr lang="pt-BR" b="1" cap="small" dirty="0"/>
          </a:p>
        </p:txBody>
      </p:sp>
      <p:sp>
        <p:nvSpPr>
          <p:cNvPr id="7" name="Espaço Reservado para Conteúdo 6">
            <a:extLst>
              <a:ext uri="{FF2B5EF4-FFF2-40B4-BE49-F238E27FC236}">
                <a16:creationId xmlns:a16="http://schemas.microsoft.com/office/drawing/2014/main" id="{49AD5AB3-5095-41CA-BAA9-442090751C80}"/>
              </a:ext>
            </a:extLst>
          </p:cNvPr>
          <p:cNvSpPr>
            <a:spLocks noGrp="1"/>
          </p:cNvSpPr>
          <p:nvPr>
            <p:ph idx="1"/>
          </p:nvPr>
        </p:nvSpPr>
        <p:spPr>
          <a:xfrm>
            <a:off x="5458984" y="786383"/>
            <a:ext cx="5928344" cy="5321173"/>
          </a:xfrm>
        </p:spPr>
        <p:txBody>
          <a:bodyPr>
            <a:normAutofit/>
          </a:bodyPr>
          <a:lstStyle/>
          <a:p>
            <a:pPr>
              <a:lnSpc>
                <a:spcPct val="150000"/>
              </a:lnSpc>
              <a:buFont typeface="Wingdings" panose="05000000000000000000" pitchFamily="2" charset="2"/>
              <a:buChar char="§"/>
            </a:pPr>
            <a:r>
              <a:rPr lang="en-US" dirty="0"/>
              <a:t> In view of the identified accident occurrences, the Seattle City urban planning department, hired our consulting group with the goal of developing an accident prediction system, </a:t>
            </a:r>
          </a:p>
          <a:p>
            <a:pPr>
              <a:buFont typeface="Wingdings" panose="05000000000000000000" pitchFamily="2" charset="2"/>
              <a:buChar char="§"/>
            </a:pPr>
            <a:r>
              <a:rPr lang="en-US" dirty="0"/>
              <a:t> The main objectives of the model are</a:t>
            </a:r>
            <a:r>
              <a:rPr lang="en-US" b="1" dirty="0"/>
              <a:t>: </a:t>
            </a:r>
          </a:p>
          <a:p>
            <a:pPr marL="806958" lvl="1" indent="-514350">
              <a:buFont typeface="+mj-lt"/>
              <a:buAutoNum type="romanUcPeriod"/>
            </a:pPr>
            <a:r>
              <a:rPr lang="en-US" dirty="0"/>
              <a:t>classify and predict the possibility of a collision causing injuries or physical damage.</a:t>
            </a:r>
          </a:p>
          <a:p>
            <a:pPr marL="806958" lvl="1" indent="-514350">
              <a:buFont typeface="+mj-lt"/>
              <a:buAutoNum type="romanUcPeriod"/>
            </a:pPr>
            <a:r>
              <a:rPr lang="en-US" dirty="0"/>
              <a:t>determine the conditions and routes most inclined to generate such an accident.</a:t>
            </a:r>
          </a:p>
        </p:txBody>
      </p:sp>
      <p:sp>
        <p:nvSpPr>
          <p:cNvPr id="8" name="Espaço Reservado para Texto 7">
            <a:extLst>
              <a:ext uri="{FF2B5EF4-FFF2-40B4-BE49-F238E27FC236}">
                <a16:creationId xmlns:a16="http://schemas.microsoft.com/office/drawing/2014/main" id="{F0F7257D-76E1-46BA-9499-511527D1BD70}"/>
              </a:ext>
            </a:extLst>
          </p:cNvPr>
          <p:cNvSpPr>
            <a:spLocks noGrp="1"/>
          </p:cNvSpPr>
          <p:nvPr>
            <p:ph type="body" sz="half" idx="2"/>
          </p:nvPr>
        </p:nvSpPr>
        <p:spPr>
          <a:xfrm>
            <a:off x="643465" y="3043051"/>
            <a:ext cx="3517567" cy="1325750"/>
          </a:xfrm>
        </p:spPr>
        <p:txBody>
          <a:bodyPr/>
          <a:lstStyle/>
          <a:p>
            <a:pPr algn="just"/>
            <a:r>
              <a:rPr lang="en-US" dirty="0"/>
              <a:t>Despite measures taken by the Seattle city traffic department, the number of accidents is still a concern.</a:t>
            </a:r>
            <a:endParaRPr lang="pt-BR" dirty="0"/>
          </a:p>
        </p:txBody>
      </p:sp>
    </p:spTree>
    <p:extLst>
      <p:ext uri="{BB962C8B-B14F-4D97-AF65-F5344CB8AC3E}">
        <p14:creationId xmlns:p14="http://schemas.microsoft.com/office/powerpoint/2010/main" val="421083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BBFD0414-FF31-41CE-BB57-5DE420829322}"/>
              </a:ext>
            </a:extLst>
          </p:cNvPr>
          <p:cNvSpPr>
            <a:spLocks noGrp="1"/>
          </p:cNvSpPr>
          <p:nvPr>
            <p:ph type="title"/>
          </p:nvPr>
        </p:nvSpPr>
        <p:spPr>
          <a:solidFill>
            <a:schemeClr val="tx1">
              <a:lumMod val="85000"/>
              <a:lumOff val="15000"/>
            </a:schemeClr>
          </a:solidFill>
        </p:spPr>
        <p:txBody>
          <a:bodyPr/>
          <a:lstStyle/>
          <a:p>
            <a:r>
              <a:rPr lang="en-US" cap="small" dirty="0">
                <a:solidFill>
                  <a:schemeClr val="bg1"/>
                </a:solidFill>
              </a:rPr>
              <a:t>The Data Available: Description</a:t>
            </a:r>
          </a:p>
        </p:txBody>
      </p:sp>
      <p:sp>
        <p:nvSpPr>
          <p:cNvPr id="8" name="Espaço Reservado para Conteúdo 7">
            <a:extLst>
              <a:ext uri="{FF2B5EF4-FFF2-40B4-BE49-F238E27FC236}">
                <a16:creationId xmlns:a16="http://schemas.microsoft.com/office/drawing/2014/main" id="{99F0FDF6-7E41-4553-A913-CCF9394695CA}"/>
              </a:ext>
            </a:extLst>
          </p:cNvPr>
          <p:cNvSpPr>
            <a:spLocks noGrp="1"/>
          </p:cNvSpPr>
          <p:nvPr>
            <p:ph idx="1"/>
          </p:nvPr>
        </p:nvSpPr>
        <p:spPr/>
        <p:txBody>
          <a:bodyPr/>
          <a:lstStyle/>
          <a:p>
            <a:pPr>
              <a:buFont typeface="Wingdings" panose="05000000000000000000" pitchFamily="2" charset="2"/>
              <a:buChar char="§"/>
            </a:pPr>
            <a:endParaRPr lang="pt-BR" dirty="0"/>
          </a:p>
          <a:p>
            <a:pPr>
              <a:buFont typeface="Wingdings" panose="05000000000000000000" pitchFamily="2" charset="2"/>
              <a:buChar char="§"/>
            </a:pPr>
            <a:r>
              <a:rPr lang="pt-BR" dirty="0"/>
              <a:t> </a:t>
            </a:r>
            <a:r>
              <a:rPr lang="en-US" dirty="0"/>
              <a:t>From the 38 variables:</a:t>
            </a:r>
          </a:p>
          <a:p>
            <a:pPr lvl="2">
              <a:buFont typeface="Wingdings" panose="05000000000000000000" pitchFamily="2" charset="2"/>
              <a:buChar char="§"/>
            </a:pPr>
            <a:r>
              <a:rPr lang="en-US" dirty="0"/>
              <a:t>20 are Objects (Categorical or Boolean)</a:t>
            </a:r>
          </a:p>
          <a:p>
            <a:pPr lvl="2">
              <a:buFont typeface="Wingdings" panose="05000000000000000000" pitchFamily="2" charset="2"/>
              <a:buChar char="§"/>
            </a:pPr>
            <a:r>
              <a:rPr lang="en-US" dirty="0"/>
              <a:t>12 are Integer</a:t>
            </a:r>
          </a:p>
          <a:p>
            <a:pPr lvl="2">
              <a:buFont typeface="Wingdings" panose="05000000000000000000" pitchFamily="2" charset="2"/>
              <a:buChar char="§"/>
            </a:pPr>
            <a:r>
              <a:rPr lang="en-US" dirty="0"/>
              <a:t>4 are Float</a:t>
            </a:r>
          </a:p>
          <a:p>
            <a:pPr lvl="2">
              <a:buFont typeface="Wingdings" panose="05000000000000000000" pitchFamily="2" charset="2"/>
              <a:buChar char="§"/>
            </a:pPr>
            <a:r>
              <a:rPr lang="en-US" dirty="0"/>
              <a:t>2 are Datetime</a:t>
            </a:r>
          </a:p>
          <a:p>
            <a:pPr>
              <a:buFont typeface="Wingdings" panose="05000000000000000000" pitchFamily="2" charset="2"/>
              <a:buChar char="§"/>
            </a:pPr>
            <a:r>
              <a:rPr lang="pt-BR" dirty="0"/>
              <a:t> </a:t>
            </a:r>
            <a:r>
              <a:rPr lang="en-US" dirty="0"/>
              <a:t>Missing data were found in almost variables and handled as demonstrated bellow.</a:t>
            </a:r>
          </a:p>
        </p:txBody>
      </p:sp>
      <p:sp>
        <p:nvSpPr>
          <p:cNvPr id="9" name="Espaço Reservado para Texto 8">
            <a:extLst>
              <a:ext uri="{FF2B5EF4-FFF2-40B4-BE49-F238E27FC236}">
                <a16:creationId xmlns:a16="http://schemas.microsoft.com/office/drawing/2014/main" id="{B2646BD1-932D-42A6-879E-EC882CEB5124}"/>
              </a:ext>
            </a:extLst>
          </p:cNvPr>
          <p:cNvSpPr>
            <a:spLocks noGrp="1"/>
          </p:cNvSpPr>
          <p:nvPr>
            <p:ph type="body" sz="half" idx="2"/>
          </p:nvPr>
        </p:nvSpPr>
        <p:spPr/>
        <p:txBody>
          <a:bodyPr/>
          <a:lstStyle/>
          <a:p>
            <a:r>
              <a:rPr lang="en-US" dirty="0"/>
              <a:t>The dataset consists of 51 variables and 194.673 observations of collision occurrences from 2004 to 2020.</a:t>
            </a:r>
            <a:endParaRPr lang="pt-BR" dirty="0"/>
          </a:p>
        </p:txBody>
      </p:sp>
    </p:spTree>
    <p:extLst>
      <p:ext uri="{BB962C8B-B14F-4D97-AF65-F5344CB8AC3E}">
        <p14:creationId xmlns:p14="http://schemas.microsoft.com/office/powerpoint/2010/main" val="219131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BBFD0414-FF31-41CE-BB57-5DE420829322}"/>
              </a:ext>
            </a:extLst>
          </p:cNvPr>
          <p:cNvSpPr>
            <a:spLocks noGrp="1"/>
          </p:cNvSpPr>
          <p:nvPr>
            <p:ph type="title"/>
          </p:nvPr>
        </p:nvSpPr>
        <p:spPr>
          <a:xfrm>
            <a:off x="1096963" y="287338"/>
            <a:ext cx="10058400" cy="1449387"/>
          </a:xfrm>
          <a:solidFill>
            <a:schemeClr val="tx1">
              <a:lumMod val="85000"/>
              <a:lumOff val="15000"/>
            </a:schemeClr>
          </a:solidFill>
        </p:spPr>
        <p:txBody>
          <a:bodyPr/>
          <a:lstStyle/>
          <a:p>
            <a:r>
              <a:rPr lang="en-US" cap="small" dirty="0">
                <a:solidFill>
                  <a:schemeClr val="bg1"/>
                </a:solidFill>
              </a:rPr>
              <a:t>The Data Available: Descriptive</a:t>
            </a:r>
          </a:p>
        </p:txBody>
      </p:sp>
      <p:pic>
        <p:nvPicPr>
          <p:cNvPr id="3078" name="Picture 6">
            <a:extLst>
              <a:ext uri="{FF2B5EF4-FFF2-40B4-BE49-F238E27FC236}">
                <a16:creationId xmlns:a16="http://schemas.microsoft.com/office/drawing/2014/main" id="{F3B7ACC2-7AE4-4B2B-8ABE-AA15B3A5E04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596" y="2012632"/>
            <a:ext cx="6480000" cy="217009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61B9AD-911E-4997-B2C6-DFB94A4B0A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596" y="4182725"/>
            <a:ext cx="6480000" cy="2170093"/>
          </a:xfrm>
          <a:prstGeom prst="rect">
            <a:avLst/>
          </a:prstGeom>
          <a:noFill/>
          <a:extLst>
            <a:ext uri="{909E8E84-426E-40DD-AFC4-6F175D3DCCD1}">
              <a14:hiddenFill xmlns:a14="http://schemas.microsoft.com/office/drawing/2010/main">
                <a:solidFill>
                  <a:srgbClr val="FFFFFF"/>
                </a:solidFill>
              </a14:hiddenFill>
            </a:ext>
          </a:extLst>
        </p:spPr>
      </p:pic>
      <p:sp>
        <p:nvSpPr>
          <p:cNvPr id="19" name="Espaço Reservado para Conteúdo 2">
            <a:extLst>
              <a:ext uri="{FF2B5EF4-FFF2-40B4-BE49-F238E27FC236}">
                <a16:creationId xmlns:a16="http://schemas.microsoft.com/office/drawing/2014/main" id="{0DF1D556-44B8-4C94-B45E-0BD23A3BE60D}"/>
              </a:ext>
            </a:extLst>
          </p:cNvPr>
          <p:cNvSpPr>
            <a:spLocks noGrp="1"/>
          </p:cNvSpPr>
          <p:nvPr>
            <p:ph sz="half" idx="2"/>
          </p:nvPr>
        </p:nvSpPr>
        <p:spPr>
          <a:xfrm>
            <a:off x="7473820" y="2120899"/>
            <a:ext cx="3681860" cy="4104972"/>
          </a:xfrm>
        </p:spPr>
        <p:txBody>
          <a:bodyPr>
            <a:normAutofit/>
          </a:bodyPr>
          <a:lstStyle/>
          <a:p>
            <a:pPr algn="just"/>
            <a:r>
              <a:rPr lang="en-US" sz="1400" dirty="0"/>
              <a:t>As we can see on the charts on the left, The number of collisions has been decreasing consistently. For the analyzed period, the average number of collisions was 11451.</a:t>
            </a:r>
          </a:p>
          <a:p>
            <a:pPr lvl="1" algn="just">
              <a:buFont typeface="Wingdings" panose="05000000000000000000" pitchFamily="2" charset="2"/>
              <a:buChar char="§"/>
            </a:pPr>
            <a:r>
              <a:rPr lang="en-US" sz="1200" dirty="0"/>
              <a:t>Type 1 collisions represent occurrences in which there was only material damage and account for 71% of cases.</a:t>
            </a:r>
          </a:p>
          <a:p>
            <a:pPr lvl="1" algn="just">
              <a:buFont typeface="Wingdings" panose="05000000000000000000" pitchFamily="2" charset="2"/>
              <a:buChar char="§"/>
            </a:pPr>
            <a:r>
              <a:rPr lang="en-US" sz="1200" dirty="0"/>
              <a:t>Type 2 collisions involve physical damage and make up 29% of cases. </a:t>
            </a:r>
          </a:p>
          <a:p>
            <a:pPr algn="just"/>
            <a:r>
              <a:rPr lang="en-US" sz="1400" dirty="0"/>
              <a:t>Finally, we can see that the are equally distributed among the months of the year. In some cases this could be important, indicating seasonality. But in our case we will disregard this information.</a:t>
            </a:r>
          </a:p>
          <a:p>
            <a:pPr lvl="1" algn="just">
              <a:buFont typeface="Wingdings" panose="05000000000000000000" pitchFamily="2" charset="2"/>
              <a:buChar char="§"/>
            </a:pPr>
            <a:endParaRPr lang="pt-BR" sz="1200" dirty="0"/>
          </a:p>
          <a:p>
            <a:pPr algn="just">
              <a:buFont typeface="Wingdings" panose="05000000000000000000" pitchFamily="2" charset="2"/>
              <a:buChar char="§"/>
            </a:pPr>
            <a:endParaRPr lang="pt-BR" sz="1400" dirty="0"/>
          </a:p>
        </p:txBody>
      </p:sp>
    </p:spTree>
    <p:extLst>
      <p:ext uri="{BB962C8B-B14F-4D97-AF65-F5344CB8AC3E}">
        <p14:creationId xmlns:p14="http://schemas.microsoft.com/office/powerpoint/2010/main" val="173470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3CB39BD-CB8C-458F-B0F7-1195D27C51E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48" y="2016516"/>
            <a:ext cx="3240994" cy="2168318"/>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BBFD0414-FF31-41CE-BB57-5DE420829322}"/>
              </a:ext>
            </a:extLst>
          </p:cNvPr>
          <p:cNvSpPr>
            <a:spLocks noGrp="1"/>
          </p:cNvSpPr>
          <p:nvPr>
            <p:ph type="title"/>
          </p:nvPr>
        </p:nvSpPr>
        <p:spPr>
          <a:xfrm>
            <a:off x="1097280" y="263528"/>
            <a:ext cx="10058400" cy="1450757"/>
          </a:xfrm>
          <a:solidFill>
            <a:schemeClr val="tx1">
              <a:lumMod val="85000"/>
              <a:lumOff val="15000"/>
            </a:schemeClr>
          </a:solidFill>
        </p:spPr>
        <p:txBody>
          <a:bodyPr/>
          <a:lstStyle/>
          <a:p>
            <a:r>
              <a:rPr lang="en-US" cap="small" dirty="0">
                <a:solidFill>
                  <a:schemeClr val="bg1"/>
                </a:solidFill>
              </a:rPr>
              <a:t>The Data Available: Descriptive</a:t>
            </a:r>
          </a:p>
        </p:txBody>
      </p:sp>
      <p:sp>
        <p:nvSpPr>
          <p:cNvPr id="3" name="Espaço Reservado para Conteúdo 2">
            <a:extLst>
              <a:ext uri="{FF2B5EF4-FFF2-40B4-BE49-F238E27FC236}">
                <a16:creationId xmlns:a16="http://schemas.microsoft.com/office/drawing/2014/main" id="{FF159A80-E589-4050-947C-02C879FDEA0E}"/>
              </a:ext>
            </a:extLst>
          </p:cNvPr>
          <p:cNvSpPr>
            <a:spLocks noGrp="1"/>
          </p:cNvSpPr>
          <p:nvPr>
            <p:ph sz="half" idx="2"/>
          </p:nvPr>
        </p:nvSpPr>
        <p:spPr>
          <a:xfrm>
            <a:off x="7473820" y="2120899"/>
            <a:ext cx="3681860" cy="4104972"/>
          </a:xfrm>
        </p:spPr>
        <p:txBody>
          <a:bodyPr>
            <a:normAutofit/>
          </a:bodyPr>
          <a:lstStyle/>
          <a:p>
            <a:pPr algn="just"/>
            <a:r>
              <a:rPr lang="en-US" sz="1400" dirty="0"/>
              <a:t>The boxplots on the left say us the number of collisions, according to weather, road and light conditions, as well as the collision type itself.</a:t>
            </a:r>
          </a:p>
          <a:p>
            <a:pPr algn="just"/>
            <a:endParaRPr lang="en-US" sz="1400" dirty="0"/>
          </a:p>
          <a:p>
            <a:pPr lvl="1" algn="just">
              <a:buFont typeface="Wingdings" panose="05000000000000000000" pitchFamily="2" charset="2"/>
              <a:buChar char="§"/>
            </a:pPr>
            <a:r>
              <a:rPr lang="en-US" sz="1200" dirty="0"/>
              <a:t>Most of the collision type involved parked car;</a:t>
            </a:r>
          </a:p>
          <a:p>
            <a:pPr lvl="1" algn="just">
              <a:buFont typeface="Wingdings" panose="05000000000000000000" pitchFamily="2" charset="2"/>
              <a:buChar char="§"/>
            </a:pPr>
            <a:r>
              <a:rPr lang="en-US" sz="1200" dirty="0"/>
              <a:t>The road condition is not something that should make us worry, once the majority of the collision happens under dry road conditions;</a:t>
            </a:r>
          </a:p>
          <a:p>
            <a:pPr lvl="1" algn="just">
              <a:buFont typeface="Wingdings" panose="05000000000000000000" pitchFamily="2" charset="2"/>
              <a:buChar char="§"/>
            </a:pPr>
            <a:r>
              <a:rPr lang="en-US" sz="1200" dirty="0"/>
              <a:t>Looking to the light condition, it’s also something that should bring us any concern, as the collision tend to occur during the daylight, or when the street lights are one;</a:t>
            </a:r>
          </a:p>
          <a:p>
            <a:pPr lvl="1" algn="just">
              <a:buFont typeface="Wingdings" panose="05000000000000000000" pitchFamily="2" charset="2"/>
              <a:buChar char="§"/>
            </a:pPr>
            <a:r>
              <a:rPr lang="en-US" sz="1200" dirty="0"/>
              <a:t>Finally, although raining or overcast might be problematic, the major part of occurrences are under clear weather.</a:t>
            </a:r>
          </a:p>
          <a:p>
            <a:pPr lvl="1" algn="just">
              <a:buFont typeface="Wingdings" panose="05000000000000000000" pitchFamily="2" charset="2"/>
              <a:buChar char="§"/>
            </a:pPr>
            <a:endParaRPr lang="pt-BR" sz="1200" dirty="0"/>
          </a:p>
          <a:p>
            <a:pPr algn="just">
              <a:buFont typeface="Wingdings" panose="05000000000000000000" pitchFamily="2" charset="2"/>
              <a:buChar char="§"/>
            </a:pPr>
            <a:endParaRPr lang="pt-BR" sz="1400" dirty="0"/>
          </a:p>
        </p:txBody>
      </p:sp>
      <p:pic>
        <p:nvPicPr>
          <p:cNvPr id="4100" name="Picture 4">
            <a:extLst>
              <a:ext uri="{FF2B5EF4-FFF2-40B4-BE49-F238E27FC236}">
                <a16:creationId xmlns:a16="http://schemas.microsoft.com/office/drawing/2014/main" id="{213768E0-A3DA-43AF-A67F-2731653D343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42" y="4184833"/>
            <a:ext cx="3240994" cy="216831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CDD7F5C-E07B-4FCE-96A5-C5CB3DA5853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348" y="4184833"/>
            <a:ext cx="3240994" cy="21683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0B2F19C-AED8-4900-87A2-5DFAAA1E9C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0177" y="2016516"/>
            <a:ext cx="3412159" cy="216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08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62872ADF-1FAD-4845-B4D7-311059D51FB2}"/>
              </a:ext>
            </a:extLst>
          </p:cNvPr>
          <p:cNvSpPr>
            <a:spLocks noGrp="1"/>
          </p:cNvSpPr>
          <p:nvPr>
            <p:ph type="body" idx="1"/>
          </p:nvPr>
        </p:nvSpPr>
        <p:spPr/>
        <p:txBody>
          <a:bodyPr/>
          <a:lstStyle/>
          <a:p>
            <a:r>
              <a:rPr lang="pt-BR" b="1" dirty="0"/>
              <a:t>MISSING OR NAN</a:t>
            </a:r>
          </a:p>
        </p:txBody>
      </p:sp>
      <p:sp>
        <p:nvSpPr>
          <p:cNvPr id="4" name="Espaço Reservado para Conteúdo 3">
            <a:extLst>
              <a:ext uri="{FF2B5EF4-FFF2-40B4-BE49-F238E27FC236}">
                <a16:creationId xmlns:a16="http://schemas.microsoft.com/office/drawing/2014/main" id="{D4069A51-9368-4099-8AA2-165E5B1EBA64}"/>
              </a:ext>
            </a:extLst>
          </p:cNvPr>
          <p:cNvSpPr>
            <a:spLocks noGrp="1"/>
          </p:cNvSpPr>
          <p:nvPr>
            <p:ph sz="half" idx="2"/>
          </p:nvPr>
        </p:nvSpPr>
        <p:spPr/>
        <p:txBody>
          <a:bodyPr>
            <a:normAutofit/>
          </a:bodyPr>
          <a:lstStyle/>
          <a:p>
            <a:r>
              <a:rPr lang="en-US" dirty="0"/>
              <a:t>We dealt with missing or null values in three different ways, according to the type of variable:</a:t>
            </a:r>
          </a:p>
          <a:p>
            <a:pPr lvl="1">
              <a:buClr>
                <a:schemeClr val="accent1"/>
              </a:buClr>
              <a:buFont typeface="Arial" panose="020B0604020202020204" pitchFamily="34" charset="0"/>
              <a:buChar char="•"/>
            </a:pPr>
            <a:r>
              <a:rPr lang="pt-BR" b="1" dirty="0" err="1"/>
              <a:t>Integer</a:t>
            </a:r>
            <a:r>
              <a:rPr lang="pt-BR" b="1" dirty="0"/>
              <a:t>/Float:</a:t>
            </a:r>
            <a:r>
              <a:rPr lang="pt-BR" dirty="0"/>
              <a:t> </a:t>
            </a:r>
            <a:r>
              <a:rPr lang="en-US" dirty="0"/>
              <a:t>We used the average value for the variable.</a:t>
            </a:r>
          </a:p>
          <a:p>
            <a:pPr lvl="1">
              <a:buClr>
                <a:schemeClr val="accent1"/>
              </a:buClr>
              <a:buFont typeface="Arial" panose="020B0604020202020204" pitchFamily="34" charset="0"/>
              <a:buChar char="•"/>
            </a:pPr>
            <a:r>
              <a:rPr lang="en-US" b="1" dirty="0"/>
              <a:t>Categorical:</a:t>
            </a:r>
            <a:r>
              <a:rPr lang="en-US" dirty="0"/>
              <a:t> We use the last valid observation forward (</a:t>
            </a:r>
            <a:r>
              <a:rPr lang="en-US" i="1" dirty="0"/>
              <a:t>Forward Fill</a:t>
            </a:r>
            <a:r>
              <a:rPr lang="en-US" dirty="0"/>
              <a:t>). </a:t>
            </a:r>
          </a:p>
          <a:p>
            <a:pPr lvl="1">
              <a:buClr>
                <a:schemeClr val="accent1"/>
              </a:buClr>
              <a:buFont typeface="Arial" panose="020B0604020202020204" pitchFamily="34" charset="0"/>
              <a:buChar char="•"/>
            </a:pPr>
            <a:r>
              <a:rPr lang="en-US" b="1" dirty="0"/>
              <a:t>Boolean:</a:t>
            </a:r>
            <a:r>
              <a:rPr lang="en-US" dirty="0"/>
              <a:t> We use </a:t>
            </a:r>
            <a:r>
              <a:rPr lang="en-US" i="1" dirty="0"/>
              <a:t>False</a:t>
            </a:r>
            <a:r>
              <a:rPr lang="en-US" dirty="0"/>
              <a:t>, by default.</a:t>
            </a:r>
            <a:endParaRPr lang="pt-BR" dirty="0"/>
          </a:p>
        </p:txBody>
      </p:sp>
      <p:sp>
        <p:nvSpPr>
          <p:cNvPr id="5" name="Espaço Reservado para Texto 4">
            <a:extLst>
              <a:ext uri="{FF2B5EF4-FFF2-40B4-BE49-F238E27FC236}">
                <a16:creationId xmlns:a16="http://schemas.microsoft.com/office/drawing/2014/main" id="{B08D0DD2-B98B-4F07-90C0-3C2F4D27EACC}"/>
              </a:ext>
            </a:extLst>
          </p:cNvPr>
          <p:cNvSpPr>
            <a:spLocks noGrp="1"/>
          </p:cNvSpPr>
          <p:nvPr>
            <p:ph type="body" sz="quarter" idx="3"/>
          </p:nvPr>
        </p:nvSpPr>
        <p:spPr/>
        <p:txBody>
          <a:bodyPr/>
          <a:lstStyle/>
          <a:p>
            <a:r>
              <a:rPr lang="pt-BR" b="1" dirty="0" err="1"/>
              <a:t>Binning</a:t>
            </a:r>
            <a:endParaRPr lang="pt-BR" b="1" dirty="0"/>
          </a:p>
        </p:txBody>
      </p:sp>
      <p:sp>
        <p:nvSpPr>
          <p:cNvPr id="6" name="Espaço Reservado para Conteúdo 5">
            <a:extLst>
              <a:ext uri="{FF2B5EF4-FFF2-40B4-BE49-F238E27FC236}">
                <a16:creationId xmlns:a16="http://schemas.microsoft.com/office/drawing/2014/main" id="{A7307FDF-A464-491F-81A0-C7F6A262AEF4}"/>
              </a:ext>
            </a:extLst>
          </p:cNvPr>
          <p:cNvSpPr>
            <a:spLocks noGrp="1"/>
          </p:cNvSpPr>
          <p:nvPr>
            <p:ph sz="quarter" idx="4"/>
          </p:nvPr>
        </p:nvSpPr>
        <p:spPr/>
        <p:txBody>
          <a:bodyPr>
            <a:normAutofit/>
          </a:bodyPr>
          <a:lstStyle/>
          <a:p>
            <a:r>
              <a:rPr lang="en-US" dirty="0"/>
              <a:t>We transformed Boolean variables into 0 for False or 1 for True. </a:t>
            </a:r>
          </a:p>
          <a:p>
            <a:r>
              <a:rPr lang="en-US" dirty="0"/>
              <a:t>We transformed Categorial into integer values, ranging from 0 to N, according to the unique values for each variable</a:t>
            </a:r>
            <a:endParaRPr lang="pt-BR" dirty="0"/>
          </a:p>
        </p:txBody>
      </p:sp>
      <p:sp>
        <p:nvSpPr>
          <p:cNvPr id="7" name="Título 1">
            <a:extLst>
              <a:ext uri="{FF2B5EF4-FFF2-40B4-BE49-F238E27FC236}">
                <a16:creationId xmlns:a16="http://schemas.microsoft.com/office/drawing/2014/main" id="{BBFD0414-FF31-41CE-BB57-5DE420829322}"/>
              </a:ext>
            </a:extLst>
          </p:cNvPr>
          <p:cNvSpPr>
            <a:spLocks noGrp="1"/>
          </p:cNvSpPr>
          <p:nvPr>
            <p:ph type="title"/>
          </p:nvPr>
        </p:nvSpPr>
        <p:spPr>
          <a:xfrm>
            <a:off x="1096963" y="287338"/>
            <a:ext cx="10058400" cy="1449387"/>
          </a:xfrm>
          <a:solidFill>
            <a:schemeClr val="tx1">
              <a:lumMod val="85000"/>
              <a:lumOff val="15000"/>
            </a:schemeClr>
          </a:solidFill>
        </p:spPr>
        <p:txBody>
          <a:bodyPr/>
          <a:lstStyle/>
          <a:p>
            <a:r>
              <a:rPr lang="en-US" cap="small" dirty="0">
                <a:solidFill>
                  <a:schemeClr val="bg1"/>
                </a:solidFill>
              </a:rPr>
              <a:t>The Data Available: Preparation</a:t>
            </a:r>
          </a:p>
        </p:txBody>
      </p:sp>
    </p:spTree>
    <p:extLst>
      <p:ext uri="{BB962C8B-B14F-4D97-AF65-F5344CB8AC3E}">
        <p14:creationId xmlns:p14="http://schemas.microsoft.com/office/powerpoint/2010/main" val="404968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55E40-1120-4840-AF99-1508251284AC}"/>
              </a:ext>
            </a:extLst>
          </p:cNvPr>
          <p:cNvSpPr>
            <a:spLocks noGrp="1"/>
          </p:cNvSpPr>
          <p:nvPr>
            <p:ph type="title"/>
          </p:nvPr>
        </p:nvSpPr>
        <p:spPr/>
        <p:txBody>
          <a:bodyPr/>
          <a:lstStyle/>
          <a:p>
            <a:r>
              <a:rPr lang="en-US" b="1" cap="small" dirty="0">
                <a:solidFill>
                  <a:schemeClr val="bg1"/>
                </a:solidFill>
              </a:rPr>
              <a:t>Methodology</a:t>
            </a:r>
            <a:endParaRPr lang="en-US" cap="small" dirty="0">
              <a:solidFill>
                <a:schemeClr val="bg1"/>
              </a:solidFill>
            </a:endParaRPr>
          </a:p>
        </p:txBody>
      </p:sp>
      <p:sp>
        <p:nvSpPr>
          <p:cNvPr id="4" name="Espaço Reservado para Texto 3">
            <a:extLst>
              <a:ext uri="{FF2B5EF4-FFF2-40B4-BE49-F238E27FC236}">
                <a16:creationId xmlns:a16="http://schemas.microsoft.com/office/drawing/2014/main" id="{83FAEE06-EB6F-44B1-B617-CB3384152C7D}"/>
              </a:ext>
            </a:extLst>
          </p:cNvPr>
          <p:cNvSpPr>
            <a:spLocks noGrp="1"/>
          </p:cNvSpPr>
          <p:nvPr>
            <p:ph idx="1"/>
          </p:nvPr>
        </p:nvSpPr>
        <p:spPr>
          <a:xfrm>
            <a:off x="1097280" y="2108202"/>
            <a:ext cx="10058400" cy="707570"/>
          </a:xfrm>
        </p:spPr>
        <p:txBody>
          <a:bodyPr>
            <a:normAutofit/>
          </a:bodyPr>
          <a:lstStyle/>
          <a:p>
            <a:r>
              <a:rPr lang="en-US" dirty="0"/>
              <a:t>We will use four classification models, in order to determine which model has the best predictive capacity.</a:t>
            </a:r>
          </a:p>
        </p:txBody>
      </p:sp>
      <p:sp>
        <p:nvSpPr>
          <p:cNvPr id="6" name="Espaço Reservado para Conteúdo 2">
            <a:extLst>
              <a:ext uri="{FF2B5EF4-FFF2-40B4-BE49-F238E27FC236}">
                <a16:creationId xmlns:a16="http://schemas.microsoft.com/office/drawing/2014/main" id="{4B32E929-FEB1-45E4-AE28-C399DB1660B2}"/>
              </a:ext>
            </a:extLst>
          </p:cNvPr>
          <p:cNvSpPr txBox="1">
            <a:spLocks/>
          </p:cNvSpPr>
          <p:nvPr/>
        </p:nvSpPr>
        <p:spPr>
          <a:xfrm>
            <a:off x="1171575" y="3077029"/>
            <a:ext cx="9839325" cy="297542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600" b="1" dirty="0"/>
              <a:t>LOGISTIC REGRESSION</a:t>
            </a:r>
            <a:r>
              <a:rPr lang="en-US" sz="1600" dirty="0"/>
              <a:t>: Used to model the probability of a certain class or events occurs, using a cost function.</a:t>
            </a:r>
            <a:endParaRPr lang="en-US" sz="1600" b="1" dirty="0"/>
          </a:p>
          <a:p>
            <a:pPr marL="0" indent="0">
              <a:buNone/>
            </a:pPr>
            <a:r>
              <a:rPr lang="en-US" sz="1600" b="1" dirty="0"/>
              <a:t>DECISION TREE</a:t>
            </a:r>
            <a:r>
              <a:rPr lang="en-US" sz="1600" dirty="0"/>
              <a:t>: A tree-like model of decision, which try to classify the classes, minimize the entropy of the available information.</a:t>
            </a:r>
          </a:p>
          <a:p>
            <a:pPr marL="0" indent="0">
              <a:buNone/>
            </a:pPr>
            <a:r>
              <a:rPr lang="en-US" sz="1600" b="1" dirty="0"/>
              <a:t>KNN</a:t>
            </a:r>
            <a:r>
              <a:rPr lang="en-US" sz="1600" dirty="0"/>
              <a:t>: A non-parametric method, to identify patterns among the data points and classify each occurrence, according to its similarity to others.</a:t>
            </a:r>
          </a:p>
          <a:p>
            <a:pPr marL="0" indent="0">
              <a:buNone/>
            </a:pPr>
            <a:r>
              <a:rPr lang="en-US" sz="1600" b="1" dirty="0"/>
              <a:t>SVM</a:t>
            </a:r>
            <a:r>
              <a:rPr lang="en-US" sz="1600" dirty="0"/>
              <a:t>: A model, which tries to achieve a good separation of classes, trough the construction of a hyperplane that has the largest distance to the nearest training-data point of any class.</a:t>
            </a:r>
          </a:p>
        </p:txBody>
      </p:sp>
      <p:sp>
        <p:nvSpPr>
          <p:cNvPr id="8" name="Título 1">
            <a:extLst>
              <a:ext uri="{FF2B5EF4-FFF2-40B4-BE49-F238E27FC236}">
                <a16:creationId xmlns:a16="http://schemas.microsoft.com/office/drawing/2014/main" id="{EFA08899-C88F-4E9C-A20A-F6CB55D7C648}"/>
              </a:ext>
            </a:extLst>
          </p:cNvPr>
          <p:cNvSpPr txBox="1">
            <a:spLocks/>
          </p:cNvSpPr>
          <p:nvPr/>
        </p:nvSpPr>
        <p:spPr>
          <a:xfrm>
            <a:off x="1096963" y="287338"/>
            <a:ext cx="10058400" cy="1449387"/>
          </a:xfrm>
          <a:prstGeom prst="rect">
            <a:avLst/>
          </a:prstGeom>
          <a:solidFill>
            <a:schemeClr val="tx1">
              <a:lumMod val="85000"/>
              <a:lumOff val="1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cap="small" dirty="0">
                <a:solidFill>
                  <a:schemeClr val="bg1"/>
                </a:solidFill>
              </a:rPr>
              <a:t>Methodology</a:t>
            </a:r>
          </a:p>
        </p:txBody>
      </p:sp>
    </p:spTree>
    <p:extLst>
      <p:ext uri="{BB962C8B-B14F-4D97-AF65-F5344CB8AC3E}">
        <p14:creationId xmlns:p14="http://schemas.microsoft.com/office/powerpoint/2010/main" val="256051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55E40-1120-4840-AF99-1508251284AC}"/>
              </a:ext>
            </a:extLst>
          </p:cNvPr>
          <p:cNvSpPr>
            <a:spLocks noGrp="1"/>
          </p:cNvSpPr>
          <p:nvPr>
            <p:ph type="title"/>
          </p:nvPr>
        </p:nvSpPr>
        <p:spPr>
          <a:xfrm>
            <a:off x="643466" y="786383"/>
            <a:ext cx="3776134" cy="2093975"/>
          </a:xfrm>
        </p:spPr>
        <p:txBody>
          <a:bodyPr>
            <a:normAutofit/>
          </a:bodyPr>
          <a:lstStyle/>
          <a:p>
            <a:r>
              <a:rPr lang="en-US" b="1" cap="small" dirty="0">
                <a:solidFill>
                  <a:schemeClr val="bg1"/>
                </a:solidFill>
              </a:rPr>
              <a:t>Model Implementation</a:t>
            </a:r>
            <a:endParaRPr lang="en-US" cap="small" dirty="0">
              <a:solidFill>
                <a:schemeClr val="bg1"/>
              </a:solidFill>
            </a:endParaRPr>
          </a:p>
        </p:txBody>
      </p:sp>
      <p:sp>
        <p:nvSpPr>
          <p:cNvPr id="3" name="Espaço Reservado para Conteúdo 2">
            <a:extLst>
              <a:ext uri="{FF2B5EF4-FFF2-40B4-BE49-F238E27FC236}">
                <a16:creationId xmlns:a16="http://schemas.microsoft.com/office/drawing/2014/main" id="{5276E584-BECA-42EB-BA1C-DA4347A5E861}"/>
              </a:ext>
            </a:extLst>
          </p:cNvPr>
          <p:cNvSpPr>
            <a:spLocks noGrp="1"/>
          </p:cNvSpPr>
          <p:nvPr>
            <p:ph idx="1"/>
          </p:nvPr>
        </p:nvSpPr>
        <p:spPr>
          <a:xfrm>
            <a:off x="5458983" y="812800"/>
            <a:ext cx="6370159" cy="517464"/>
          </a:xfrm>
        </p:spPr>
        <p:txBody>
          <a:bodyPr>
            <a:normAutofit fontScale="47500" lnSpcReduction="20000"/>
          </a:bodyPr>
          <a:lstStyle/>
          <a:p>
            <a:pPr marL="0" indent="0">
              <a:buNone/>
            </a:pPr>
            <a:r>
              <a:rPr lang="en-US" sz="5000" b="1" dirty="0"/>
              <a:t>The independent variables, we intend to use:</a:t>
            </a:r>
          </a:p>
          <a:p>
            <a:pPr marL="0" indent="0">
              <a:buNone/>
            </a:pPr>
            <a:endParaRPr lang="pt-BR" sz="3000" dirty="0"/>
          </a:p>
        </p:txBody>
      </p:sp>
      <p:sp>
        <p:nvSpPr>
          <p:cNvPr id="4" name="Espaço Reservado para Texto 3">
            <a:extLst>
              <a:ext uri="{FF2B5EF4-FFF2-40B4-BE49-F238E27FC236}">
                <a16:creationId xmlns:a16="http://schemas.microsoft.com/office/drawing/2014/main" id="{83FAEE06-EB6F-44B1-B617-CB3384152C7D}"/>
              </a:ext>
            </a:extLst>
          </p:cNvPr>
          <p:cNvSpPr>
            <a:spLocks noGrp="1"/>
          </p:cNvSpPr>
          <p:nvPr>
            <p:ph type="body" sz="half" idx="2"/>
          </p:nvPr>
        </p:nvSpPr>
        <p:spPr/>
        <p:txBody>
          <a:bodyPr>
            <a:normAutofit/>
          </a:bodyPr>
          <a:lstStyle/>
          <a:p>
            <a:r>
              <a:rPr lang="en-US" dirty="0"/>
              <a:t>The dataset provided is composed of 38 variables.</a:t>
            </a:r>
          </a:p>
          <a:p>
            <a:r>
              <a:rPr lang="en-US" dirty="0"/>
              <a:t>The </a:t>
            </a:r>
            <a:r>
              <a:rPr lang="en-US" b="1" dirty="0"/>
              <a:t>'SEVERITY CODE'  </a:t>
            </a:r>
            <a:r>
              <a:rPr lang="en-US" dirty="0"/>
              <a:t>variable will become our dependent variable. That means, that we intend to predict the severity of an accident, considering the conditions.</a:t>
            </a:r>
          </a:p>
        </p:txBody>
      </p:sp>
      <p:sp>
        <p:nvSpPr>
          <p:cNvPr id="6" name="Espaço Reservado para Conteúdo 2">
            <a:extLst>
              <a:ext uri="{FF2B5EF4-FFF2-40B4-BE49-F238E27FC236}">
                <a16:creationId xmlns:a16="http://schemas.microsoft.com/office/drawing/2014/main" id="{4B32E929-FEB1-45E4-AE28-C399DB1660B2}"/>
              </a:ext>
            </a:extLst>
          </p:cNvPr>
          <p:cNvSpPr txBox="1">
            <a:spLocks/>
          </p:cNvSpPr>
          <p:nvPr/>
        </p:nvSpPr>
        <p:spPr>
          <a:xfrm>
            <a:off x="5458982" y="1330264"/>
            <a:ext cx="6370159" cy="5294757"/>
          </a:xfrm>
          <a:prstGeom prst="rect">
            <a:avLst/>
          </a:prstGeom>
        </p:spPr>
        <p:txBody>
          <a:bodyPr vert="horz" lIns="0" tIns="45720" rIns="0" bIns="45720" rtlCol="0">
            <a:normAutofit fontScale="4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3000" b="1" dirty="0"/>
          </a:p>
          <a:p>
            <a:pPr marL="0" indent="0">
              <a:buFont typeface="Calibri" panose="020F0502020204030204" pitchFamily="34" charset="0"/>
              <a:buNone/>
            </a:pPr>
            <a:r>
              <a:rPr lang="en-US" sz="3000" b="1" dirty="0"/>
              <a:t>X / Y</a:t>
            </a:r>
            <a:r>
              <a:rPr lang="en-US" sz="3000" dirty="0"/>
              <a:t>: Give us the latitude and longitude where the accident occurred.</a:t>
            </a:r>
          </a:p>
          <a:p>
            <a:pPr marL="0" indent="0">
              <a:buFont typeface="Calibri" panose="020F0502020204030204" pitchFamily="34" charset="0"/>
              <a:buNone/>
            </a:pPr>
            <a:r>
              <a:rPr lang="en-US" sz="3000" b="1" dirty="0"/>
              <a:t>ADDRTYPE</a:t>
            </a:r>
            <a:r>
              <a:rPr lang="en-US" sz="3000" dirty="0"/>
              <a:t>: This variable indicates, where the collision occur (an alley, a block and so on).</a:t>
            </a:r>
          </a:p>
          <a:p>
            <a:pPr marL="0" indent="0">
              <a:buFont typeface="Calibri" panose="020F0502020204030204" pitchFamily="34" charset="0"/>
              <a:buNone/>
            </a:pPr>
            <a:r>
              <a:rPr lang="en-US" sz="3000" b="1" dirty="0"/>
              <a:t>INATTENTIONIND</a:t>
            </a:r>
            <a:r>
              <a:rPr lang="en-US" sz="3000" dirty="0"/>
              <a:t>: Whether or not collision was due to inattention. This variable might help the department to find elements that could distract the drivers on the road</a:t>
            </a:r>
          </a:p>
          <a:p>
            <a:pPr marL="0" indent="0">
              <a:buFont typeface="Calibri" panose="020F0502020204030204" pitchFamily="34" charset="0"/>
              <a:buNone/>
            </a:pPr>
            <a:r>
              <a:rPr lang="en-US" sz="3000" b="1" dirty="0"/>
              <a:t>UNDERINFL</a:t>
            </a:r>
            <a:r>
              <a:rPr lang="en-US" sz="3000" dirty="0"/>
              <a:t>: Whether or not a driver involved was under the influence of drugs or alcohol. We need to be able to say if an accident was due to the conditions and the route, or if drugs were involved</a:t>
            </a:r>
          </a:p>
          <a:p>
            <a:pPr marL="0" indent="0">
              <a:buFont typeface="Calibri" panose="020F0502020204030204" pitchFamily="34" charset="0"/>
              <a:buNone/>
            </a:pPr>
            <a:r>
              <a:rPr lang="en-US" sz="3000" b="1" dirty="0"/>
              <a:t>WEATHER</a:t>
            </a:r>
            <a:r>
              <a:rPr lang="en-US" sz="3000" dirty="0"/>
              <a:t>: A description of the weather conditions during the time of the collision. Did the weather played a major role?</a:t>
            </a:r>
          </a:p>
          <a:p>
            <a:pPr marL="0" indent="0">
              <a:buFont typeface="Calibri" panose="020F0502020204030204" pitchFamily="34" charset="0"/>
              <a:buNone/>
            </a:pPr>
            <a:r>
              <a:rPr lang="en-US" sz="3000" b="1" dirty="0"/>
              <a:t>ROADCOND</a:t>
            </a:r>
            <a:r>
              <a:rPr lang="en-US" sz="3000" dirty="0"/>
              <a:t>: The condition of the road during the collision. This variable can help us to identify the routes that need more attention or precaution</a:t>
            </a:r>
          </a:p>
          <a:p>
            <a:pPr marL="0" indent="0">
              <a:buFont typeface="Calibri" panose="020F0502020204030204" pitchFamily="34" charset="0"/>
              <a:buNone/>
            </a:pPr>
            <a:r>
              <a:rPr lang="en-US" sz="3000" b="1" dirty="0"/>
              <a:t>LIGHTCOND</a:t>
            </a:r>
            <a:r>
              <a:rPr lang="en-US" sz="3000" dirty="0"/>
              <a:t>: The light conditions during the collision. Does the route need more light?</a:t>
            </a:r>
          </a:p>
        </p:txBody>
      </p:sp>
    </p:spTree>
    <p:extLst>
      <p:ext uri="{BB962C8B-B14F-4D97-AF65-F5344CB8AC3E}">
        <p14:creationId xmlns:p14="http://schemas.microsoft.com/office/powerpoint/2010/main" val="33937236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33_TF22712842.potx" id="{7F73A76B-BC45-4F88-8DCF-02A30FA03981}" vid="{5A04F2D8-F0B9-438E-990B-52973E9F316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Foco estatístico</Template>
  <TotalTime>577</TotalTime>
  <Words>890</Words>
  <Application>Microsoft Office PowerPoint</Application>
  <PresentationFormat>Widescreen</PresentationFormat>
  <Paragraphs>94</Paragraphs>
  <Slides>10</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Bookman Old Style</vt:lpstr>
      <vt:lpstr>Calibri</vt:lpstr>
      <vt:lpstr>Franklin Gothic Book</vt:lpstr>
      <vt:lpstr>Wingdings</vt:lpstr>
      <vt:lpstr>1_RetrospectVTI</vt:lpstr>
      <vt:lpstr>Car Accident Severity</vt:lpstr>
      <vt:lpstr>Executive Summary</vt:lpstr>
      <vt:lpstr>Introduction and Problem</vt:lpstr>
      <vt:lpstr>The Data Available: Description</vt:lpstr>
      <vt:lpstr>The Data Available: Descriptive</vt:lpstr>
      <vt:lpstr>The Data Available: Descriptive</vt:lpstr>
      <vt:lpstr>The Data Available: Preparation</vt:lpstr>
      <vt:lpstr>Methodology</vt:lpstr>
      <vt:lpstr>Model Implementation</vt:lpstr>
      <vt:lpstr>Título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Everton Almeida</dc:creator>
  <cp:lastModifiedBy>Everton Almeida</cp:lastModifiedBy>
  <cp:revision>23</cp:revision>
  <dcterms:created xsi:type="dcterms:W3CDTF">2020-09-23T14:09:34Z</dcterms:created>
  <dcterms:modified xsi:type="dcterms:W3CDTF">2020-09-23T23:48:19Z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