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bc2002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bc2002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bbc2002b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bbc2002b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bbc2002b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bbc2002b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bbc2002b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bbc2002b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bbc2002b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bbc2002b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bbc2002b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bbc2002b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bbc2002b2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bbc2002b2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Variáveis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Carlos Alberto Ynoguti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Objetivos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Entender o que são variáveis e sua utilidade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Conhecer o comando de atribuição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Variáveis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330775" y="1478975"/>
            <a:ext cx="6515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Variáveis são “caixinhas” onde podemos guardar informações.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68" name="Google Shape;68;p15"/>
          <p:cNvSpPr/>
          <p:nvPr/>
        </p:nvSpPr>
        <p:spPr>
          <a:xfrm>
            <a:off x="1906725" y="3271400"/>
            <a:ext cx="685800" cy="49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4</a:t>
            </a:r>
            <a:endParaRPr sz="1800"/>
          </a:p>
        </p:txBody>
      </p:sp>
      <p:sp>
        <p:nvSpPr>
          <p:cNvPr id="69" name="Google Shape;69;p15"/>
          <p:cNvSpPr txBox="1"/>
          <p:nvPr/>
        </p:nvSpPr>
        <p:spPr>
          <a:xfrm>
            <a:off x="1863425" y="2822875"/>
            <a:ext cx="5766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x</a:t>
            </a:r>
            <a:endParaRPr sz="1800"/>
          </a:p>
        </p:txBody>
      </p:sp>
      <p:sp>
        <p:nvSpPr>
          <p:cNvPr id="70" name="Google Shape;70;p15"/>
          <p:cNvSpPr/>
          <p:nvPr/>
        </p:nvSpPr>
        <p:spPr>
          <a:xfrm>
            <a:off x="3323350" y="2907700"/>
            <a:ext cx="1948200" cy="1013100"/>
          </a:xfrm>
          <a:prstGeom prst="wedgeRoundRectCallout">
            <a:avLst>
              <a:gd fmla="val -70800" name="adj1"/>
              <a:gd fmla="val -8459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x é uma variável que armazena o valor 4.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Declaração de variáveis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Antes de usar uma variável, devemos declará-la.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Para cada tipo de informação, temos um tipo de variável diferente.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0070C0"/>
                </a:solidFill>
              </a:rPr>
              <a:t>Exemplos:</a:t>
            </a:r>
            <a:endParaRPr>
              <a:solidFill>
                <a:srgbClr val="0070C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numero;   </a:t>
            </a:r>
            <a:r>
              <a:rPr b="1" lang="pt-BR">
                <a:solidFill>
                  <a:srgbClr val="9BBB59"/>
                </a:solidFill>
                <a:latin typeface="Courier New"/>
                <a:ea typeface="Courier New"/>
                <a:cs typeface="Courier New"/>
                <a:sym typeface="Courier New"/>
              </a:rPr>
              <a:t>// numero armazena números inteiros</a:t>
            </a:r>
            <a:endParaRPr b="1">
              <a:solidFill>
                <a:srgbClr val="9BBB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peso; </a:t>
            </a:r>
            <a:r>
              <a:rPr b="1" lang="pt-BR">
                <a:solidFill>
                  <a:srgbClr val="9BBB59"/>
                </a:solidFill>
                <a:latin typeface="Courier New"/>
                <a:ea typeface="Courier New"/>
                <a:cs typeface="Courier New"/>
                <a:sym typeface="Courier New"/>
              </a:rPr>
              <a:t>// peso armazena números reais</a:t>
            </a:r>
            <a:endParaRPr b="1">
              <a:solidFill>
                <a:srgbClr val="9BBB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opcao;  </a:t>
            </a:r>
            <a:r>
              <a:rPr b="1" lang="pt-BR">
                <a:solidFill>
                  <a:srgbClr val="9BBB59"/>
                </a:solidFill>
                <a:latin typeface="Courier New"/>
                <a:ea typeface="Courier New"/>
                <a:cs typeface="Courier New"/>
                <a:sym typeface="Courier New"/>
              </a:rPr>
              <a:t>// opcao armazena caracteres</a:t>
            </a:r>
            <a:endParaRPr b="1">
              <a:solidFill>
                <a:srgbClr val="9BBB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/>
          <p:nvPr/>
        </p:nvSpPr>
        <p:spPr>
          <a:xfrm>
            <a:off x="361950" y="4291450"/>
            <a:ext cx="6629400" cy="639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IMPORTANTE</a:t>
            </a:r>
            <a:r>
              <a:rPr lang="pt-BR" sz="1800"/>
              <a:t>: escolha nomes significativos para as variáveis.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Por exemplo, </a:t>
            </a:r>
            <a:r>
              <a:rPr b="1" lang="pt-BR" sz="1800">
                <a:latin typeface="Courier New"/>
                <a:ea typeface="Courier New"/>
                <a:cs typeface="Courier New"/>
                <a:sym typeface="Courier New"/>
              </a:rPr>
              <a:t>preco</a:t>
            </a:r>
            <a:r>
              <a:rPr b="1" lang="pt-BR" sz="1800"/>
              <a:t> </a:t>
            </a:r>
            <a:r>
              <a:rPr lang="pt-BR" sz="1800"/>
              <a:t>ao invés de </a:t>
            </a:r>
            <a:r>
              <a:rPr b="1" lang="pt-BR" sz="1800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800"/>
              <a:t> ou </a:t>
            </a:r>
            <a:r>
              <a:rPr b="1" lang="pt-BR" sz="1800"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800"/>
              <a:t>.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Atribuição </a:t>
            </a:r>
            <a:r>
              <a:rPr lang="pt-BR">
                <a:solidFill>
                  <a:srgbClr val="4A86E8"/>
                </a:solidFill>
              </a:rPr>
              <a:t>de valores às variáveis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358475" y="4104400"/>
            <a:ext cx="4099200" cy="35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O comando de atribuição é o =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70C0"/>
                </a:solidFill>
              </a:rPr>
              <a:t>Exemplos:</a:t>
            </a:r>
            <a:endParaRPr>
              <a:solidFill>
                <a:srgbClr val="0070C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numero</a:t>
            </a: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2;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peso = 3.14; </a:t>
            </a:r>
            <a:r>
              <a:rPr lang="pt-BR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veja que usa-se o ponto e não a vírgula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opcao</a:t>
            </a: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‘s’;  </a:t>
            </a:r>
            <a:r>
              <a:rPr lang="pt-BR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caracteres vão entre apóstrofos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/>
              <a:t>IMPORTANTE:</a:t>
            </a:r>
            <a:r>
              <a:rPr lang="pt-BR"/>
              <a:t> 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x = 2;</a:t>
            </a:r>
            <a:r>
              <a:rPr lang="pt-BR"/>
              <a:t> e não 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2 = x;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Leitura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Ao invés de atribuirmos valores, podemos preferir que o usuário do nosso programa os informe. Para isso usamos o comando 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cin</a:t>
            </a:r>
            <a:r>
              <a:rPr lang="pt-BR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70C0"/>
                </a:solidFill>
              </a:rPr>
              <a:t>Exemplos:</a:t>
            </a:r>
            <a:endParaRPr>
              <a:solidFill>
                <a:srgbClr val="0070C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cin</a:t>
            </a: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&gt;&gt; </a:t>
            </a: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numero;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cin</a:t>
            </a: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&gt;&gt; peso; 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cin</a:t>
            </a: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&gt;&gt; </a:t>
            </a: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opcao;  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542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main()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idade;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altura;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&lt;&lt; “Qual a sua idade?” &lt;&lt; 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cin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&gt;&gt; idade;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&lt;&lt; “Qual a sua altura?” &lt;&lt; 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cin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&gt;&gt; altura;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&lt;&lt; “Idade: ” &lt;&lt; idade &lt;&lt; 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&lt;&lt; “Altura: ” &lt;&lt; altura &lt;&lt; 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0;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Exemplo</a:t>
            </a:r>
            <a:endParaRPr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IMPORTANTE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Para mostrar um texto qualquer, devemos colocá-lo entre aspas duplas: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&lt;&lt; “Idade: ” &lt;&lt; 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Para mostrar o valor de uma </a:t>
            </a:r>
            <a:r>
              <a:rPr b="1" lang="pt-BR">
                <a:solidFill>
                  <a:schemeClr val="dk1"/>
                </a:solidFill>
              </a:rPr>
              <a:t>variável</a:t>
            </a:r>
            <a:r>
              <a:rPr lang="pt-BR">
                <a:solidFill>
                  <a:schemeClr val="dk1"/>
                </a:solidFill>
              </a:rPr>
              <a:t>, não utilizamos as aspas: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&lt;&lt; idade &lt;&lt; 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Assim, para mostrar as </a:t>
            </a:r>
            <a:r>
              <a:rPr b="1" lang="pt-BR">
                <a:solidFill>
                  <a:schemeClr val="dk1"/>
                </a:solidFill>
              </a:rPr>
              <a:t>duas </a:t>
            </a:r>
            <a:r>
              <a:rPr lang="pt-BR">
                <a:solidFill>
                  <a:schemeClr val="dk1"/>
                </a:solidFill>
              </a:rPr>
              <a:t>coisas: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&lt;&lt; “Idade: ” &lt;&lt; idade &lt;&lt; 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/>
          <p:nvPr/>
        </p:nvSpPr>
        <p:spPr>
          <a:xfrm>
            <a:off x="1776825" y="4568875"/>
            <a:ext cx="670200" cy="436500"/>
          </a:xfrm>
          <a:prstGeom prst="wedgeRoundRectCallout">
            <a:avLst>
              <a:gd fmla="val -14582" name="adj1"/>
              <a:gd fmla="val -92131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texto</a:t>
            </a:r>
            <a:endParaRPr/>
          </a:p>
        </p:txBody>
      </p:sp>
      <p:sp>
        <p:nvSpPr>
          <p:cNvPr id="104" name="Google Shape;104;p20"/>
          <p:cNvSpPr/>
          <p:nvPr/>
        </p:nvSpPr>
        <p:spPr>
          <a:xfrm>
            <a:off x="3269650" y="4568875"/>
            <a:ext cx="938700" cy="436500"/>
          </a:xfrm>
          <a:prstGeom prst="wedgeRoundRectCallout">
            <a:avLst>
              <a:gd fmla="val -14582" name="adj1"/>
              <a:gd fmla="val -92131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variável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