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73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/aulas/footnotes/instanc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746" y="1122363"/>
            <a:ext cx="9708107" cy="2387600"/>
          </a:xfrm>
        </p:spPr>
        <p:txBody>
          <a:bodyPr>
            <a:normAutofit/>
          </a:bodyPr>
          <a:lstStyle/>
          <a:p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Algoritmos Recursivos</a:t>
            </a:r>
            <a:endParaRPr lang="pt-BR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Prof. Dr. 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smtClean="0"/>
              <a:t>Entender como funcionam os algoritmos recursivos</a:t>
            </a:r>
          </a:p>
          <a:p>
            <a:r>
              <a:rPr lang="pt-BR" smtClean="0"/>
              <a:t>Rastrear o funcionamento destes algoritmos</a:t>
            </a:r>
          </a:p>
          <a:p>
            <a:r>
              <a:rPr lang="pt-BR"/>
              <a:t>Entender a natureza imprevisível do consumo de memória destes algoritmos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88" y="3558550"/>
            <a:ext cx="4958190" cy="3299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Algoritmos recursivos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Muitos problemas têm a seguinte propriedade: cada </a:t>
            </a:r>
            <a:r>
              <a:rPr lang="pt-BR">
                <a:hlinkClick r:id="rId3"/>
              </a:rPr>
              <a:t>instância</a:t>
            </a:r>
            <a:r>
              <a:rPr lang="pt-BR"/>
              <a:t> do problema contém uma instância menor do mesmo problema. </a:t>
            </a:r>
            <a:endParaRPr lang="pt-BR" smtClean="0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Dizemos </a:t>
            </a:r>
            <a:r>
              <a:rPr lang="pt-BR"/>
              <a:t>que esses problemas têm </a:t>
            </a:r>
            <a:r>
              <a:rPr lang="pt-BR" i="1"/>
              <a:t>estrutura recursiva</a:t>
            </a:r>
            <a:r>
              <a:rPr lang="pt-BR"/>
              <a:t>.  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Algoritmos recursivos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Para </a:t>
            </a:r>
            <a:r>
              <a:rPr lang="pt-BR"/>
              <a:t>resolver uma instância de um problema desse tipo, podemos aplicar o seguinte método</a:t>
            </a:r>
            <a:r>
              <a:rPr lang="pt-BR" smtClean="0"/>
              <a:t>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se a instância em questão for </a:t>
            </a:r>
            <a:r>
              <a:rPr lang="pt-BR" smtClean="0"/>
              <a:t>pequena (condição de parada)</a:t>
            </a:r>
            <a:endParaRPr lang="pt-BR" smtClean="0"/>
          </a:p>
          <a:p>
            <a:pPr marL="457200" lvl="1" indent="0">
              <a:buNone/>
            </a:pPr>
            <a:r>
              <a:rPr lang="pt-BR" smtClean="0"/>
              <a:t>resolva-a </a:t>
            </a:r>
            <a:r>
              <a:rPr lang="pt-BR"/>
              <a:t>diretamente (use força bruta se necessário</a:t>
            </a:r>
            <a:r>
              <a:rPr lang="pt-BR" smtClean="0"/>
              <a:t>)</a:t>
            </a:r>
            <a:endParaRPr lang="pt-BR"/>
          </a:p>
          <a:p>
            <a:pPr marL="0" indent="0">
              <a:buNone/>
            </a:pPr>
            <a:r>
              <a:rPr lang="pt-BR" smtClean="0"/>
              <a:t>senão (chamada recursiva)</a:t>
            </a:r>
            <a:endParaRPr lang="pt-BR" smtClean="0"/>
          </a:p>
          <a:p>
            <a:pPr marL="457200" lvl="1" indent="0">
              <a:buNone/>
            </a:pPr>
            <a:r>
              <a:rPr lang="pt-BR" i="1" smtClean="0"/>
              <a:t>reduza-a</a:t>
            </a:r>
            <a:r>
              <a:rPr lang="pt-BR"/>
              <a:t> a uma instância menor do mesmo </a:t>
            </a:r>
            <a:r>
              <a:rPr lang="pt-BR" smtClean="0"/>
              <a:t>problema</a:t>
            </a:r>
            <a:endParaRPr lang="pt-BR"/>
          </a:p>
          <a:p>
            <a:pPr marL="457200" lvl="1" indent="0">
              <a:buNone/>
            </a:pPr>
            <a:r>
              <a:rPr lang="pt-BR"/>
              <a:t>aplique o método à instância </a:t>
            </a:r>
            <a:r>
              <a:rPr lang="pt-BR" smtClean="0"/>
              <a:t>menor</a:t>
            </a:r>
            <a:endParaRPr lang="pt-BR"/>
          </a:p>
          <a:p>
            <a:pPr marL="457200" lvl="1" indent="0">
              <a:buNone/>
            </a:pPr>
            <a:r>
              <a:rPr lang="pt-BR"/>
              <a:t>volte à instância </a:t>
            </a:r>
            <a:r>
              <a:rPr lang="pt-BR" smtClean="0"/>
              <a:t>original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 1: fatorial</a:t>
            </a:r>
            <a:endParaRPr lang="pt-BR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021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!=1×2×3×⋯×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!,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0216"/>
                <a:ext cx="10515600" cy="435133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703927" y="3321050"/>
            <a:ext cx="69103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fatorial(</a:t>
            </a:r>
            <a:r>
              <a:rPr lang="pt-BR" sz="24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 de parada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chamada recursiva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n*fatorial(n-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 2: sequência de Fibonacci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1  1  2  3  5  8  13  21  34  55  ...</a:t>
            </a:r>
          </a:p>
          <a:p>
            <a:pPr marL="514350" indent="-514350">
              <a:buAutoNum type="arabicPlain"/>
            </a:pPr>
            <a:endParaRPr lang="pt-BR" smtClean="0"/>
          </a:p>
          <a:p>
            <a:pPr marL="0" indent="0">
              <a:buNone/>
            </a:pPr>
            <a:endParaRPr lang="pt-BR"/>
          </a:p>
          <a:p>
            <a:pPr marL="514350" indent="-514350">
              <a:buAutoNum type="arabicPlain"/>
            </a:pP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>
                <a:spLocks noChangeAspect="1"/>
              </p:cNvSpPr>
              <p:nvPr/>
            </p:nvSpPr>
            <p:spPr>
              <a:xfrm>
                <a:off x="838200" y="2589559"/>
                <a:ext cx="8300869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mr>
                      </m:m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9559"/>
                <a:ext cx="8300869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838200" y="4000395"/>
            <a:ext cx="85514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pt-BR" sz="24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||n==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 de parada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chamada recursiva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fib(n-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)+fib(n-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1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F308FDE965ED408A98E00F99614013" ma:contentTypeVersion="2" ma:contentTypeDescription="Crie um novo documento." ma:contentTypeScope="" ma:versionID="3fed910fcafcdd3e43cac1a36389dd03">
  <xsd:schema xmlns:xsd="http://www.w3.org/2001/XMLSchema" xmlns:xs="http://www.w3.org/2001/XMLSchema" xmlns:p="http://schemas.microsoft.com/office/2006/metadata/properties" xmlns:ns2="fe445456-619c-4809-a9d0-9cc4276658b1" targetNamespace="http://schemas.microsoft.com/office/2006/metadata/properties" ma:root="true" ma:fieldsID="5a6b156f13922f1bfb3be6166f548069" ns2:_="">
    <xsd:import namespace="fe445456-619c-4809-a9d0-9cc4276658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45456-619c-4809-a9d0-9cc427665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167D2C-6FAA-4CC7-81C2-90F7910DDE83}"/>
</file>

<file path=customXml/itemProps2.xml><?xml version="1.0" encoding="utf-8"?>
<ds:datastoreItem xmlns:ds="http://schemas.openxmlformats.org/officeDocument/2006/customXml" ds:itemID="{72626D0D-2D11-433C-8EB8-264401F79C88}"/>
</file>

<file path=customXml/itemProps3.xml><?xml version="1.0" encoding="utf-8"?>
<ds:datastoreItem xmlns:ds="http://schemas.openxmlformats.org/officeDocument/2006/customXml" ds:itemID="{5A001575-02B7-4E8E-ABB5-6D8BEC0209C8}"/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296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Tema do Office</vt:lpstr>
      <vt:lpstr>Algoritmos e Estruturas de Dados II  Algoritmos Recursivos</vt:lpstr>
      <vt:lpstr>Objetivos</vt:lpstr>
      <vt:lpstr>Algoritmos recursivos</vt:lpstr>
      <vt:lpstr>Algoritmos recursivos</vt:lpstr>
      <vt:lpstr>Exemplo 1: fatorial</vt:lpstr>
      <vt:lpstr>Exemplo 2: sequência de Fibonacci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96</cp:revision>
  <dcterms:created xsi:type="dcterms:W3CDTF">2017-07-24T16:33:33Z</dcterms:created>
  <dcterms:modified xsi:type="dcterms:W3CDTF">2021-08-17T12:45:54Z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0x010100FEF308FDE965ED408A98E00F99614013</vt:lpwstr>
  </property>
</Properties>
</file>