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3" r:id="rId6"/>
    <p:sldId id="264" r:id="rId7"/>
    <p:sldId id="260" r:id="rId8"/>
    <p:sldId id="284" r:id="rId9"/>
    <p:sldId id="259" r:id="rId10"/>
    <p:sldId id="261" r:id="rId11"/>
    <p:sldId id="282" r:id="rId12"/>
    <p:sldId id="262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8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smtClean="0"/>
              <a:t>Algoritmos e Estruturas de Dados</a:t>
            </a:r>
            <a:br>
              <a:rPr lang="pt-BR" sz="4800" smtClean="0"/>
            </a:br>
            <a:r>
              <a:rPr lang="pt-BR" sz="5400" smtClean="0"/>
              <a:t>Ponteiros</a:t>
            </a:r>
            <a:endParaRPr lang="pt-BR" sz="5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Prof. Dr. Carlos Alberto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Alocação dinâmica de memória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1965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dado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info2;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53636" y="1825625"/>
            <a:ext cx="700016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dado *v;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dado;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v-&gt;info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v-&gt;info2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&lt;&lt; v-&gt;info &lt;&lt; 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&lt;&lt; v-&gt;info2 &lt;&lt; 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Alocação dinâmica de memória 2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625" y="1750423"/>
            <a:ext cx="11611627" cy="4859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*v;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um ponteiro para float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tam; 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tamanho do vetor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i;   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contador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tam;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lendo tamanho desejado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[tam];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alocando memória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(i=0;i&lt;tam;i++)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preenchendo o vetor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v[i] = i*i;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(i=0;i&lt;tam;i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mostrando o vetor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v[i] &lt;&lt;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[] v;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liberando memória alocada</a:t>
            </a:r>
            <a:endParaRPr lang="pt-BR" sz="240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0x00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1611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0x00</a:t>
            </a:r>
            <a:endParaRPr lang="pt-BR" sz="2800"/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4441371" y="2808514"/>
            <a:ext cx="1618117" cy="2908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70272" y="2831182"/>
            <a:ext cx="496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variáveis locais da função main()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6098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new float [tam];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2739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2.1</a:t>
            </a:r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6443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v[1] = 3.14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2.1</a:t>
            </a:r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3.14</a:t>
            </a:r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7504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v[1] = 3.14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v[2] = 5.1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2.1</a:t>
            </a:r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3.14</a:t>
            </a:r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5.1</a:t>
            </a:r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9316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v[1] = 3.14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v[2] = 5.1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[] v;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7806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Passagem de parâmetros para funções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Por valor</a:t>
            </a:r>
          </a:p>
          <a:p>
            <a:r>
              <a:rPr lang="pt-BR" smtClean="0"/>
              <a:t>Por referência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/>
              <a:t>A</a:t>
            </a:r>
            <a:r>
              <a:rPr lang="pt-BR" sz="3200" smtClean="0"/>
              <a:t>o final desta atividade, os alunos deverão estar aptos a:</a:t>
            </a:r>
          </a:p>
          <a:p>
            <a:pPr marL="0" indent="0">
              <a:buNone/>
            </a:pPr>
            <a:endParaRPr lang="pt-BR" smtClean="0"/>
          </a:p>
          <a:p>
            <a:r>
              <a:rPr lang="pt-BR" smtClean="0"/>
              <a:t>Diferenciar um ponteiro de uma variável comum</a:t>
            </a:r>
          </a:p>
          <a:p>
            <a:r>
              <a:rPr lang="pt-BR" smtClean="0"/>
              <a:t>Conhecer a aritmética de ponteiros</a:t>
            </a:r>
          </a:p>
          <a:p>
            <a:r>
              <a:rPr lang="pt-BR" smtClean="0"/>
              <a:t>Manipular ponteiros, fazendo-os apontar para onde quiserem</a:t>
            </a:r>
          </a:p>
          <a:p>
            <a:r>
              <a:rPr lang="pt-BR" smtClean="0"/>
              <a:t>Alocar e </a:t>
            </a:r>
            <a:r>
              <a:rPr lang="pt-BR" err="1" smtClean="0"/>
              <a:t>desalocar</a:t>
            </a:r>
            <a:r>
              <a:rPr lang="pt-BR" smtClean="0"/>
              <a:t> memória dinamicamente</a:t>
            </a:r>
          </a:p>
          <a:p>
            <a:r>
              <a:rPr lang="pt-BR" smtClean="0"/>
              <a:t>Entender os mecanismos de passagem de parâmetros por valor e por referência a funções</a:t>
            </a:r>
          </a:p>
        </p:txBody>
      </p: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a &lt;&lt; b &lt;&lt; c &lt;&lt; endl;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o Explicativo em Elipse 21"/>
          <p:cNvSpPr/>
          <p:nvPr/>
        </p:nvSpPr>
        <p:spPr>
          <a:xfrm>
            <a:off x="7479299" y="2286000"/>
            <a:ext cx="3631749" cy="1179513"/>
          </a:xfrm>
          <a:prstGeom prst="wedgeEllipseCallout">
            <a:avLst>
              <a:gd name="adj1" fmla="val -78023"/>
              <a:gd name="adj2" fmla="val -13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smtClean="0">
                <a:solidFill>
                  <a:schemeClr val="tx1"/>
                </a:solidFill>
              </a:rPr>
              <a:t>O que está errado?</a:t>
            </a:r>
            <a:endParaRPr lang="pt-BR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a &lt;&lt; b &lt;&lt; c &lt;&lt; endl;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31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8487" y="5504557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8498656" y="5510049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2915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8487" y="5504557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8498656" y="5510049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4776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26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referência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999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soma(a,b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a &lt;&lt; b &lt;&lt; c &lt;&lt; endl; 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c=*s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5373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93577" y="2651760"/>
            <a:ext cx="934628" cy="4673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516981" y="2592678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 = *s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8453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091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Faça uma função que receba duas variáveis do tipo float e inverta os seus valores.</a:t>
            </a:r>
          </a:p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r>
              <a:rPr lang="pt-BR" smtClean="0"/>
              <a:t>: se x = 2.4 e y=3.2, após a execução da função, devemos ter x = 3.2 e y=2.4</a:t>
            </a:r>
          </a:p>
          <a:p>
            <a:r>
              <a:rPr lang="pt-BR" smtClean="0"/>
              <a:t>void inverte(float x, float y)  // o que deve ser mudado aqui?</a:t>
            </a:r>
          </a:p>
        </p:txBody>
      </p:sp>
    </p:spTree>
    <p:extLst>
      <p:ext uri="{BB962C8B-B14F-4D97-AF65-F5344CB8AC3E}">
        <p14:creationId xmlns:p14="http://schemas.microsoft.com/office/powerpoint/2010/main" val="29836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Ponteiros </a:t>
            </a:r>
            <a:r>
              <a:rPr lang="pt-BR" err="1" smtClean="0">
                <a:solidFill>
                  <a:schemeClr val="accent1"/>
                </a:solidFill>
              </a:rPr>
              <a:t>vs</a:t>
            </a:r>
            <a:r>
              <a:rPr lang="pt-BR" smtClean="0">
                <a:solidFill>
                  <a:schemeClr val="accent1"/>
                </a:solidFill>
              </a:rPr>
              <a:t> Variáveis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Um ponteiro é uma variável que ao invés de guardar dados, guarda </a:t>
            </a:r>
            <a:r>
              <a:rPr lang="pt-BR" b="1" smtClean="0"/>
              <a:t>posições de memória</a:t>
            </a:r>
            <a:r>
              <a:rPr lang="pt-BR" smtClean="0"/>
              <a:t>.</a:t>
            </a:r>
          </a:p>
          <a:p>
            <a:pPr marL="0" indent="0">
              <a:buNone/>
            </a:pPr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Declaração:</a:t>
            </a:r>
            <a:endParaRPr lang="pt-BR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r>
              <a:rPr lang="pt-BR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é uma variável</a:t>
            </a:r>
          </a:p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*b; </a:t>
            </a:r>
            <a:r>
              <a:rPr lang="pt-BR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é um ponteiro</a:t>
            </a:r>
            <a:endParaRPr lang="pt-BR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Meu primeiro programa com ponteiros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normal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um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&amp;a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"&amp;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&amp;a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"*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*b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cs typeface="Courier New" panose="02070309020205020404" pitchFamily="49" charset="0"/>
              </a:rPr>
              <a:t>Rode </a:t>
            </a:r>
            <a:r>
              <a:rPr lang="en-US" err="1" smtClean="0">
                <a:cs typeface="Courier New" panose="02070309020205020404" pitchFamily="49" charset="0"/>
              </a:rPr>
              <a:t>este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programa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passo</a:t>
            </a:r>
            <a:r>
              <a:rPr lang="en-US" smtClean="0">
                <a:cs typeface="Courier New" panose="02070309020205020404" pitchFamily="49" charset="0"/>
              </a:rPr>
              <a:t> a </a:t>
            </a:r>
            <a:r>
              <a:rPr lang="en-US" err="1" smtClean="0">
                <a:cs typeface="Courier New" panose="02070309020205020404" pitchFamily="49" charset="0"/>
              </a:rPr>
              <a:t>passo</a:t>
            </a:r>
            <a:r>
              <a:rPr lang="en-US" smtClean="0">
                <a:cs typeface="Courier New" panose="02070309020205020404" pitchFamily="49" charset="0"/>
              </a:rPr>
              <a:t> e </a:t>
            </a:r>
            <a:r>
              <a:rPr lang="en-US" err="1" smtClean="0">
                <a:cs typeface="Courier New" panose="02070309020205020404" pitchFamily="49" charset="0"/>
              </a:rPr>
              <a:t>veja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os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valores</a:t>
            </a:r>
            <a:r>
              <a:rPr lang="en-US" smtClean="0">
                <a:cs typeface="Courier New" panose="02070309020205020404" pitchFamily="49" charset="0"/>
              </a:rPr>
              <a:t> de: a, &amp;a, b e *b.</a:t>
            </a:r>
          </a:p>
          <a:p>
            <a:pPr marL="0" indent="0">
              <a:buNone/>
            </a:pPr>
            <a:r>
              <a:rPr lang="en-US" smtClean="0">
                <a:cs typeface="Courier New" panose="02070309020205020404" pitchFamily="49" charset="0"/>
              </a:rPr>
              <a:t>Quais as </a:t>
            </a:r>
            <a:r>
              <a:rPr lang="en-US" err="1" smtClean="0">
                <a:cs typeface="Courier New" panose="02070309020205020404" pitchFamily="49" charset="0"/>
              </a:rPr>
              <a:t>suas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conclusões</a:t>
            </a:r>
            <a:r>
              <a:rPr lang="en-US" smtClean="0">
                <a:cs typeface="Courier New" panose="02070309020205020404" pitchFamily="49" charset="0"/>
              </a:rPr>
              <a:t>? O que </a:t>
            </a:r>
            <a:r>
              <a:rPr lang="en-US" err="1" smtClean="0">
                <a:cs typeface="Courier New" panose="02070309020205020404" pitchFamily="49" charset="0"/>
              </a:rPr>
              <a:t>significam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os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símbolos</a:t>
            </a:r>
            <a:r>
              <a:rPr lang="en-US" smtClean="0">
                <a:cs typeface="Courier New" panose="02070309020205020404" pitchFamily="49" charset="0"/>
              </a:rPr>
              <a:t> “&amp;” e “*”?</a:t>
            </a:r>
          </a:p>
          <a:p>
            <a:pPr marL="0" indent="0">
              <a:buNone/>
            </a:pPr>
            <a:endParaRPr lang="pt-BR" u="sng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Operador de derreferência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normal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um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&amp;a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"&amp;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&amp;a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"*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*b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u="sng" smtClean="0">
                <a:cs typeface="Courier New" panose="02070309020205020404" pitchFamily="49" charset="0"/>
              </a:rPr>
              <a:t>O operador * na última linha é chamado de operador de derreferência, e mostra o conteúdo armazenado na posição apontada por b.</a:t>
            </a:r>
            <a:endParaRPr lang="pt-BR" u="sng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Conferindo: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 flipH="1">
            <a:off x="1049369" y="2627999"/>
            <a:ext cx="4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3239587" y="2644866"/>
            <a:ext cx="15324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/>
              <a:t> </a:t>
            </a:r>
            <a:r>
              <a:rPr lang="pt-BR" sz="2800" smtClean="0"/>
              <a:t>0x60fef4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6096000" y="1704012"/>
            <a:ext cx="4859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é armazenada </a:t>
            </a:r>
            <a:r>
              <a:rPr lang="pt-BR" sz="2800"/>
              <a:t>no endereço </a:t>
            </a:r>
            <a:r>
              <a:rPr lang="pt-BR" sz="2800" smtClean="0"/>
              <a:t>0x60fef4, e armazena o valor 2.</a:t>
            </a:r>
          </a:p>
          <a:p>
            <a:endParaRPr lang="pt-BR" sz="2800" smtClean="0"/>
          </a:p>
          <a:p>
            <a:r>
              <a:rPr lang="pt-BR" sz="2800" smtClean="0"/>
              <a:t>b armazena o valor de a, ou seja: 0x60fef4</a:t>
            </a:r>
          </a:p>
          <a:p>
            <a:endParaRPr lang="pt-BR" sz="2800"/>
          </a:p>
          <a:p>
            <a:r>
              <a:rPr lang="pt-BR" sz="2800" smtClean="0"/>
              <a:t>*b é o que está armazenado no endereço 0x60fef4, ou seja: 2</a:t>
            </a:r>
          </a:p>
          <a:p>
            <a:endParaRPr lang="pt-BR" sz="2800"/>
          </a:p>
        </p:txBody>
      </p:sp>
      <p:sp>
        <p:nvSpPr>
          <p:cNvPr id="9" name="Retângulo 8"/>
          <p:cNvSpPr/>
          <p:nvPr/>
        </p:nvSpPr>
        <p:spPr>
          <a:xfrm>
            <a:off x="1619794" y="1828791"/>
            <a:ext cx="151529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...</a:t>
            </a:r>
            <a:endParaRPr lang="pt-BR" sz="2800"/>
          </a:p>
        </p:txBody>
      </p:sp>
      <p:sp>
        <p:nvSpPr>
          <p:cNvPr id="10" name="Retângulo 9"/>
          <p:cNvSpPr/>
          <p:nvPr/>
        </p:nvSpPr>
        <p:spPr>
          <a:xfrm>
            <a:off x="1619794" y="2547248"/>
            <a:ext cx="151529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</a:t>
            </a:r>
            <a:endParaRPr lang="pt-BR" sz="2800"/>
          </a:p>
        </p:txBody>
      </p:sp>
      <p:sp>
        <p:nvSpPr>
          <p:cNvPr id="11" name="Retângulo 10"/>
          <p:cNvSpPr/>
          <p:nvPr/>
        </p:nvSpPr>
        <p:spPr>
          <a:xfrm>
            <a:off x="1619794" y="3265705"/>
            <a:ext cx="151529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...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3235243" y="1926409"/>
            <a:ext cx="1536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/>
              <a:t> </a:t>
            </a:r>
            <a:r>
              <a:rPr lang="pt-BR" sz="2800" smtClean="0"/>
              <a:t>0x60fef0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235243" y="3363323"/>
            <a:ext cx="1536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/>
              <a:t> </a:t>
            </a:r>
            <a:r>
              <a:rPr lang="pt-BR" sz="2800" smtClean="0"/>
              <a:t>0x60fef8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1619794" y="4624239"/>
            <a:ext cx="1519649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/>
              <a:t>0x60fef4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1010181" y="4704996"/>
            <a:ext cx="4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383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Outro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*b;</a:t>
            </a:r>
          </a:p>
          <a:p>
            <a:pPr marL="0" indent="0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b = &amp;a;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*b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endParaRPr lang="pt-B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“a = ” &lt;&lt; 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cs typeface="Courier New" panose="02070309020205020404" pitchFamily="49" charset="0"/>
              </a:rPr>
              <a:t>O que vai ser impresso? Por que?</a:t>
            </a:r>
          </a:p>
        </p:txBody>
      </p:sp>
    </p:spTree>
    <p:extLst>
      <p:ext uri="{BB962C8B-B14F-4D97-AF65-F5344CB8AC3E}">
        <p14:creationId xmlns:p14="http://schemas.microsoft.com/office/powerpoint/2010/main" val="34698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socrative.com</a:t>
            </a:r>
          </a:p>
          <a:p>
            <a:pPr marL="0" indent="0">
              <a:buNone/>
            </a:pPr>
            <a:r>
              <a:rPr lang="pt-BR" smtClean="0"/>
              <a:t>ROOM: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9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Aritmética de ponteiros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1680"/>
            <a:ext cx="4021183" cy="2424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vetor[3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(i=0;i&lt;3;i++)</a:t>
            </a:r>
          </a:p>
          <a:p>
            <a:pPr marL="0" indent="0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vetor[i]=i;</a:t>
            </a:r>
          </a:p>
          <a:p>
            <a:pPr marL="0" indent="0">
              <a:buNone/>
            </a:pP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3905800"/>
            <a:ext cx="4308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p = vetor;</a:t>
            </a:r>
          </a:p>
          <a:p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p++;</a:t>
            </a:r>
          </a:p>
          <a:p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p++;</a:t>
            </a:r>
          </a:p>
          <a:p>
            <a:r>
              <a:rPr lang="pt-BR" sz="2800" b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800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83677" y="2259877"/>
            <a:ext cx="4284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O que faz o comando p++?</a:t>
            </a:r>
          </a:p>
          <a:p>
            <a:endParaRPr lang="pt-BR" sz="2800" smtClean="0"/>
          </a:p>
          <a:p>
            <a:r>
              <a:rPr lang="pt-BR" sz="2800" smtClean="0"/>
              <a:t>E se fizermos p--?</a:t>
            </a:r>
          </a:p>
          <a:p>
            <a:endParaRPr lang="pt-BR" sz="2800" smtClean="0"/>
          </a:p>
          <a:p>
            <a:r>
              <a:rPr lang="pt-BR" sz="2800" smtClean="0"/>
              <a:t>Quanto vale *p se fizermos</a:t>
            </a:r>
          </a:p>
          <a:p>
            <a:r>
              <a:rPr lang="pt-BR" sz="2800" smtClean="0"/>
              <a:t>p = &amp;vetor[2]?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3060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8AEC0CFF064F4F826CD45FB3CE46EC" ma:contentTypeVersion="0" ma:contentTypeDescription="Crie um novo documento." ma:contentTypeScope="" ma:versionID="775dbe1a1272c421e92d89156a9b63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A54995-C5C6-400C-A711-810B6690CAB5}"/>
</file>

<file path=customXml/itemProps2.xml><?xml version="1.0" encoding="utf-8"?>
<ds:datastoreItem xmlns:ds="http://schemas.openxmlformats.org/officeDocument/2006/customXml" ds:itemID="{56ACB67E-4781-48EE-AF81-873F0C041E3F}"/>
</file>

<file path=customXml/itemProps3.xml><?xml version="1.0" encoding="utf-8"?>
<ds:datastoreItem xmlns:ds="http://schemas.openxmlformats.org/officeDocument/2006/customXml" ds:itemID="{674CFA72-5FFE-4736-90C5-2DD7F7724FFC}"/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1401</Words>
  <Application>Microsoft Office PowerPoint</Application>
  <PresentationFormat>Widescreen</PresentationFormat>
  <Paragraphs>410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Tema do Office</vt:lpstr>
      <vt:lpstr>Algoritmos e Estruturas de Dados Ponteiros</vt:lpstr>
      <vt:lpstr>Objetivos</vt:lpstr>
      <vt:lpstr>Ponteiros vs Variáveis</vt:lpstr>
      <vt:lpstr>Meu primeiro programa com ponteiros</vt:lpstr>
      <vt:lpstr>Operador de derreferência</vt:lpstr>
      <vt:lpstr>Conferindo:</vt:lpstr>
      <vt:lpstr>Outro exemplo</vt:lpstr>
      <vt:lpstr>Exercício</vt:lpstr>
      <vt:lpstr>Aritmética de ponteiros</vt:lpstr>
      <vt:lpstr>Alocação dinâmica de memória</vt:lpstr>
      <vt:lpstr>Alocação dinâmica de memória 2</vt:lpstr>
      <vt:lpstr>Entendendo o que está acontecendo</vt:lpstr>
      <vt:lpstr>Entendendo o que está acontecendo</vt:lpstr>
      <vt:lpstr>Entendendo o que está acontecendo</vt:lpstr>
      <vt:lpstr>Entendendo o que está acontecendo</vt:lpstr>
      <vt:lpstr>Entendendo o que está acontecendo</vt:lpstr>
      <vt:lpstr>Entendendo o que está acontecendo</vt:lpstr>
      <vt:lpstr>Entendendo o que está acontecendo</vt:lpstr>
      <vt:lpstr>Passagem de parâmetros para funções</vt:lpstr>
      <vt:lpstr>Por valor</vt:lpstr>
      <vt:lpstr>Por valor</vt:lpstr>
      <vt:lpstr>Por valor</vt:lpstr>
      <vt:lpstr>Por valor</vt:lpstr>
      <vt:lpstr>Por valor</vt:lpstr>
      <vt:lpstr>Por referência</vt:lpstr>
      <vt:lpstr>Por referência</vt:lpstr>
      <vt:lpstr>Por referência</vt:lpstr>
      <vt:lpstr>Por referência</vt:lpstr>
      <vt:lpstr>Exercício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52</cp:revision>
  <dcterms:created xsi:type="dcterms:W3CDTF">2017-07-24T16:33:33Z</dcterms:created>
  <dcterms:modified xsi:type="dcterms:W3CDTF">2021-10-01T23:17:39Z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0x0101006C8AEC0CFF064F4F826CD45FB3CE46EC</vt:lpwstr>
  </property>
</Properties>
</file>