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1392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 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1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4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1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7200"/>
              </a:spcBef>
              <a:defRPr sz="2600"/>
            </a:lvl1pPr>
            <a:lvl2pPr marL="711200" indent="-266700">
              <a:spcBef>
                <a:spcPts val="7200"/>
              </a:spcBef>
              <a:defRPr sz="2600"/>
            </a:lvl2pPr>
            <a:lvl3pPr>
              <a:spcBef>
                <a:spcPts val="7200"/>
              </a:spcBef>
              <a:defRPr sz="2600"/>
            </a:lvl3pPr>
            <a:lvl4pPr>
              <a:spcBef>
                <a:spcPts val="7200"/>
              </a:spcBef>
              <a:defRPr sz="2600"/>
            </a:lvl4pPr>
            <a:lvl5pPr>
              <a:spcBef>
                <a:spcPts val="72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7543800" y="7975600"/>
            <a:ext cx="0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1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9pPr>
    </p:titleStyle>
    <p:bodyStyle>
      <a:lvl1pPr marL="3175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1pPr>
      <a:lvl2pPr marL="7620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2pPr>
      <a:lvl3pPr marL="1155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3pPr>
      <a:lvl4pPr marL="1600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4pPr>
      <a:lvl5pPr marL="2044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5pPr>
      <a:lvl6pPr marL="2489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6pPr>
      <a:lvl7pPr marL="2933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7pPr>
      <a:lvl8pPr marL="3378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8pPr>
      <a:lvl9pPr marL="3822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gramação Dinâmic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Estratégias para projeto de algoritmos</a:t>
            </a:r>
            <a:endParaRPr/>
          </a:p>
        </p:txBody>
      </p:sp>
      <p:sp>
        <p:nvSpPr>
          <p:cNvPr id="208" name="Carlos Alberto Ynoguti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Carlos Alberto Ynoguti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i,j: tempo de processamento da máquina j da linha 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a</a:t>
            </a:r>
            <a:r>
              <a:rPr baseline="-5999">
                <a:solidFill>
                  <a:srgbClr val="7B219F"/>
                </a:solidFill>
              </a:rPr>
              <a:t>i,j</a:t>
            </a:r>
            <a:r>
              <a:t>: tempo de processamento da máquina j da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t</a:t>
            </a:r>
            <a:r>
              <a:rPr baseline="-5999">
                <a:solidFill>
                  <a:srgbClr val="7B219F"/>
                </a:solidFill>
              </a:rPr>
              <a:t>i,j</a:t>
            </a:r>
            <a:r>
              <a:t>: tempo pra ir da máquina j da linha i para a outra linha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e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t>:tempo para entrar na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x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t>:tempo para sair da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endParaRPr/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t>Vamos definir também: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f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rPr>
                <a:solidFill>
                  <a:srgbClr val="7B219F"/>
                </a:solidFill>
              </a:rPr>
              <a:t>(j)</a:t>
            </a:r>
            <a:r>
              <a:t>: menor tempo para levar um chassi desde a entrada até a estação S</a:t>
            </a:r>
            <a:r>
              <a:rPr baseline="-5999"/>
              <a:t>i,j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f*</a:t>
            </a:r>
            <a:r>
              <a:t>: menor tempo total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l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rPr>
                <a:solidFill>
                  <a:srgbClr val="7B219F"/>
                </a:solidFill>
              </a:rPr>
              <a:t>(j)</a:t>
            </a:r>
            <a:r>
              <a:t>: linha cuja estação j-1 é usada como o caminho mais rápido através da estação Si,j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l*</a:t>
            </a:r>
            <a:r>
              <a:t>: linha cuja estação n é usada como o caminho mais rápido através de toda a fábrica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24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2362200"/>
            <a:ext cx="125900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7600" y="7429500"/>
            <a:ext cx="1994668" cy="213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"/>
          <p:cNvGrpSpPr/>
          <p:nvPr/>
        </p:nvGrpSpPr>
        <p:grpSpPr>
          <a:xfrm>
            <a:off x="203200" y="7670800"/>
            <a:ext cx="9144000" cy="1536700"/>
            <a:chOff x="0" y="0"/>
            <a:chExt cx="9144000" cy="1536700"/>
          </a:xfrm>
        </p:grpSpPr>
        <p:pic>
          <p:nvPicPr>
            <p:cNvPr id="251" name="droppedImage.tiff" descr="dropped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64100" cy="1536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2" name="droppedImage.tiff" descr="droppedImage.tif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29200" y="114300"/>
              <a:ext cx="4114800" cy="142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2" animBg="1" advAuto="0"/>
      <p:bldP spid="25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lgorit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Algoritmo</a:t>
            </a:r>
          </a:p>
        </p:txBody>
      </p:sp>
      <p:pic>
        <p:nvPicPr>
          <p:cNvPr id="256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235200"/>
            <a:ext cx="7493000" cy="69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rimeira máquina"/>
          <p:cNvSpPr/>
          <p:nvPr/>
        </p:nvSpPr>
        <p:spPr>
          <a:xfrm>
            <a:off x="1181100" y="2705100"/>
            <a:ext cx="11099800" cy="7493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Primeira máquina</a:t>
            </a:r>
          </a:p>
        </p:txBody>
      </p:sp>
      <p:sp>
        <p:nvSpPr>
          <p:cNvPr id="258" name="Demais máquinas"/>
          <p:cNvSpPr/>
          <p:nvPr/>
        </p:nvSpPr>
        <p:spPr>
          <a:xfrm>
            <a:off x="1181100" y="3479800"/>
            <a:ext cx="11099800" cy="39243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Demais máquinas</a:t>
            </a:r>
          </a:p>
        </p:txBody>
      </p:sp>
      <p:sp>
        <p:nvSpPr>
          <p:cNvPr id="259" name="Saída da linha"/>
          <p:cNvSpPr/>
          <p:nvPr/>
        </p:nvSpPr>
        <p:spPr>
          <a:xfrm>
            <a:off x="1181100" y="7429500"/>
            <a:ext cx="11099800" cy="17780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Saída da linha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  <p:bldP spid="258" grpId="2" animBg="1" advAuto="0"/>
      <p:bldP spid="259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uperando o caminho óti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Recuperando o caminho ótimo</a:t>
            </a:r>
          </a:p>
        </p:txBody>
      </p:sp>
      <p:pic>
        <p:nvPicPr>
          <p:cNvPr id="26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700" y="4051300"/>
            <a:ext cx="53975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utro exemplo: Multiplicação de matriz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Outro exemplo: Multiplicação de matrizes</a:t>
            </a:r>
          </a:p>
        </p:txBody>
      </p:sp>
      <p:pic>
        <p:nvPicPr>
          <p:cNvPr id="265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527300"/>
            <a:ext cx="11544301" cy="44212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6" name="Custo: se A é (p x q) e B é (q x r), então o número de vezes que a linha 7 será executada é pqr."/>
          <p:cNvSpPr/>
          <p:nvPr/>
        </p:nvSpPr>
        <p:spPr>
          <a:xfrm>
            <a:off x="574503" y="7645400"/>
            <a:ext cx="1155700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3600">
                <a:latin typeface="+mn-lt"/>
                <a:ea typeface="+mn-ea"/>
                <a:cs typeface="+mn-cs"/>
                <a:sym typeface="Comic Sans MS"/>
              </a:defRPr>
            </a:pPr>
            <a:r>
              <a:rPr>
                <a:solidFill>
                  <a:srgbClr val="5E30EB"/>
                </a:solidFill>
              </a:rPr>
              <a:t>Custo</a:t>
            </a:r>
            <a:r>
              <a:t>: se A é (p x q) e B é (q x r), então o número de vezes que a linha 7 será executada é pqr.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69" name="Multiplicar uma cadeia &lt;A1,A2, ..., An&gt; de matriz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4325" indent="-314325" defTabSz="578358">
              <a:spcBef>
                <a:spcPts val="2900"/>
              </a:spcBef>
              <a:defRPr sz="3564"/>
            </a:pPr>
            <a:r>
              <a:t>Multiplicar uma cadeia &lt;A1,A2, ..., An&gt; de matrizes.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Como a multiplicação de matrizes é associativa, podemos escolher quais queremos multiplicar primeiro.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rPr>
                <a:solidFill>
                  <a:srgbClr val="4D22B3"/>
                </a:solidFill>
              </a:rPr>
              <a:t>Exemplo</a:t>
            </a:r>
            <a:r>
              <a:t>: A1 x A2 x A3 x A4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A1 x (A2 x (A3 x A4))          ((A1 x A2) x A3) x A4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A1 x ((A2 x A3) x A4)          (A1 x A2) x (A3 x A4)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(A1 x (A2 x A3)) x A4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 daí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 daí?</a:t>
            </a:r>
          </a:p>
        </p:txBody>
      </p:sp>
      <p:sp>
        <p:nvSpPr>
          <p:cNvPr id="272" name="Suponha que queremos calcular A1 x A2 x A3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Suponha que queremos calcular A1 x A2 x A3, </a:t>
            </a:r>
          </a:p>
          <a:p>
            <a:r>
              <a:t>A1 (10 x 100), A2 (100 x 5), A3 (5 x 50)</a:t>
            </a:r>
          </a:p>
          <a:p>
            <a:pPr>
              <a:defRPr>
                <a:solidFill>
                  <a:srgbClr val="7B219F"/>
                </a:solidFill>
              </a:defRPr>
            </a:pPr>
            <a:r>
              <a:t>Custos:</a:t>
            </a:r>
          </a:p>
          <a:p>
            <a:pPr lvl="1"/>
            <a:r>
              <a:t>(A1 x A2) x A3: 7500 multiplicações escalares</a:t>
            </a:r>
          </a:p>
          <a:p>
            <a:pPr lvl="1"/>
            <a:r>
              <a:t>A1 x (A2 x A3): 75000 multiplicações escalares</a:t>
            </a:r>
          </a:p>
        </p:txBody>
      </p:sp>
      <p:sp>
        <p:nvSpPr>
          <p:cNvPr id="273" name="10 vezes!"/>
          <p:cNvSpPr/>
          <p:nvPr/>
        </p:nvSpPr>
        <p:spPr>
          <a:xfrm>
            <a:off x="5963443" y="7496571"/>
            <a:ext cx="3193257" cy="1787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789" y="8385"/>
                </a:lnTo>
                <a:cubicBezTo>
                  <a:pt x="2736" y="8681"/>
                  <a:pt x="2701" y="8992"/>
                  <a:pt x="2701" y="9320"/>
                </a:cubicBezTo>
                <a:lnTo>
                  <a:pt x="2701" y="18530"/>
                </a:lnTo>
                <a:cubicBezTo>
                  <a:pt x="2701" y="20226"/>
                  <a:pt x="3470" y="21600"/>
                  <a:pt x="4419" y="21600"/>
                </a:cubicBezTo>
                <a:lnTo>
                  <a:pt x="19882" y="21600"/>
                </a:lnTo>
                <a:cubicBezTo>
                  <a:pt x="20831" y="21600"/>
                  <a:pt x="21600" y="20226"/>
                  <a:pt x="21600" y="18530"/>
                </a:cubicBezTo>
                <a:lnTo>
                  <a:pt x="21600" y="9320"/>
                </a:lnTo>
                <a:cubicBezTo>
                  <a:pt x="21600" y="7625"/>
                  <a:pt x="20831" y="6250"/>
                  <a:pt x="19882" y="6250"/>
                </a:cubicBezTo>
                <a:lnTo>
                  <a:pt x="4419" y="6250"/>
                </a:lnTo>
                <a:cubicBezTo>
                  <a:pt x="4333" y="6250"/>
                  <a:pt x="4251" y="6272"/>
                  <a:pt x="4169" y="629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10 vezes!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build="p" bldLvl="5" animBg="1" advAuto="0"/>
      <p:bldP spid="273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76" name="Determinar a ordem em que estas matrizes devem ser multiplicadas de forma a minimizar o número de operações a serem realizada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Determinar a ordem em que estas matrizes devem ser multiplicadas de forma a minimizar o número de operações a serem realizadas.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equência de matrizes a multiplic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4800" indent="-304800" defTabSz="560831">
              <a:spcBef>
                <a:spcPts val="2800"/>
              </a:spcBef>
              <a:defRPr sz="3455"/>
            </a:pPr>
            <a:r>
              <a:t>Sequência de matrizes a multiplicar</a:t>
            </a:r>
          </a:p>
          <a:p>
            <a:pPr marL="304800" indent="-304800" defTabSz="560831">
              <a:spcBef>
                <a:spcPts val="2800"/>
              </a:spcBef>
              <a:defRPr sz="3455"/>
            </a:pPr>
            <a:endParaRPr/>
          </a:p>
          <a:p>
            <a:pPr marL="304800" indent="-304800" defTabSz="560831">
              <a:spcBef>
                <a:spcPts val="2800"/>
              </a:spcBef>
              <a:defRPr sz="3455"/>
            </a:pPr>
            <a:r>
              <a:t>Queremos dividi-la da seguinte forma:</a:t>
            </a:r>
          </a:p>
          <a:p>
            <a:pPr marL="304800" indent="-304800" defTabSz="560831">
              <a:spcBef>
                <a:spcPts val="2800"/>
              </a:spcBef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r>
              <a:t>de maneira a minimizar o número de operações</a:t>
            </a:r>
          </a:p>
        </p:txBody>
      </p:sp>
      <p:pic>
        <p:nvPicPr>
          <p:cNvPr id="27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632" y="5714999"/>
            <a:ext cx="11260667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Etapa 1: estrutura de uma colocação ótima de parênte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8940">
              <a:defRPr sz="3639"/>
            </a:lvl1pPr>
          </a:lstStyle>
          <a:p>
            <a:r>
              <a:t>Etapa 1: estrutura de uma colocação ótima de parênteses</a:t>
            </a:r>
          </a:p>
        </p:txBody>
      </p:sp>
      <p:pic>
        <p:nvPicPr>
          <p:cNvPr id="281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0700" y="3416300"/>
            <a:ext cx="6094379" cy="80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"/>
          <p:cNvGrpSpPr/>
          <p:nvPr/>
        </p:nvGrpSpPr>
        <p:grpSpPr>
          <a:xfrm>
            <a:off x="1016000" y="5422900"/>
            <a:ext cx="5194300" cy="1574800"/>
            <a:chOff x="0" y="0"/>
            <a:chExt cx="5194300" cy="1574800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5194300" cy="15748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3" name="custo 1"/>
            <p:cNvSpPr/>
            <p:nvPr/>
          </p:nvSpPr>
          <p:spPr>
            <a:xfrm>
              <a:off x="2045172" y="1041400"/>
              <a:ext cx="110996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1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680200" y="5422900"/>
            <a:ext cx="5638800" cy="1574800"/>
            <a:chOff x="0" y="0"/>
            <a:chExt cx="5638800" cy="1574800"/>
          </a:xfrm>
        </p:grpSpPr>
        <p:sp>
          <p:nvSpPr>
            <p:cNvPr id="285" name="Rectangle"/>
            <p:cNvSpPr/>
            <p:nvPr/>
          </p:nvSpPr>
          <p:spPr>
            <a:xfrm>
              <a:off x="0" y="0"/>
              <a:ext cx="5638800" cy="15748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6" name="custo 2"/>
            <p:cNvSpPr/>
            <p:nvPr/>
          </p:nvSpPr>
          <p:spPr>
            <a:xfrm>
              <a:off x="2020292" y="1041400"/>
              <a:ext cx="1158776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2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901700" y="5219700"/>
            <a:ext cx="11518900" cy="2374900"/>
            <a:chOff x="0" y="0"/>
            <a:chExt cx="11518900" cy="2374900"/>
          </a:xfrm>
        </p:grpSpPr>
        <p:sp>
          <p:nvSpPr>
            <p:cNvPr id="288" name="Rectangle"/>
            <p:cNvSpPr/>
            <p:nvPr/>
          </p:nvSpPr>
          <p:spPr>
            <a:xfrm>
              <a:off x="0" y="0"/>
              <a:ext cx="11518900" cy="23622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9" name="custo 3"/>
            <p:cNvSpPr/>
            <p:nvPr/>
          </p:nvSpPr>
          <p:spPr>
            <a:xfrm>
              <a:off x="5017492" y="1854200"/>
              <a:ext cx="1158776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  <p:bldP spid="287" grpId="2" animBg="1" advAuto="0"/>
      <p:bldP spid="290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tapa 2: uma solução recurs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Etapa 2: uma solução recursiva</a:t>
            </a:r>
          </a:p>
        </p:txBody>
      </p:sp>
      <p:sp>
        <p:nvSpPr>
          <p:cNvPr id="293" name="m[i][j]: número mínimo de multiplicações para calcular Ai..j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m[</a:t>
            </a:r>
            <a:r>
              <a:rPr dirty="0" err="1"/>
              <a:t>i</a:t>
            </a:r>
            <a:r>
              <a:rPr dirty="0"/>
              <a:t>][j]: </a:t>
            </a:r>
            <a:r>
              <a:rPr dirty="0" err="1"/>
              <a:t>número</a:t>
            </a:r>
            <a:r>
              <a:rPr dirty="0"/>
              <a:t> </a:t>
            </a:r>
            <a:r>
              <a:rPr dirty="0" err="1"/>
              <a:t>mínimo</a:t>
            </a:r>
            <a:r>
              <a:rPr dirty="0"/>
              <a:t> de </a:t>
            </a:r>
            <a:r>
              <a:rPr dirty="0" err="1"/>
              <a:t>multiplicações</a:t>
            </a:r>
            <a:r>
              <a:rPr dirty="0"/>
              <a:t> para </a:t>
            </a:r>
            <a:r>
              <a:rPr dirty="0" err="1"/>
              <a:t>calcular</a:t>
            </a:r>
            <a:r>
              <a:rPr dirty="0"/>
              <a:t> </a:t>
            </a:r>
            <a:r>
              <a:rPr dirty="0" err="1"/>
              <a:t>A</a:t>
            </a:r>
            <a:r>
              <a:rPr baseline="-5999" dirty="0" err="1"/>
              <a:t>i..j</a:t>
            </a:r>
            <a:endParaRPr baseline="-5999" dirty="0"/>
          </a:p>
          <a:p>
            <a:r>
              <a:rPr dirty="0" err="1"/>
              <a:t>Custo</a:t>
            </a:r>
            <a:r>
              <a:rPr dirty="0"/>
              <a:t> total: A</a:t>
            </a:r>
            <a:r>
              <a:rPr baseline="-5999" dirty="0"/>
              <a:t>1..n</a:t>
            </a:r>
            <a:r>
              <a:rPr dirty="0"/>
              <a:t>=m[1][n]</a:t>
            </a:r>
          </a:p>
          <a:p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definir</a:t>
            </a:r>
            <a:r>
              <a:rPr dirty="0"/>
              <a:t> m[</a:t>
            </a:r>
            <a:r>
              <a:rPr dirty="0" err="1"/>
              <a:t>i</a:t>
            </a:r>
            <a:r>
              <a:rPr dirty="0"/>
              <a:t>][j] </a:t>
            </a:r>
            <a:r>
              <a:rPr dirty="0" err="1"/>
              <a:t>recursivamente</a:t>
            </a:r>
            <a:r>
              <a:rPr dirty="0"/>
              <a:t>:</a:t>
            </a:r>
          </a:p>
          <a:p>
            <a:pPr lvl="1"/>
            <a:r>
              <a:rPr dirty="0" err="1"/>
              <a:t>i</a:t>
            </a:r>
            <a:r>
              <a:rPr dirty="0"/>
              <a:t>=j: m[</a:t>
            </a:r>
            <a:r>
              <a:rPr dirty="0" err="1"/>
              <a:t>i</a:t>
            </a:r>
            <a:r>
              <a:rPr dirty="0"/>
              <a:t>][</a:t>
            </a:r>
            <a:r>
              <a:rPr dirty="0" err="1"/>
              <a:t>i</a:t>
            </a:r>
            <a:r>
              <a:rPr dirty="0"/>
              <a:t>]=0, </a:t>
            </a:r>
            <a:r>
              <a:rPr dirty="0" err="1"/>
              <a:t>i</a:t>
            </a:r>
            <a:r>
              <a:rPr dirty="0"/>
              <a:t>=0,1,2,...,n</a:t>
            </a:r>
          </a:p>
          <a:p>
            <a:pPr lvl="1"/>
            <a:r>
              <a:rPr dirty="0" err="1"/>
              <a:t>i</a:t>
            </a:r>
            <a:r>
              <a:rPr dirty="0"/>
              <a:t>&lt;j: m[</a:t>
            </a:r>
            <a:r>
              <a:rPr dirty="0" err="1"/>
              <a:t>i</a:t>
            </a:r>
            <a:r>
              <a:rPr dirty="0"/>
              <a:t>][k]+m[k+1][n]+p[i-1]p[k]p[j]</a:t>
            </a:r>
          </a:p>
          <a:p>
            <a:r>
              <a:rPr dirty="0" err="1">
                <a:solidFill>
                  <a:srgbClr val="7B219F"/>
                </a:solidFill>
              </a:rPr>
              <a:t>Problema</a:t>
            </a:r>
            <a:r>
              <a:rPr dirty="0"/>
              <a:t>: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sabemos</a:t>
            </a:r>
            <a:r>
              <a:rPr dirty="0"/>
              <a:t> o </a:t>
            </a:r>
            <a:r>
              <a:rPr dirty="0" err="1"/>
              <a:t>ponto</a:t>
            </a:r>
            <a:r>
              <a:rPr dirty="0"/>
              <a:t> </a:t>
            </a:r>
            <a:r>
              <a:rPr dirty="0" err="1"/>
              <a:t>ótimo</a:t>
            </a:r>
            <a:r>
              <a:rPr dirty="0"/>
              <a:t> k</a:t>
            </a:r>
          </a:p>
        </p:txBody>
      </p:sp>
      <p:sp>
        <p:nvSpPr>
          <p:cNvPr id="294" name="p armazena as dimensões das matrizes"/>
          <p:cNvSpPr/>
          <p:nvPr/>
        </p:nvSpPr>
        <p:spPr>
          <a:xfrm>
            <a:off x="8287967" y="5753100"/>
            <a:ext cx="4627934" cy="214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5" y="0"/>
                </a:moveTo>
                <a:cubicBezTo>
                  <a:pt x="4616" y="0"/>
                  <a:pt x="3993" y="1144"/>
                  <a:pt x="3993" y="2556"/>
                </a:cubicBezTo>
                <a:lnTo>
                  <a:pt x="3993" y="16044"/>
                </a:lnTo>
                <a:lnTo>
                  <a:pt x="0" y="17322"/>
                </a:lnTo>
                <a:lnTo>
                  <a:pt x="3993" y="18596"/>
                </a:lnTo>
                <a:lnTo>
                  <a:pt x="3993" y="19044"/>
                </a:lnTo>
                <a:cubicBezTo>
                  <a:pt x="3993" y="20456"/>
                  <a:pt x="4616" y="21600"/>
                  <a:pt x="5385" y="21600"/>
                </a:cubicBezTo>
                <a:lnTo>
                  <a:pt x="20208" y="21600"/>
                </a:lnTo>
                <a:cubicBezTo>
                  <a:pt x="20977" y="21600"/>
                  <a:pt x="21600" y="20456"/>
                  <a:pt x="21600" y="19044"/>
                </a:cubicBezTo>
                <a:lnTo>
                  <a:pt x="21600" y="2556"/>
                </a:lnTo>
                <a:cubicBezTo>
                  <a:pt x="21600" y="1144"/>
                  <a:pt x="20977" y="0"/>
                  <a:pt x="20208" y="0"/>
                </a:cubicBezTo>
                <a:lnTo>
                  <a:pt x="5385" y="0"/>
                </a:lnTo>
                <a:close/>
              </a:path>
            </a:pathLst>
          </a:cu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rPr dirty="0"/>
              <a:t>p </a:t>
            </a:r>
            <a:r>
              <a:rPr dirty="0" err="1"/>
              <a:t>armazena</a:t>
            </a:r>
            <a:r>
              <a:rPr dirty="0"/>
              <a:t> as </a:t>
            </a:r>
            <a:r>
              <a:rPr dirty="0" err="1"/>
              <a:t>dimensões</a:t>
            </a:r>
            <a:r>
              <a:rPr dirty="0"/>
              <a:t> das </a:t>
            </a:r>
            <a:r>
              <a:rPr dirty="0" err="1"/>
              <a:t>matrizes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rod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Introdução</a:t>
            </a:r>
          </a:p>
        </p:txBody>
      </p:sp>
      <p:sp>
        <p:nvSpPr>
          <p:cNvPr id="211" name="Problemas de otimização: maximizar ou minimizar alguma função de custo.…"/>
          <p:cNvSpPr txBox="1">
            <a:spLocks noGrp="1"/>
          </p:cNvSpPr>
          <p:nvPr>
            <p:ph type="body" idx="1"/>
          </p:nvPr>
        </p:nvSpPr>
        <p:spPr>
          <a:xfrm>
            <a:off x="571500" y="212090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9929BD"/>
                </a:solidFill>
              </a:rPr>
              <a:t>Problemas de otimização:</a:t>
            </a:r>
            <a:r>
              <a:t> maximizar ou minimizar alguma função de custo.</a:t>
            </a:r>
          </a:p>
          <a:p>
            <a:r>
              <a:t>Difícil garantir que chegamos a um máximo (ou mínimo) global.</a:t>
            </a:r>
          </a:p>
          <a:p>
            <a:r>
              <a:rPr>
                <a:solidFill>
                  <a:srgbClr val="9929BD"/>
                </a:solidFill>
              </a:rPr>
              <a:t>Exemplos</a:t>
            </a:r>
            <a:r>
              <a:t>: caixeiro viajante, problema da mochila.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tapa 2: uma solução recurs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Etapa 2: uma solução recursiva</a:t>
            </a:r>
          </a:p>
        </p:txBody>
      </p:sp>
      <p:sp>
        <p:nvSpPr>
          <p:cNvPr id="297" name="Fato: os valores de k vão de i até j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7B219F"/>
                </a:solidFill>
              </a:rPr>
              <a:t>Fato</a:t>
            </a:r>
            <a:r>
              <a:t>: os valores de k vão de i até j-1</a:t>
            </a:r>
          </a:p>
        </p:txBody>
      </p:sp>
      <p:pic>
        <p:nvPicPr>
          <p:cNvPr id="29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417" y="3492500"/>
            <a:ext cx="11648883" cy="212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álculo dos custos ótim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Cálculo dos custos ótimos</a:t>
            </a:r>
          </a:p>
        </p:txBody>
      </p:sp>
      <p:sp>
        <p:nvSpPr>
          <p:cNvPr id="301" name="Custo para cadeias de 1 matriz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 Custo para cadeias de 1 matriz: </a:t>
            </a:r>
          </a:p>
          <a:p>
            <a:pPr lvl="1">
              <a:buSzPct val="125000"/>
            </a:pPr>
            <a:r>
              <a:t>m[i][i]=0; i=1,...,n (multiplicação de cadeias de 1 matriz apenas -&gt; nada a fazer).</a:t>
            </a:r>
          </a:p>
          <a:p>
            <a:pPr>
              <a:buAutoNum type="arabicPeriod"/>
            </a:pPr>
            <a:r>
              <a:t> Custo para cadeias de 2 matrizes:</a:t>
            </a:r>
          </a:p>
          <a:p>
            <a:pPr lvl="1">
              <a:buSzPct val="125000"/>
            </a:pPr>
            <a:r>
              <a:t>m[i][i+1]; i=1,2,...,n-1 (também é trivial)</a:t>
            </a:r>
          </a:p>
          <a:p>
            <a:pPr>
              <a:buAutoNum type="arabicPeriod"/>
            </a:pPr>
            <a:r>
              <a:t>Custo para cadeias de 3 matrizes:</a:t>
            </a:r>
          </a:p>
          <a:p>
            <a:pPr lvl="1">
              <a:buSzPct val="125000"/>
            </a:pPr>
            <a:r>
              <a:t>m[i][i+2]; i=1,2,...,n-2 (não tão trivial)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 para cadeias de 3 matriz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Custo para cadeias de 3 matrizes</a:t>
            </a:r>
          </a:p>
        </p:txBody>
      </p:sp>
      <p:sp>
        <p:nvSpPr>
          <p:cNvPr id="304" name="A1 x A2 x A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A1 x A2 x A3</a:t>
            </a:r>
          </a:p>
          <a:p>
            <a:r>
              <a:t>Duas opções:</a:t>
            </a:r>
          </a:p>
          <a:p>
            <a:pPr lvl="1"/>
            <a:r>
              <a:t>(A1 x A2) x A3   custo: m[1][2] + p[0]p[2]p[3]</a:t>
            </a:r>
          </a:p>
          <a:p>
            <a:pPr lvl="1"/>
            <a:r>
              <a:t>A1 x (A2 x A3)   custo: p[0]p[1]p[3] + m[2][3]</a:t>
            </a:r>
          </a:p>
          <a:p>
            <a:r>
              <a:t>escolhemos a que der o menor custo</a:t>
            </a:r>
          </a:p>
          <a:p>
            <a:r>
              <a:t>Se optarmos pela primeira, s[1][3]=2, senão s[1][3]=1 (ponto de corte)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álculo dos custos ótim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Cálculo dos custos ótimos</a:t>
            </a:r>
          </a:p>
        </p:txBody>
      </p:sp>
      <p:sp>
        <p:nvSpPr>
          <p:cNvPr id="307" name="Vamos nesta toada até chegar ao caso de multiplicação de n matriz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AutoNum type="arabicPeriod" startAt="4"/>
            </a:lvl1pPr>
          </a:lstStyle>
          <a:p>
            <a:r>
              <a:t> Vamos nesta toada até chegar ao caso de multiplicação de n matrizes.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310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2463367"/>
            <a:ext cx="4419601" cy="4268933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Determinar a melhor forma de calcular A0 x A1 x A2 x A3 x A4 x A5"/>
          <p:cNvSpPr/>
          <p:nvPr/>
        </p:nvSpPr>
        <p:spPr>
          <a:xfrm>
            <a:off x="1298402" y="7124700"/>
            <a:ext cx="100965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mic Sans MS"/>
              </a:defRPr>
            </a:pPr>
            <a:r>
              <a:t>Determinar a melhor forma de calcular A</a:t>
            </a:r>
            <a:r>
              <a:rPr baseline="-5999"/>
              <a:t>0 </a:t>
            </a:r>
            <a:r>
              <a:t>x A</a:t>
            </a:r>
            <a:r>
              <a:rPr baseline="-5999"/>
              <a:t>1 </a:t>
            </a:r>
            <a:r>
              <a:t>x A</a:t>
            </a:r>
            <a:r>
              <a:rPr baseline="-5999"/>
              <a:t>2 </a:t>
            </a:r>
            <a:r>
              <a:t>x A</a:t>
            </a:r>
            <a:r>
              <a:rPr baseline="-5999"/>
              <a:t>3 </a:t>
            </a:r>
            <a:r>
              <a:t>x A</a:t>
            </a:r>
            <a:r>
              <a:rPr baseline="-5999"/>
              <a:t>4 </a:t>
            </a:r>
            <a:r>
              <a:t>x A</a:t>
            </a:r>
            <a:r>
              <a:rPr baseline="-5999"/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ol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</a:t>
            </a:r>
          </a:p>
        </p:txBody>
      </p:sp>
      <p:pic>
        <p:nvPicPr>
          <p:cNvPr id="314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086100"/>
            <a:ext cx="5994400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5600" y="3124200"/>
            <a:ext cx="5727700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5100" y="2286000"/>
            <a:ext cx="54610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600" y="1282700"/>
            <a:ext cx="9969500" cy="617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5400" y="596900"/>
            <a:ext cx="3352800" cy="323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2692400"/>
            <a:ext cx="8305800" cy="31877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Determinando a ordem óti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Determinando a ordem ótima </a:t>
            </a:r>
          </a:p>
        </p:txBody>
      </p:sp>
      <p:sp>
        <p:nvSpPr>
          <p:cNvPr id="324" name="Para o exemplo anterior, a saída seria:"/>
          <p:cNvSpPr/>
          <p:nvPr/>
        </p:nvSpPr>
        <p:spPr>
          <a:xfrm>
            <a:off x="3003" y="6565900"/>
            <a:ext cx="116840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Para o exemplo anterior, a saída seria:</a:t>
            </a:r>
          </a:p>
        </p:txBody>
      </p:sp>
      <p:pic>
        <p:nvPicPr>
          <p:cNvPr id="325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0" y="7632700"/>
            <a:ext cx="4673601" cy="572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 problema do caixeiro viajan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do caixeiro viajante</a:t>
            </a:r>
          </a:p>
        </p:txBody>
      </p:sp>
      <p:pic>
        <p:nvPicPr>
          <p:cNvPr id="214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68" y="3609116"/>
            <a:ext cx="4330701" cy="42648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206999" y="3416299"/>
            <a:ext cx="7228528" cy="4584701"/>
            <a:chOff x="0" y="0"/>
            <a:chExt cx="7228526" cy="4584699"/>
          </a:xfrm>
        </p:grpSpPr>
        <p:pic>
          <p:nvPicPr>
            <p:cNvPr id="215" name="droppedImage.tiff" descr="dropped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054100"/>
              <a:ext cx="7228527" cy="3530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Solução por força bruta"/>
            <p:cNvSpPr/>
            <p:nvPr/>
          </p:nvSpPr>
          <p:spPr>
            <a:xfrm>
              <a:off x="453958" y="0"/>
              <a:ext cx="604499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Solução por força bruta</a:t>
              </a:r>
            </a:p>
          </p:txBody>
        </p:sp>
      </p:grpSp>
      <p:pic>
        <p:nvPicPr>
          <p:cNvPr id="218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2300" y="8585200"/>
            <a:ext cx="10541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  <p:bldP spid="21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 problema da mochi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da mochila</a:t>
            </a:r>
          </a:p>
        </p:txBody>
      </p:sp>
      <p:pic>
        <p:nvPicPr>
          <p:cNvPr id="221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4545685"/>
            <a:ext cx="10121900" cy="4501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"/>
          <p:cNvGrpSpPr/>
          <p:nvPr/>
        </p:nvGrpSpPr>
        <p:grpSpPr>
          <a:xfrm>
            <a:off x="5332513" y="2565400"/>
            <a:ext cx="6012821" cy="2311400"/>
            <a:chOff x="0" y="0"/>
            <a:chExt cx="6012820" cy="2311400"/>
          </a:xfrm>
        </p:grpSpPr>
        <p:sp>
          <p:nvSpPr>
            <p:cNvPr id="222" name="Busca exaustiva:…"/>
            <p:cNvSpPr/>
            <p:nvPr/>
          </p:nvSpPr>
          <p:spPr>
            <a:xfrm>
              <a:off x="0" y="0"/>
              <a:ext cx="5830380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/>
            <a:p>
              <a:pPr algn="l"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r>
                <a:t>Busca exaustiva: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endParaRPr/>
            </a:p>
            <a:p>
              <a:pPr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r>
                <a:t>Estratégia gulosa: O(n)</a:t>
              </a:r>
            </a:p>
          </p:txBody>
        </p:sp>
        <p:pic>
          <p:nvPicPr>
            <p:cNvPr id="223" name="droppedImage.png" descr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21086" y="101600"/>
              <a:ext cx="1591735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olução por força bru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 por força bruta</a:t>
            </a:r>
          </a:p>
        </p:txBody>
      </p:sp>
      <p:pic>
        <p:nvPicPr>
          <p:cNvPr id="227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159000"/>
            <a:ext cx="6972300" cy="744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olução gulo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 gulosa</a:t>
            </a:r>
          </a:p>
        </p:txBody>
      </p:sp>
      <p:sp>
        <p:nvSpPr>
          <p:cNvPr id="230" name="Estratégia: tomar a melhor decisão local a cada passo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9929BD"/>
                </a:solidFill>
              </a:rPr>
              <a:t>Estratégia</a:t>
            </a:r>
            <a:r>
              <a:t>: tomar a melhor decisão local a cada passo.</a:t>
            </a:r>
          </a:p>
        </p:txBody>
      </p:sp>
      <p:pic>
        <p:nvPicPr>
          <p:cNvPr id="231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4291685"/>
            <a:ext cx="10121900" cy="450151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Arrow"/>
          <p:cNvSpPr/>
          <p:nvPr/>
        </p:nvSpPr>
        <p:spPr>
          <a:xfrm rot="5400000">
            <a:off x="3492500" y="39370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233" name="Arrow"/>
          <p:cNvSpPr/>
          <p:nvPr/>
        </p:nvSpPr>
        <p:spPr>
          <a:xfrm rot="5400000">
            <a:off x="5359400" y="55245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234" name="Total: $42 + $12 = $54"/>
          <p:cNvSpPr/>
          <p:nvPr/>
        </p:nvSpPr>
        <p:spPr>
          <a:xfrm>
            <a:off x="6214493" y="3809999"/>
            <a:ext cx="5090320" cy="76200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3600">
                <a:latin typeface="+mn-lt"/>
                <a:ea typeface="+mn-ea"/>
                <a:cs typeface="+mn-cs"/>
                <a:sym typeface="Comic Sans MS"/>
              </a:defRPr>
            </a:pPr>
            <a:r>
              <a:rPr>
                <a:solidFill>
                  <a:srgbClr val="7B219F"/>
                </a:solidFill>
              </a:rPr>
              <a:t>Total</a:t>
            </a:r>
            <a:r>
              <a:t>: $42 + $12 = $54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33" grpId="2" animBg="1" advAuto="0"/>
      <p:bldP spid="23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usca exaustiva vs Algoritmos gulosos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exaustiva</a:t>
            </a:r>
            <a:r>
              <a:rPr dirty="0"/>
              <a:t> vs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 smtClean="0"/>
              <a:t>gulosos</a:t>
            </a:r>
            <a:endParaRPr sz="2000"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  <p:sp>
        <p:nvSpPr>
          <p:cNvPr id="237" name="Busca exausti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sz="3600">
                <a:solidFill>
                  <a:srgbClr val="7B219F"/>
                </a:solidFill>
              </a:defRPr>
            </a:pP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exaustiva</a:t>
            </a:r>
            <a:endParaRPr dirty="0"/>
          </a:p>
          <a:p>
            <a:r>
              <a:rPr dirty="0" err="1"/>
              <a:t>garante</a:t>
            </a:r>
            <a:r>
              <a:rPr dirty="0"/>
              <a:t> </a:t>
            </a:r>
            <a:r>
              <a:rPr dirty="0" err="1"/>
              <a:t>ótimo</a:t>
            </a:r>
            <a:r>
              <a:rPr dirty="0"/>
              <a:t> global </a:t>
            </a:r>
            <a:r>
              <a:rPr lang="pt-BR" dirty="0" smtClean="0">
                <a:solidFill>
                  <a:schemeClr val="accent3"/>
                </a:solidFill>
                <a:latin typeface="Franklin Gothic Book" panose="020B0503020102020204" pitchFamily="34" charset="0"/>
              </a:rPr>
              <a:t>☺</a:t>
            </a:r>
            <a:endParaRPr sz="2000" dirty="0">
              <a:solidFill>
                <a:schemeClr val="accent3"/>
              </a:solidFill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r>
              <a:rPr dirty="0" smtClean="0"/>
              <a:t>lentos</a:t>
            </a:r>
            <a:r>
              <a:rPr lang="pt-BR" dirty="0" smtClean="0"/>
              <a:t> </a:t>
            </a:r>
            <a:r>
              <a:rPr lang="pt-B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sz="3200" dirty="0">
              <a:solidFill>
                <a:srgbClr val="FF0000"/>
              </a:solidFill>
            </a:endParaRP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marL="0" indent="0">
              <a:buNone/>
              <a:defRPr sz="3600">
                <a:solidFill>
                  <a:srgbClr val="9929BD"/>
                </a:solidFill>
              </a:defRPr>
            </a:pP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gulosos</a:t>
            </a:r>
            <a:endParaRPr dirty="0"/>
          </a:p>
          <a:p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garantia</a:t>
            </a:r>
            <a:r>
              <a:rPr dirty="0"/>
              <a:t> de </a:t>
            </a:r>
            <a:r>
              <a:rPr dirty="0" err="1"/>
              <a:t>ótimo</a:t>
            </a:r>
            <a:r>
              <a:rPr dirty="0"/>
              <a:t> </a:t>
            </a:r>
            <a:r>
              <a:rPr dirty="0" smtClean="0"/>
              <a:t>global</a:t>
            </a:r>
            <a:r>
              <a:rPr lang="pt-BR" dirty="0" smtClean="0"/>
              <a:t> </a:t>
            </a:r>
            <a:r>
              <a:rPr lang="pt-BR" sz="32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sz="3200" dirty="0"/>
          </a:p>
          <a:p>
            <a:r>
              <a:rPr dirty="0" err="1" smtClean="0"/>
              <a:t>rápidos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☺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8" name="😃"/>
          <p:cNvSpPr/>
          <p:nvPr/>
        </p:nvSpPr>
        <p:spPr>
          <a:xfrm>
            <a:off x="3987800" y="8974931"/>
            <a:ext cx="1026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rogramação dinâmi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Programação dinâmica</a:t>
            </a:r>
          </a:p>
        </p:txBody>
      </p:sp>
      <p:sp>
        <p:nvSpPr>
          <p:cNvPr id="241" name="Combina o melhor de ambos os mundo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Combina o melhor de ambos os mundos.</a:t>
            </a:r>
          </a:p>
          <a:p>
            <a:r>
              <a:t>Considera sistematicamente todas as decisões possíveis e sempre seleciona aquela que prova ser a melhor. </a:t>
            </a:r>
          </a:p>
          <a:p>
            <a:r>
              <a:t>Armazenando as consequências de todas as possíveis decisões até o momento e usando esta informação de forma sistemática, a quantidade total de trabalho é minimizada.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6" y="3228114"/>
            <a:ext cx="13136032" cy="477057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O problema da linha de montag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da linha de montagem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8AEC0CFF064F4F826CD45FB3CE46EC" ma:contentTypeVersion="2" ma:contentTypeDescription="Crie um novo documento." ma:contentTypeScope="" ma:versionID="5384cec2c73e3e69ed24b0cc9525f43b">
  <xsd:schema xmlns:xsd="http://www.w3.org/2001/XMLSchema" xmlns:xs="http://www.w3.org/2001/XMLSchema" xmlns:p="http://schemas.microsoft.com/office/2006/metadata/properties" xmlns:ns2="f4398f35-0719-47f4-a925-5a3d576aa485" targetNamespace="http://schemas.microsoft.com/office/2006/metadata/properties" ma:root="true" ma:fieldsID="b1cf995ab6982c9e28e08150c5bd6b80" ns2:_="">
    <xsd:import namespace="f4398f35-0719-47f4-a925-5a3d576aa4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98f35-0719-47f4-a925-5a3d576aa4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6FEC6C-44C6-4BE5-A39E-21EFD02C7A20}"/>
</file>

<file path=customXml/itemProps2.xml><?xml version="1.0" encoding="utf-8"?>
<ds:datastoreItem xmlns:ds="http://schemas.openxmlformats.org/officeDocument/2006/customXml" ds:itemID="{5C7248DE-9FB3-4FA0-8A78-D6571717F86C}"/>
</file>

<file path=customXml/itemProps3.xml><?xml version="1.0" encoding="utf-8"?>
<ds:datastoreItem xmlns:ds="http://schemas.openxmlformats.org/officeDocument/2006/customXml" ds:itemID="{74F9123C-C16A-484B-98DD-639EC4E7F896}"/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813</Words>
  <Application>Microsoft Office PowerPoint</Application>
  <PresentationFormat>Personalizar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Apple Color Emoji</vt:lpstr>
      <vt:lpstr>Comic Sans MS</vt:lpstr>
      <vt:lpstr>Franklin Gothic Book</vt:lpstr>
      <vt:lpstr>Helvetica</vt:lpstr>
      <vt:lpstr>Helvetica Neue</vt:lpstr>
      <vt:lpstr>Helvetica Neue Light</vt:lpstr>
      <vt:lpstr>Lucida Grande</vt:lpstr>
      <vt:lpstr>Wingdings</vt:lpstr>
      <vt:lpstr>White</vt:lpstr>
      <vt:lpstr>Estratégias para projeto de algoritmos</vt:lpstr>
      <vt:lpstr>Introdução</vt:lpstr>
      <vt:lpstr>O problema do caixeiro viajante</vt:lpstr>
      <vt:lpstr>O problema da mochila</vt:lpstr>
      <vt:lpstr>Solução por força bruta</vt:lpstr>
      <vt:lpstr>Solução gulosa</vt:lpstr>
      <vt:lpstr>Busca exaustiva vs Algoritmos gulosos</vt:lpstr>
      <vt:lpstr>Programação dinâmica</vt:lpstr>
      <vt:lpstr>O problema da linha de montagem</vt:lpstr>
      <vt:lpstr>Apresentação do PowerPoint</vt:lpstr>
      <vt:lpstr>Exemplo</vt:lpstr>
      <vt:lpstr>Algoritmo</vt:lpstr>
      <vt:lpstr>Recuperando o caminho ótimo</vt:lpstr>
      <vt:lpstr>Outro exemplo: Multiplicação de matrizes</vt:lpstr>
      <vt:lpstr>Problema</vt:lpstr>
      <vt:lpstr>E daí?</vt:lpstr>
      <vt:lpstr>Problema</vt:lpstr>
      <vt:lpstr>Etapa 1: estrutura de uma colocação ótima de parênteses</vt:lpstr>
      <vt:lpstr>Etapa 2: uma solução recursiva</vt:lpstr>
      <vt:lpstr>Etapa 2: uma solução recursiva</vt:lpstr>
      <vt:lpstr>Cálculo dos custos ótimos</vt:lpstr>
      <vt:lpstr>Custo para cadeias de 3 matrizes</vt:lpstr>
      <vt:lpstr>Cálculo dos custos ótimos</vt:lpstr>
      <vt:lpstr>Exemplo</vt:lpstr>
      <vt:lpstr>Solução</vt:lpstr>
      <vt:lpstr>Apresentação do PowerPoint</vt:lpstr>
      <vt:lpstr>Determinando a ordem ótima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Dinâmica</dc:title>
  <dc:creator>Carlos Alberto Ynoguti</dc:creator>
  <cp:lastModifiedBy>Carlos Alberto Ynoguti</cp:lastModifiedBy>
  <cp:revision>9</cp:revision>
  <dcterms:modified xsi:type="dcterms:W3CDTF">2022-03-04T17:58:39Z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0x0101006C8AEC0CFF064F4F826CD45FB3CE46EC</vt:lpwstr>
  </property>
</Properties>
</file>