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552" r:id="rId3"/>
    <p:sldId id="572" r:id="rId4"/>
    <p:sldId id="573" r:id="rId5"/>
    <p:sldId id="574" r:id="rId6"/>
    <p:sldId id="575" r:id="rId7"/>
    <p:sldId id="555" r:id="rId8"/>
    <p:sldId id="576" r:id="rId9"/>
    <p:sldId id="577" r:id="rId10"/>
    <p:sldId id="578" r:id="rId11"/>
    <p:sldId id="579" r:id="rId12"/>
    <p:sldId id="580" r:id="rId13"/>
    <p:sldId id="581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3" r:id="rId24"/>
    <p:sldId id="594" r:id="rId25"/>
    <p:sldId id="595" r:id="rId26"/>
    <p:sldId id="608" r:id="rId27"/>
    <p:sldId id="609" r:id="rId28"/>
    <p:sldId id="596" r:id="rId29"/>
    <p:sldId id="597" r:id="rId30"/>
    <p:sldId id="598" r:id="rId31"/>
    <p:sldId id="599" r:id="rId32"/>
    <p:sldId id="601" r:id="rId33"/>
    <p:sldId id="602" r:id="rId34"/>
    <p:sldId id="603" r:id="rId35"/>
    <p:sldId id="604" r:id="rId36"/>
    <p:sldId id="605" r:id="rId37"/>
    <p:sldId id="612" r:id="rId38"/>
    <p:sldId id="606" r:id="rId39"/>
    <p:sldId id="610" r:id="rId40"/>
    <p:sldId id="418" r:id="rId41"/>
    <p:sldId id="304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yllipe Lima" initials="PL" lastIdx="1" clrIdx="0">
    <p:extLst>
      <p:ext uri="{19B8F6BF-5375-455C-9EA6-DF929625EA0E}">
        <p15:presenceInfo xmlns:p15="http://schemas.microsoft.com/office/powerpoint/2012/main" userId="afbdb2a7827722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96" autoAdjust="0"/>
    <p:restoredTop sz="84749" autoAdjust="0"/>
  </p:normalViewPr>
  <p:slideViewPr>
    <p:cSldViewPr snapToGrid="0">
      <p:cViewPr varScale="1">
        <p:scale>
          <a:sx n="108" d="100"/>
          <a:sy n="108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83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04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767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049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2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47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192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79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77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84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147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16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745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527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853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84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93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282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691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10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282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315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137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46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539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54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80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416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040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484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9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590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79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65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6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11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3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10/7/2022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10/7/2022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10/7/2022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10/7/2022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10/7/2022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10/7/2022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10/7/2022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10/7/2022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10/7/2022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10/7/2022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10/7/2022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10/7/2022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tif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Coleções no Java</a:t>
            </a:r>
            <a:br>
              <a:rPr lang="pt-BR" b="1" dirty="0"/>
            </a:br>
            <a:endParaRPr lang="pt-BR" b="1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FCF715-FFBE-42B6-97E1-2C11AF59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72750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Utilizar listas genéricas podem ser problemáticas, e levar </a:t>
            </a:r>
            <a:r>
              <a:rPr lang="pt-BR" b="1" i="1" dirty="0">
                <a:solidFill>
                  <a:srgbClr val="0070C0"/>
                </a:solidFill>
              </a:rPr>
              <a:t>exceções</a:t>
            </a:r>
            <a:r>
              <a:rPr lang="pt-BR" b="1" i="1" dirty="0"/>
              <a:t> </a:t>
            </a:r>
            <a:r>
              <a:rPr lang="pt-BR" dirty="0"/>
              <a:t>relacionadas a </a:t>
            </a:r>
            <a:r>
              <a:rPr lang="pt-BR" b="1" i="1" dirty="0">
                <a:solidFill>
                  <a:srgbClr val="0070C0"/>
                </a:solidFill>
              </a:rPr>
              <a:t>cast</a:t>
            </a:r>
            <a:r>
              <a:rPr lang="pt-BR" b="1" i="1" dirty="0"/>
              <a:t>.</a:t>
            </a:r>
            <a:r>
              <a:rPr lang="pt-BR" dirty="0"/>
              <a:t> </a:t>
            </a:r>
          </a:p>
          <a:p>
            <a:pPr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É recomendado que utilizemos listas para tipos específicos</a:t>
            </a:r>
            <a:r>
              <a:rPr lang="pt-BR" dirty="0"/>
              <a:t>, e o Java oferece recursos para isso.</a:t>
            </a:r>
          </a:p>
          <a:p>
            <a:pPr>
              <a:buBlip>
                <a:blip r:embed="rId5"/>
              </a:buBlip>
            </a:pPr>
            <a:r>
              <a:rPr lang="pt-BR" dirty="0"/>
              <a:t>Dessa forma o próprio compilador irá nos proteger de adicionarmos elementos inadequados.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01003-3499-141A-0124-432727A0B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420" y="3458978"/>
            <a:ext cx="9001160" cy="234056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4AA5958-9AC8-4BAC-8A3F-8CF142561CCB}"/>
              </a:ext>
            </a:extLst>
          </p:cNvPr>
          <p:cNvSpPr/>
          <p:nvPr/>
        </p:nvSpPr>
        <p:spPr>
          <a:xfrm>
            <a:off x="1595420" y="3418368"/>
            <a:ext cx="9017522" cy="74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7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72750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Para buscarmos um elemento específico, </a:t>
            </a:r>
            <a:r>
              <a:rPr lang="pt-BR" dirty="0">
                <a:solidFill>
                  <a:srgbClr val="0070C0"/>
                </a:solidFill>
              </a:rPr>
              <a:t>não precisamos mais fazer o </a:t>
            </a:r>
            <a:r>
              <a:rPr lang="pt-BR" b="1" i="1" dirty="0">
                <a:solidFill>
                  <a:srgbClr val="0070C0"/>
                </a:solidFill>
              </a:rPr>
              <a:t>cast</a:t>
            </a:r>
            <a:r>
              <a:rPr lang="pt-BR" dirty="0">
                <a:solidFill>
                  <a:srgbClr val="0070C0"/>
                </a:solidFill>
              </a:rPr>
              <a:t>. </a:t>
            </a:r>
          </a:p>
          <a:p>
            <a:pPr>
              <a:buBlip>
                <a:blip r:embed="rId5"/>
              </a:buBlip>
            </a:pPr>
            <a:r>
              <a:rPr lang="pt-BR" dirty="0"/>
              <a:t>O compilador irá nos avisar se tentarmos atribuir um elemento da lista para um tipo inadequado.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76CB-D803-DDB6-C774-46E903FD8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7737" y="2838168"/>
            <a:ext cx="8056526" cy="28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72750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Podemos iterar na lista utilizando </a:t>
            </a:r>
            <a:r>
              <a:rPr lang="pt-BR" b="1" i="1" dirty="0" err="1">
                <a:solidFill>
                  <a:srgbClr val="0070C0"/>
                </a:solidFill>
              </a:rPr>
              <a:t>forEach</a:t>
            </a:r>
            <a:r>
              <a:rPr lang="pt-BR" b="1" i="1" dirty="0"/>
              <a:t> </a:t>
            </a:r>
            <a:r>
              <a:rPr lang="pt-BR" dirty="0"/>
              <a:t>ou o </a:t>
            </a:r>
            <a:r>
              <a:rPr lang="pt-BR" b="1" i="1" dirty="0">
                <a:solidFill>
                  <a:srgbClr val="0070C0"/>
                </a:solidFill>
              </a:rPr>
              <a:t>for</a:t>
            </a:r>
            <a:r>
              <a:rPr lang="pt-BR" b="1" i="1" dirty="0"/>
              <a:t> </a:t>
            </a:r>
            <a:r>
              <a:rPr lang="pt-BR" dirty="0"/>
              <a:t>tradicional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46B8A-AF42-0FF6-1690-5392A8B90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740" y="1221869"/>
            <a:ext cx="7962519" cy="475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91" y="1092823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1161599" cy="616307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Podemos também criar uma lista de elementos </a:t>
            </a:r>
            <a:r>
              <a:rPr lang="pt-BR" b="1" i="1" dirty="0">
                <a:solidFill>
                  <a:srgbClr val="0070C0"/>
                </a:solidFill>
              </a:rPr>
              <a:t>de um tipo criado por nós.</a:t>
            </a:r>
          </a:p>
          <a:p>
            <a:pPr>
              <a:buBlip>
                <a:blip r:embed="rId5"/>
              </a:buBlip>
            </a:pPr>
            <a:r>
              <a:rPr lang="pt-BR" dirty="0"/>
              <a:t>Isto é, </a:t>
            </a:r>
            <a:r>
              <a:rPr lang="pt-BR" dirty="0">
                <a:solidFill>
                  <a:srgbClr val="0070C0"/>
                </a:solidFill>
              </a:rPr>
              <a:t>nossas próprias Classes e Interfaces.</a:t>
            </a:r>
          </a:p>
          <a:p>
            <a:pPr>
              <a:buBlip>
                <a:blip r:embed="rId5"/>
              </a:buBlip>
            </a:pPr>
            <a:r>
              <a:rPr lang="pt-BR" dirty="0"/>
              <a:t>Considere uma lista para elementos </a:t>
            </a:r>
            <a:r>
              <a:rPr lang="pt-BR" dirty="0">
                <a:solidFill>
                  <a:srgbClr val="0070C0"/>
                </a:solidFill>
              </a:rPr>
              <a:t>do tipo Brownie.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7284F-3D48-A89A-736B-8111AB427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761" y="2752024"/>
            <a:ext cx="8750478" cy="29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4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Novamente, resgatando os velhos tempos de Algoritmos II, vimos diversos </a:t>
            </a:r>
            <a:r>
              <a:rPr lang="pt-BR" dirty="0">
                <a:solidFill>
                  <a:srgbClr val="0070C0"/>
                </a:solidFill>
              </a:rPr>
              <a:t>algoritmos de ordenação</a:t>
            </a:r>
            <a:r>
              <a:rPr lang="pt-BR" dirty="0"/>
              <a:t>. E fizemos algumas implementações</a:t>
            </a:r>
          </a:p>
          <a:p>
            <a:pPr>
              <a:buBlip>
                <a:blip r:embed="rId5"/>
              </a:buBlip>
            </a:pPr>
            <a:r>
              <a:rPr lang="pt-BR" dirty="0"/>
              <a:t>O Java possui a classe </a:t>
            </a:r>
            <a:r>
              <a:rPr lang="pt-BR" b="1" i="1" dirty="0" err="1">
                <a:solidFill>
                  <a:srgbClr val="0070C0"/>
                </a:solidFill>
              </a:rPr>
              <a:t>Collections</a:t>
            </a:r>
            <a:r>
              <a:rPr lang="pt-BR" b="1" i="1" dirty="0"/>
              <a:t> </a:t>
            </a:r>
            <a:r>
              <a:rPr lang="pt-BR" dirty="0"/>
              <a:t>que tem um método estático </a:t>
            </a:r>
            <a:r>
              <a:rPr lang="pt-BR" b="1" i="1" dirty="0" err="1">
                <a:solidFill>
                  <a:srgbClr val="0070C0"/>
                </a:solidFill>
              </a:rPr>
              <a:t>sort</a:t>
            </a:r>
            <a:r>
              <a:rPr lang="pt-BR" b="1" i="1" dirty="0">
                <a:solidFill>
                  <a:srgbClr val="0070C0"/>
                </a:solidFill>
              </a:rPr>
              <a:t>(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>
                <a:solidFill>
                  <a:srgbClr val="0070C0"/>
                </a:solidFill>
              </a:rPr>
              <a:t>&lt;T&gt;),</a:t>
            </a:r>
            <a:r>
              <a:rPr lang="pt-BR" b="1" i="1" dirty="0"/>
              <a:t> </a:t>
            </a:r>
            <a:r>
              <a:rPr lang="pt-BR" dirty="0"/>
              <a:t>capaz de ordenar uma lista de elementos armazenadas em uma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serem ordenados, os dados precisam ser do tipo de uma classe que </a:t>
            </a:r>
            <a:r>
              <a:rPr lang="pt-BR" b="1" i="1" dirty="0">
                <a:solidFill>
                  <a:srgbClr val="0070C0"/>
                </a:solidFill>
              </a:rPr>
              <a:t>implementa</a:t>
            </a:r>
            <a:r>
              <a:rPr lang="pt-BR" b="1" i="1" dirty="0"/>
              <a:t> </a:t>
            </a:r>
            <a:r>
              <a:rPr lang="pt-BR" dirty="0"/>
              <a:t>a interface </a:t>
            </a:r>
            <a:r>
              <a:rPr lang="pt-BR" b="1" i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/>
              <a:t>.</a:t>
            </a: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Isto é, precisam ser dados comparáveis.</a:t>
            </a:r>
          </a:p>
          <a:p>
            <a:pPr>
              <a:buBlip>
                <a:blip r:embed="rId5"/>
              </a:buBlip>
            </a:pPr>
            <a:r>
              <a:rPr lang="pt-BR" dirty="0"/>
              <a:t>Algumas classes do Java já são comparáveis, isto é, em sua definição elas implementam </a:t>
            </a:r>
            <a:r>
              <a:rPr lang="pt-BR" b="1" i="1" dirty="0">
                <a:solidFill>
                  <a:srgbClr val="0070C0"/>
                </a:solidFill>
              </a:rPr>
              <a:t>a interface </a:t>
            </a:r>
            <a:r>
              <a:rPr lang="pt-BR" b="1" i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e o método </a:t>
            </a:r>
            <a:r>
              <a:rPr lang="pt-BR" b="1" i="1" dirty="0" err="1">
                <a:solidFill>
                  <a:srgbClr val="0070C0"/>
                </a:solidFill>
              </a:rPr>
              <a:t>compareTo</a:t>
            </a:r>
            <a:r>
              <a:rPr lang="pt-BR" dirty="0">
                <a:solidFill>
                  <a:srgbClr val="0070C0"/>
                </a:solidFill>
              </a:rPr>
              <a:t>().</a:t>
            </a:r>
          </a:p>
          <a:p>
            <a:pPr>
              <a:buBlip>
                <a:blip r:embed="rId5"/>
              </a:buBlip>
            </a:pPr>
            <a:r>
              <a:rPr lang="pt-BR" dirty="0"/>
              <a:t>Veremos alguns exemplos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Ordenando Elementos</a:t>
            </a:r>
          </a:p>
        </p:txBody>
      </p:sp>
    </p:spTree>
    <p:extLst>
      <p:ext uri="{BB962C8B-B14F-4D97-AF65-F5344CB8AC3E}">
        <p14:creationId xmlns:p14="http://schemas.microsoft.com/office/powerpoint/2010/main" val="407640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2E6968A-8B83-4900-9BE2-256429AF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53" y="3640174"/>
            <a:ext cx="10797347" cy="113384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Ao passarmos a lista </a:t>
            </a:r>
            <a:r>
              <a:rPr lang="pt-BR" b="1" i="1" dirty="0" err="1">
                <a:solidFill>
                  <a:srgbClr val="0070C0"/>
                </a:solidFill>
              </a:rPr>
              <a:t>listaDeString</a:t>
            </a:r>
            <a:r>
              <a:rPr lang="pt-BR" b="1" i="1" dirty="0"/>
              <a:t> </a:t>
            </a:r>
            <a:r>
              <a:rPr lang="pt-BR" dirty="0"/>
              <a:t>para o método </a:t>
            </a:r>
            <a:r>
              <a:rPr lang="pt-BR" b="1" i="1" dirty="0" err="1">
                <a:solidFill>
                  <a:srgbClr val="0070C0"/>
                </a:solidFill>
              </a:rPr>
              <a:t>sort</a:t>
            </a:r>
            <a:r>
              <a:rPr lang="pt-BR" b="1" i="1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a lista ficará ordenada de forma lexicográfica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7E11BD-E7D2-50D5-A744-D047F3D9F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386" y="5091031"/>
            <a:ext cx="1317228" cy="928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4F223A-4500-7937-E904-FB0C25C0A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4942" y="136525"/>
            <a:ext cx="7302116" cy="34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2E6968A-8B83-4900-9BE2-256429AF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63" y="546025"/>
            <a:ext cx="11487834" cy="6217147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E uma lista de inteiros? 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A </a:t>
            </a:r>
            <a:r>
              <a:rPr lang="pt-BR" sz="3200" b="1" i="1" dirty="0">
                <a:solidFill>
                  <a:srgbClr val="0070C0"/>
                </a:solidFill>
              </a:rPr>
              <a:t>interface </a:t>
            </a:r>
            <a:r>
              <a:rPr lang="pt-BR" sz="3200" b="1" i="1" dirty="0" err="1">
                <a:solidFill>
                  <a:srgbClr val="0070C0"/>
                </a:solidFill>
              </a:rPr>
              <a:t>List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não aceita tipos primitivos, apenas classes.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Para resolver isso o Java possui uma categoria de classes chamadas </a:t>
            </a:r>
            <a:r>
              <a:rPr lang="pt-BR" sz="3200" b="1" i="1" dirty="0">
                <a:solidFill>
                  <a:srgbClr val="0070C0"/>
                </a:solidFill>
              </a:rPr>
              <a:t>Classes </a:t>
            </a:r>
            <a:r>
              <a:rPr lang="pt-BR" sz="3200" b="1" i="1" dirty="0" err="1">
                <a:solidFill>
                  <a:srgbClr val="0070C0"/>
                </a:solidFill>
              </a:rPr>
              <a:t>Wrappers</a:t>
            </a:r>
            <a:endParaRPr lang="pt-BR" sz="3200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sz="3200" dirty="0"/>
              <a:t>O objetivo dessas classes é envolver </a:t>
            </a:r>
            <a:r>
              <a:rPr lang="pt-BR" sz="3200" dirty="0">
                <a:solidFill>
                  <a:srgbClr val="0070C0"/>
                </a:solidFill>
              </a:rPr>
              <a:t>(</a:t>
            </a:r>
            <a:r>
              <a:rPr lang="pt-BR" sz="3200" b="1" i="1" dirty="0">
                <a:solidFill>
                  <a:srgbClr val="0070C0"/>
                </a:solidFill>
              </a:rPr>
              <a:t>wrap</a:t>
            </a:r>
            <a:r>
              <a:rPr lang="pt-BR" sz="3200" dirty="0">
                <a:solidFill>
                  <a:srgbClr val="0070C0"/>
                </a:solidFill>
              </a:rPr>
              <a:t>) </a:t>
            </a:r>
            <a:r>
              <a:rPr lang="pt-BR" sz="3200" dirty="0"/>
              <a:t>os tipos primitivos.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Para o tipo </a:t>
            </a:r>
            <a:r>
              <a:rPr lang="pt-BR" sz="3200" b="1" i="1" dirty="0" err="1">
                <a:solidFill>
                  <a:srgbClr val="0070C0"/>
                </a:solidFill>
              </a:rPr>
              <a:t>int</a:t>
            </a:r>
            <a:r>
              <a:rPr lang="pt-BR" sz="3200" b="1" i="1" dirty="0"/>
              <a:t> </a:t>
            </a:r>
            <a:r>
              <a:rPr lang="pt-BR" sz="3200" dirty="0"/>
              <a:t>temos a classe </a:t>
            </a:r>
            <a:r>
              <a:rPr lang="pt-BR" sz="3200" b="1" i="1" dirty="0" err="1">
                <a:solidFill>
                  <a:srgbClr val="0070C0"/>
                </a:solidFill>
              </a:rPr>
              <a:t>Integer</a:t>
            </a:r>
            <a:r>
              <a:rPr lang="pt-BR" sz="3200" dirty="0"/>
              <a:t>. 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É muito simples utilizar as classes </a:t>
            </a:r>
            <a:r>
              <a:rPr lang="pt-BR" sz="3200" b="1" i="1" dirty="0" err="1">
                <a:solidFill>
                  <a:srgbClr val="0070C0"/>
                </a:solidFill>
              </a:rPr>
              <a:t>wrappers</a:t>
            </a:r>
            <a:r>
              <a:rPr lang="pt-BR" sz="3200" dirty="0"/>
              <a:t>, uma vez que o Java </a:t>
            </a:r>
            <a:r>
              <a:rPr lang="pt-BR" sz="3200" dirty="0">
                <a:solidFill>
                  <a:srgbClr val="0070C0"/>
                </a:solidFill>
              </a:rPr>
              <a:t>faz tudo praticamente sozinho nos bastidores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Temos também a classe </a:t>
            </a:r>
            <a:r>
              <a:rPr lang="pt-BR" sz="3200" b="1" i="1" dirty="0">
                <a:solidFill>
                  <a:srgbClr val="0070C0"/>
                </a:solidFill>
              </a:rPr>
              <a:t>Double, </a:t>
            </a:r>
            <a:r>
              <a:rPr lang="pt-BR" sz="3200" b="1" i="1" dirty="0" err="1">
                <a:solidFill>
                  <a:srgbClr val="0070C0"/>
                </a:solidFill>
              </a:rPr>
              <a:t>Float</a:t>
            </a:r>
            <a:r>
              <a:rPr lang="pt-BR" sz="3200" b="1" i="1" dirty="0">
                <a:solidFill>
                  <a:srgbClr val="0070C0"/>
                </a:solidFill>
              </a:rPr>
              <a:t> e Char</a:t>
            </a:r>
            <a:r>
              <a:rPr lang="pt-BR" sz="32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15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63F1CF6-DA93-41A1-8C2D-19E53905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60" y="5542857"/>
            <a:ext cx="10797347" cy="976959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Podemos salvar dados do tipo </a:t>
            </a:r>
            <a:r>
              <a:rPr lang="pt-BR" b="1" i="1" dirty="0" err="1">
                <a:solidFill>
                  <a:srgbClr val="0070C0"/>
                </a:solidFill>
              </a:rPr>
              <a:t>Integer</a:t>
            </a:r>
            <a:r>
              <a:rPr lang="pt-BR" b="1" i="1" dirty="0"/>
              <a:t> </a:t>
            </a:r>
            <a:r>
              <a:rPr lang="pt-BR" dirty="0"/>
              <a:t>em variáveis do tipo </a:t>
            </a:r>
            <a:r>
              <a:rPr lang="pt-BR" b="1" i="1" dirty="0" err="1">
                <a:solidFill>
                  <a:srgbClr val="0070C0"/>
                </a:solidFill>
              </a:rPr>
              <a:t>int</a:t>
            </a:r>
            <a:r>
              <a:rPr lang="pt-BR" b="1" i="1" dirty="0"/>
              <a:t> </a:t>
            </a:r>
            <a:r>
              <a:rPr lang="pt-BR" dirty="0"/>
              <a:t>sem a necessidade de </a:t>
            </a:r>
            <a:r>
              <a:rPr lang="pt-BR" b="1" i="1" dirty="0">
                <a:solidFill>
                  <a:srgbClr val="0070C0"/>
                </a:solidFill>
              </a:rPr>
              <a:t>casting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O Java faz isso automaticamente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2D6F67-47FA-45D7-9CAE-082225521004}"/>
              </a:ext>
            </a:extLst>
          </p:cNvPr>
          <p:cNvSpPr/>
          <p:nvPr/>
        </p:nvSpPr>
        <p:spPr>
          <a:xfrm>
            <a:off x="9689633" y="1953635"/>
            <a:ext cx="1791914" cy="1239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9B52AF8-9AF0-4A7C-8F17-0EC958315DC2}"/>
              </a:ext>
            </a:extLst>
          </p:cNvPr>
          <p:cNvSpPr/>
          <p:nvPr/>
        </p:nvSpPr>
        <p:spPr>
          <a:xfrm>
            <a:off x="9683919" y="3182706"/>
            <a:ext cx="1791914" cy="1239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4CE45-0368-2E4F-89A9-002D6DF2A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34" y="338184"/>
            <a:ext cx="6235008" cy="5147020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9633782-959F-417F-8F68-1AA7E4B435A9}"/>
              </a:ext>
            </a:extLst>
          </p:cNvPr>
          <p:cNvCxnSpPr>
            <a:cxnSpLocks/>
          </p:cNvCxnSpPr>
          <p:nvPr/>
        </p:nvCxnSpPr>
        <p:spPr>
          <a:xfrm flipV="1">
            <a:off x="4788310" y="2904253"/>
            <a:ext cx="4125317" cy="524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5CE0948-21FA-425F-8B07-9A2916995D24}"/>
              </a:ext>
            </a:extLst>
          </p:cNvPr>
          <p:cNvCxnSpPr>
            <a:cxnSpLocks/>
          </p:cNvCxnSpPr>
          <p:nvPr/>
        </p:nvCxnSpPr>
        <p:spPr>
          <a:xfrm flipV="1">
            <a:off x="5329084" y="3937485"/>
            <a:ext cx="3969689" cy="484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7DCF208-6627-7DAD-7A2D-2473925C4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27" y="2032282"/>
            <a:ext cx="1204691" cy="11343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99FBAC-2496-6762-D7E7-A45D37B92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27" y="3244522"/>
            <a:ext cx="1204691" cy="11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Vamos ordenar uma lista de </a:t>
            </a:r>
            <a:r>
              <a:rPr lang="pt-BR" dirty="0">
                <a:solidFill>
                  <a:srgbClr val="0070C0"/>
                </a:solidFill>
              </a:rPr>
              <a:t>dados do tipo Brownie</a:t>
            </a:r>
            <a:r>
              <a:rPr lang="pt-BR" dirty="0"/>
              <a:t>, usando como chave de comparação a preço. Podemos utilizar qualquer campo de comparação.</a:t>
            </a:r>
          </a:p>
          <a:p>
            <a:pPr>
              <a:buBlip>
                <a:blip r:embed="rId5"/>
              </a:buBlip>
            </a:pPr>
            <a:r>
              <a:rPr lang="pt-BR" dirty="0"/>
              <a:t>Precisamos fazer a nossa classe Inimigo </a:t>
            </a:r>
            <a:r>
              <a:rPr lang="pt-BR" dirty="0">
                <a:solidFill>
                  <a:srgbClr val="0070C0"/>
                </a:solidFill>
              </a:rPr>
              <a:t>implementar a interface </a:t>
            </a:r>
            <a:r>
              <a:rPr lang="pt-BR" b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/>
              <a:t> </a:t>
            </a:r>
            <a:r>
              <a:rPr lang="pt-BR" dirty="0"/>
              <a:t>e sobrescrever o método </a:t>
            </a:r>
            <a:r>
              <a:rPr lang="pt-BR" b="1" i="1" dirty="0" err="1">
                <a:solidFill>
                  <a:srgbClr val="0070C0"/>
                </a:solidFill>
              </a:rPr>
              <a:t>compareTo</a:t>
            </a:r>
            <a:r>
              <a:rPr lang="pt-BR" b="1" i="1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A interface </a:t>
            </a:r>
            <a:r>
              <a:rPr lang="pt-BR" b="1" i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/>
              <a:t> </a:t>
            </a:r>
            <a:r>
              <a:rPr lang="pt-BR" dirty="0"/>
              <a:t>é parametrizada. Então devemos passar, entre &lt; &gt;, qual classe devemos comparar. </a:t>
            </a:r>
          </a:p>
          <a:p>
            <a:pPr>
              <a:buBlip>
                <a:blip r:embed="rId5"/>
              </a:buBlip>
            </a:pPr>
            <a:r>
              <a:rPr lang="pt-BR" dirty="0"/>
              <a:t>No nosso exemplo queremos comparar Brownie com outro Brownie.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 Para Ordenar Nossas Próprias Classes?</a:t>
            </a:r>
          </a:p>
        </p:txBody>
      </p:sp>
    </p:spTree>
    <p:extLst>
      <p:ext uri="{BB962C8B-B14F-4D97-AF65-F5344CB8AC3E}">
        <p14:creationId xmlns:p14="http://schemas.microsoft.com/office/powerpoint/2010/main" val="66364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AF1711-35C0-8D0C-B4E1-22088002B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68" y="1104076"/>
            <a:ext cx="10107155" cy="464984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3607D73-C8F1-4935-BE46-E49B5DC9A1A6}"/>
              </a:ext>
            </a:extLst>
          </p:cNvPr>
          <p:cNvSpPr/>
          <p:nvPr/>
        </p:nvSpPr>
        <p:spPr>
          <a:xfrm>
            <a:off x="1341077" y="3790865"/>
            <a:ext cx="5905297" cy="1852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D57E6BE-F45B-4E83-A6DB-367392035786}"/>
              </a:ext>
            </a:extLst>
          </p:cNvPr>
          <p:cNvSpPr/>
          <p:nvPr/>
        </p:nvSpPr>
        <p:spPr>
          <a:xfrm>
            <a:off x="4293724" y="1090898"/>
            <a:ext cx="5331307" cy="555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3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Relembrando: </a:t>
            </a:r>
            <a:r>
              <a:rPr lang="pt-BR" b="1" dirty="0" err="1"/>
              <a:t>Arrays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Já sabemos criar </a:t>
            </a:r>
            <a:r>
              <a:rPr lang="pt-BR" sz="3200" dirty="0" err="1">
                <a:solidFill>
                  <a:srgbClr val="0070C0"/>
                </a:solidFill>
              </a:rPr>
              <a:t>arrays</a:t>
            </a:r>
            <a:r>
              <a:rPr lang="pt-BR" sz="3200" b="1" i="1" dirty="0"/>
              <a:t> </a:t>
            </a:r>
            <a:r>
              <a:rPr lang="pt-BR" sz="3200" dirty="0"/>
              <a:t>em Java. E também sabemos algumas desvantagens envolvidas na manipulação de </a:t>
            </a:r>
            <a:r>
              <a:rPr lang="pt-BR" sz="3200" dirty="0" err="1">
                <a:solidFill>
                  <a:srgbClr val="0070C0"/>
                </a:solidFill>
              </a:rPr>
              <a:t>arrays</a:t>
            </a:r>
            <a:endParaRPr lang="pt-BR" sz="3200" dirty="0">
              <a:solidFill>
                <a:srgbClr val="0070C0"/>
              </a:solidFill>
            </a:endParaRPr>
          </a:p>
          <a:p>
            <a:pPr lvl="1">
              <a:buBlip>
                <a:blip r:embed="rId5"/>
              </a:buBlip>
            </a:pPr>
            <a:r>
              <a:rPr lang="pt-BR" sz="2800" dirty="0">
                <a:solidFill>
                  <a:srgbClr val="0070C0"/>
                </a:solidFill>
              </a:rPr>
              <a:t>Tamanho fixo. </a:t>
            </a:r>
            <a:r>
              <a:rPr lang="pt-BR" sz="2800" dirty="0"/>
              <a:t>Não conseguimos mudar o seu tamanho em tempo de execução.</a:t>
            </a:r>
          </a:p>
          <a:p>
            <a:pPr lvl="1">
              <a:buBlip>
                <a:blip r:embed="rId5"/>
              </a:buBlip>
            </a:pPr>
            <a:r>
              <a:rPr lang="pt-BR" sz="2800" dirty="0">
                <a:solidFill>
                  <a:srgbClr val="0070C0"/>
                </a:solidFill>
              </a:rPr>
              <a:t>Precisamos varrer o  </a:t>
            </a:r>
            <a:r>
              <a:rPr lang="pt-BR" sz="2800" dirty="0" err="1">
                <a:solidFill>
                  <a:srgbClr val="0070C0"/>
                </a:solidFill>
              </a:rPr>
              <a:t>array</a:t>
            </a:r>
            <a:r>
              <a:rPr lang="pt-BR" sz="2800" b="1" i="1" dirty="0">
                <a:solidFill>
                  <a:srgbClr val="0070C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todo </a:t>
            </a:r>
            <a:r>
              <a:rPr lang="pt-BR" sz="2800" dirty="0"/>
              <a:t>para procurar alguma posição vazia</a:t>
            </a:r>
          </a:p>
          <a:p>
            <a:pPr lvl="2">
              <a:buBlip>
                <a:blip r:embed="rId5"/>
              </a:buBlip>
            </a:pPr>
            <a:r>
              <a:rPr lang="pt-BR" sz="2400" dirty="0"/>
              <a:t>Lembre-se dos métodos que criamos para inserir dados no </a:t>
            </a:r>
            <a:r>
              <a:rPr lang="pt-BR" sz="2400" dirty="0" err="1">
                <a:solidFill>
                  <a:srgbClr val="0070C0"/>
                </a:solidFill>
              </a:rPr>
              <a:t>array</a:t>
            </a:r>
            <a:endParaRPr lang="pt-BR" sz="2400" dirty="0">
              <a:solidFill>
                <a:srgbClr val="0070C0"/>
              </a:solidFill>
            </a:endParaRPr>
          </a:p>
          <a:p>
            <a:pPr lvl="1">
              <a:buBlip>
                <a:blip r:embed="rId5"/>
              </a:buBlip>
            </a:pPr>
            <a:r>
              <a:rPr lang="pt-BR" sz="2800" dirty="0"/>
              <a:t>Resumindo, </a:t>
            </a:r>
            <a:r>
              <a:rPr lang="pt-BR" sz="2800" dirty="0">
                <a:solidFill>
                  <a:srgbClr val="0070C0"/>
                </a:solidFill>
              </a:rPr>
              <a:t>precisamos criar métodos auxiliares para manipular </a:t>
            </a:r>
            <a:r>
              <a:rPr lang="pt-BR" sz="2800" dirty="0"/>
              <a:t>o </a:t>
            </a:r>
            <a:r>
              <a:rPr lang="pt-BR" sz="2800" dirty="0" err="1">
                <a:solidFill>
                  <a:srgbClr val="0070C0"/>
                </a:solidFill>
              </a:rPr>
              <a:t>array</a:t>
            </a:r>
            <a:r>
              <a:rPr lang="pt-BR" sz="2800" dirty="0">
                <a:solidFill>
                  <a:srgbClr val="0070C0"/>
                </a:solidFill>
              </a:rPr>
              <a:t>.</a:t>
            </a:r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24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427833"/>
            <a:ext cx="11131737" cy="629364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Vamos entender o método </a:t>
            </a:r>
            <a:r>
              <a:rPr lang="pt-BR" b="1" i="1" dirty="0" err="1">
                <a:solidFill>
                  <a:srgbClr val="0070C0"/>
                </a:solidFill>
              </a:rPr>
              <a:t>compareTo</a:t>
            </a:r>
            <a:r>
              <a:rPr lang="pt-BR" b="1" i="1" dirty="0">
                <a:solidFill>
                  <a:srgbClr val="0070C0"/>
                </a:solidFill>
              </a:rPr>
              <a:t>()</a:t>
            </a:r>
          </a:p>
          <a:p>
            <a:pPr>
              <a:buBlip>
                <a:blip r:embed="rId5"/>
              </a:buBlip>
            </a:pPr>
            <a:endParaRPr lang="pt-BR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endParaRPr lang="pt-BR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No nosso exemplo ela recebe um parâmetro </a:t>
            </a:r>
            <a:r>
              <a:rPr lang="pt-BR" dirty="0">
                <a:solidFill>
                  <a:srgbClr val="0070C0"/>
                </a:solidFill>
              </a:rPr>
              <a:t>do tipo Brownie</a:t>
            </a:r>
            <a:r>
              <a:rPr lang="pt-BR" dirty="0"/>
              <a:t>, que iremos utilizar para comparar com a </a:t>
            </a:r>
            <a:r>
              <a:rPr lang="pt-BR" dirty="0">
                <a:solidFill>
                  <a:srgbClr val="0070C0"/>
                </a:solidFill>
              </a:rPr>
              <a:t>nossa instância (</a:t>
            </a:r>
            <a:r>
              <a:rPr lang="pt-BR" b="1" i="1" dirty="0" err="1">
                <a:solidFill>
                  <a:srgbClr val="0070C0"/>
                </a:solidFill>
              </a:rPr>
              <a:t>this</a:t>
            </a:r>
            <a:r>
              <a:rPr lang="pt-BR" dirty="0">
                <a:solidFill>
                  <a:srgbClr val="0070C0"/>
                </a:solidFill>
              </a:rPr>
              <a:t>).</a:t>
            </a:r>
          </a:p>
          <a:p>
            <a:pPr>
              <a:buBlip>
                <a:blip r:embed="rId5"/>
              </a:buBlip>
            </a:pPr>
            <a:r>
              <a:rPr lang="pt-BR" dirty="0"/>
              <a:t>Se desejamos fazer ordenação </a:t>
            </a:r>
            <a:r>
              <a:rPr lang="pt-BR" dirty="0">
                <a:solidFill>
                  <a:srgbClr val="0070C0"/>
                </a:solidFill>
              </a:rPr>
              <a:t>crescente</a:t>
            </a:r>
            <a:r>
              <a:rPr lang="pt-BR" dirty="0"/>
              <a:t>, basta devolver um valor </a:t>
            </a:r>
            <a:r>
              <a:rPr lang="pt-BR" b="1" dirty="0">
                <a:solidFill>
                  <a:srgbClr val="0070C0"/>
                </a:solidFill>
              </a:rPr>
              <a:t>negativo</a:t>
            </a:r>
            <a:r>
              <a:rPr lang="pt-BR" b="1" i="1" dirty="0"/>
              <a:t> </a:t>
            </a:r>
            <a:r>
              <a:rPr lang="pt-BR" dirty="0"/>
              <a:t>caso a nossa instância 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(</a:t>
            </a:r>
            <a:r>
              <a:rPr lang="pt-BR" b="1" i="1" dirty="0" err="1">
                <a:solidFill>
                  <a:srgbClr val="0070C0"/>
                </a:solidFill>
              </a:rPr>
              <a:t>this</a:t>
            </a:r>
            <a:r>
              <a:rPr lang="pt-BR" b="1" i="1" dirty="0">
                <a:solidFill>
                  <a:srgbClr val="0070C0"/>
                </a:solidFill>
              </a:rPr>
              <a:t>) </a:t>
            </a:r>
            <a:r>
              <a:rPr lang="pt-BR" dirty="0"/>
              <a:t>seja menor que o Brownie recebido por parâmetro. E passamos um valor </a:t>
            </a:r>
            <a:r>
              <a:rPr lang="pt-BR" b="1" dirty="0">
                <a:solidFill>
                  <a:srgbClr val="0070C0"/>
                </a:solidFill>
              </a:rPr>
              <a:t>positivo</a:t>
            </a:r>
            <a:r>
              <a:rPr lang="pt-BR" dirty="0"/>
              <a:t> caso nossa instância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b="1" i="1" dirty="0" err="1">
                <a:solidFill>
                  <a:srgbClr val="0070C0"/>
                </a:solidFill>
              </a:rPr>
              <a:t>this</a:t>
            </a:r>
            <a:r>
              <a:rPr lang="pt-BR" dirty="0">
                <a:solidFill>
                  <a:srgbClr val="0070C0"/>
                </a:solidFill>
              </a:rPr>
              <a:t>) seja maior.</a:t>
            </a:r>
          </a:p>
          <a:p>
            <a:pPr>
              <a:buBlip>
                <a:blip r:embed="rId5"/>
              </a:buBlip>
            </a:pPr>
            <a:r>
              <a:rPr lang="pt-BR" dirty="0"/>
              <a:t>Se forem iguais devolvemos zero (0)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fazer ordenação decrescente basta fazer a </a:t>
            </a:r>
            <a:r>
              <a:rPr lang="pt-BR" dirty="0">
                <a:solidFill>
                  <a:srgbClr val="0070C0"/>
                </a:solidFill>
              </a:rPr>
              <a:t>lógica acima ao contrário.</a:t>
            </a:r>
          </a:p>
        </p:txBody>
      </p:sp>
    </p:spTree>
    <p:extLst>
      <p:ext uri="{BB962C8B-B14F-4D97-AF65-F5344CB8AC3E}">
        <p14:creationId xmlns:p14="http://schemas.microsoft.com/office/powerpoint/2010/main" val="3137999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447C5-C51C-6035-BB94-3D9F6EE02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090" y="274681"/>
            <a:ext cx="8221820" cy="644679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D57E6BE-F45B-4E83-A6DB-367392035786}"/>
              </a:ext>
            </a:extLst>
          </p:cNvPr>
          <p:cNvSpPr/>
          <p:nvPr/>
        </p:nvSpPr>
        <p:spPr>
          <a:xfrm>
            <a:off x="5078103" y="274681"/>
            <a:ext cx="5009793" cy="452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607D73-C8F1-4935-BE46-E49B5DC9A1A6}"/>
              </a:ext>
            </a:extLst>
          </p:cNvPr>
          <p:cNvSpPr/>
          <p:nvPr/>
        </p:nvSpPr>
        <p:spPr>
          <a:xfrm>
            <a:off x="2513228" y="2663285"/>
            <a:ext cx="5618049" cy="4058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6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63BF509-5D81-432E-9094-1CA56D8349CB}"/>
              </a:ext>
            </a:extLst>
          </p:cNvPr>
          <p:cNvSpPr/>
          <p:nvPr/>
        </p:nvSpPr>
        <p:spPr>
          <a:xfrm>
            <a:off x="9209788" y="3257902"/>
            <a:ext cx="2867025" cy="91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7D620-BFF3-8FCE-3B30-F86A397CC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00" y="135117"/>
            <a:ext cx="8863736" cy="624556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0DA0358-E75A-4957-9D03-EB0177C128A3}"/>
              </a:ext>
            </a:extLst>
          </p:cNvPr>
          <p:cNvSpPr/>
          <p:nvPr/>
        </p:nvSpPr>
        <p:spPr>
          <a:xfrm>
            <a:off x="9209789" y="2300640"/>
            <a:ext cx="2867025" cy="91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DBAE92B-8731-4594-92DD-DAABF1E90495}"/>
              </a:ext>
            </a:extLst>
          </p:cNvPr>
          <p:cNvCxnSpPr>
            <a:cxnSpLocks/>
          </p:cNvCxnSpPr>
          <p:nvPr/>
        </p:nvCxnSpPr>
        <p:spPr>
          <a:xfrm flipV="1">
            <a:off x="6743034" y="3034617"/>
            <a:ext cx="2466754" cy="2232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40F818C-21EB-470B-9C09-4AE0CC18A3F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56126" y="3712933"/>
            <a:ext cx="2753662" cy="12906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EA9B7DD-C3C8-F14A-E44A-7D8F22AFA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974" y="2370266"/>
            <a:ext cx="2740653" cy="7708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EA8544-533D-AF86-09EC-D8471F186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2974" y="3326228"/>
            <a:ext cx="2703026" cy="7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35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Crie uma lista de números do tipo </a:t>
            </a:r>
            <a:r>
              <a:rPr lang="pt-BR" b="1" i="1" dirty="0" err="1">
                <a:solidFill>
                  <a:srgbClr val="0070C0"/>
                </a:solidFill>
              </a:rPr>
              <a:t>double</a:t>
            </a:r>
            <a:r>
              <a:rPr lang="pt-BR" dirty="0"/>
              <a:t>, e preencha ao menos cinco (5) valores gerados aleatoriamente.</a:t>
            </a:r>
            <a:endParaRPr lang="pt-BR" dirty="0">
              <a:cs typeface="Calibri"/>
            </a:endParaRPr>
          </a:p>
          <a:p>
            <a:pPr>
              <a:buBlip>
                <a:blip r:embed="rId5"/>
              </a:buBlip>
            </a:pPr>
            <a:r>
              <a:rPr lang="pt-BR" dirty="0"/>
              <a:t>Faça a ordenação decrescente e imprima esses valores.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</p:spTree>
    <p:extLst>
      <p:ext uri="{BB962C8B-B14F-4D97-AF65-F5344CB8AC3E}">
        <p14:creationId xmlns:p14="http://schemas.microsoft.com/office/powerpoint/2010/main" val="199218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Crie uma classe</a:t>
            </a:r>
            <a:r>
              <a:rPr lang="pt-BR" b="1" i="1" dirty="0"/>
              <a:t> abstrata </a:t>
            </a:r>
            <a:r>
              <a:rPr lang="pt-BR" dirty="0"/>
              <a:t>com os dois atributos </a:t>
            </a:r>
            <a:r>
              <a:rPr lang="pt-BR" dirty="0" err="1"/>
              <a:t>String</a:t>
            </a:r>
            <a:r>
              <a:rPr lang="pt-BR" dirty="0"/>
              <a:t> e int. Essa classe deve implementar a interface </a:t>
            </a:r>
            <a:r>
              <a:rPr lang="pt-BR" b="1" i="1" dirty="0" err="1"/>
              <a:t>Comparable</a:t>
            </a:r>
            <a:r>
              <a:rPr lang="pt-BR" b="1" i="1" dirty="0"/>
              <a:t>&lt;</a:t>
            </a:r>
            <a:r>
              <a:rPr lang="pt-BR" b="1" i="1" dirty="0" err="1"/>
              <a:t>SeuTipo</a:t>
            </a:r>
            <a:r>
              <a:rPr lang="pt-BR" b="1" i="1" dirty="0"/>
              <a:t>&gt;</a:t>
            </a:r>
            <a:r>
              <a:rPr lang="pt-BR" dirty="0"/>
              <a:t> e ter um construtor com os dois parâmetros</a:t>
            </a:r>
          </a:p>
          <a:p>
            <a:pPr>
              <a:buBlip>
                <a:blip r:embed="rId5"/>
              </a:buBlip>
            </a:pPr>
            <a:r>
              <a:rPr lang="pt-BR" dirty="0"/>
              <a:t>Crie três classes filhas.</a:t>
            </a:r>
          </a:p>
          <a:p>
            <a:pPr>
              <a:buBlip>
                <a:blip r:embed="rId5"/>
              </a:buBlip>
            </a:pPr>
            <a:r>
              <a:rPr lang="pt-BR" dirty="0"/>
              <a:t>Na </a:t>
            </a:r>
            <a:r>
              <a:rPr lang="pt-BR" b="1" i="1" dirty="0" err="1"/>
              <a:t>main</a:t>
            </a:r>
            <a:r>
              <a:rPr lang="pt-BR" b="1" i="1" dirty="0"/>
              <a:t> </a:t>
            </a:r>
            <a:r>
              <a:rPr lang="pt-BR" dirty="0"/>
              <a:t>crie uma lista da classe do </a:t>
            </a:r>
            <a:r>
              <a:rPr lang="pt-BR" b="1" dirty="0" err="1">
                <a:solidFill>
                  <a:srgbClr val="0070C0"/>
                </a:solidFill>
              </a:rPr>
              <a:t>SeuTipo</a:t>
            </a:r>
            <a:r>
              <a:rPr lang="pt-BR" dirty="0"/>
              <a:t>, com 2 instâncias de cada classe filha.</a:t>
            </a:r>
          </a:p>
          <a:p>
            <a:pPr>
              <a:buBlip>
                <a:blip r:embed="rId5"/>
              </a:buBlip>
            </a:pPr>
            <a:r>
              <a:rPr lang="pt-BR" dirty="0"/>
              <a:t>Ordene pelo parâmetro </a:t>
            </a:r>
            <a:r>
              <a:rPr lang="pt-BR" dirty="0" err="1"/>
              <a:t>int</a:t>
            </a:r>
            <a:r>
              <a:rPr lang="pt-BR" dirty="0"/>
              <a:t> de forma decrescente!</a:t>
            </a:r>
          </a:p>
          <a:p>
            <a:pPr lvl="1">
              <a:buBlip>
                <a:blip r:embed="rId5"/>
              </a:buBlip>
            </a:pPr>
            <a:r>
              <a:rPr lang="pt-BR" dirty="0"/>
              <a:t>Pode utilizar o método que quiser para ordenar.</a:t>
            </a:r>
          </a:p>
          <a:p>
            <a:pPr lvl="1">
              <a:buBlip>
                <a:blip r:embed="rId5"/>
              </a:buBlip>
            </a:pPr>
            <a:r>
              <a:rPr lang="pt-BR" dirty="0" err="1"/>
              <a:t>Integer.</a:t>
            </a:r>
            <a:r>
              <a:rPr lang="pt-BR" i="1" dirty="0" err="1"/>
              <a:t>compare</a:t>
            </a:r>
            <a:r>
              <a:rPr lang="pt-BR" i="1" dirty="0"/>
              <a:t>(</a:t>
            </a:r>
            <a:r>
              <a:rPr lang="pt-BR" i="1" dirty="0" err="1"/>
              <a:t>int</a:t>
            </a:r>
            <a:r>
              <a:rPr lang="pt-BR" i="1" dirty="0"/>
              <a:t>, </a:t>
            </a:r>
            <a:r>
              <a:rPr lang="pt-BR" i="1" dirty="0" err="1"/>
              <a:t>int</a:t>
            </a:r>
            <a:r>
              <a:rPr lang="pt-BR" i="1" dirty="0"/>
              <a:t>).</a:t>
            </a: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 2 - Desafio</a:t>
            </a:r>
          </a:p>
        </p:txBody>
      </p:sp>
    </p:spTree>
    <p:extLst>
      <p:ext uri="{BB962C8B-B14F-4D97-AF65-F5344CB8AC3E}">
        <p14:creationId xmlns:p14="http://schemas.microsoft.com/office/powerpoint/2010/main" val="384473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Mais da Classe </a:t>
            </a:r>
            <a:r>
              <a:rPr lang="pt-BR" b="1" i="1" dirty="0" err="1"/>
              <a:t>Collections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 dirty="0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4161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Através da classe </a:t>
            </a:r>
            <a:r>
              <a:rPr lang="pt-BR" dirty="0" err="1">
                <a:solidFill>
                  <a:srgbClr val="0070C0"/>
                </a:solidFill>
              </a:rPr>
              <a:t>Collections</a:t>
            </a:r>
            <a:r>
              <a:rPr lang="pt-BR" b="1" i="1" dirty="0"/>
              <a:t> </a:t>
            </a:r>
            <a:r>
              <a:rPr lang="pt-BR" dirty="0"/>
              <a:t>podemos, além de ordenar, realizar outras funções interessantes com </a:t>
            </a:r>
            <a:r>
              <a:rPr lang="pt-BR" dirty="0" err="1"/>
              <a:t>List</a:t>
            </a:r>
            <a:endParaRPr lang="pt-BR" dirty="0"/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chemeClr val="accent1"/>
                </a:solidFill>
              </a:rPr>
              <a:t>max</a:t>
            </a:r>
            <a:r>
              <a:rPr lang="pt-BR" b="1" i="1" dirty="0">
                <a:solidFill>
                  <a:schemeClr val="accent1"/>
                </a:solidFill>
              </a:rPr>
              <a:t>(</a:t>
            </a:r>
            <a:r>
              <a:rPr lang="pt-BR" b="1" i="1" dirty="0" err="1">
                <a:solidFill>
                  <a:schemeClr val="accent1"/>
                </a:solidFill>
              </a:rPr>
              <a:t>List</a:t>
            </a:r>
            <a:r>
              <a:rPr lang="pt-BR" b="1" i="1" dirty="0">
                <a:solidFill>
                  <a:schemeClr val="accent1"/>
                </a:solidFill>
              </a:rPr>
              <a:t>) </a:t>
            </a:r>
            <a:r>
              <a:rPr lang="pt-BR" dirty="0"/>
              <a:t>retorna o maior elemento da lista</a:t>
            </a:r>
          </a:p>
          <a:p>
            <a:pPr lvl="1">
              <a:buBlip>
                <a:blip r:embed="rId5"/>
              </a:buBlip>
            </a:pPr>
            <a:r>
              <a:rPr lang="pt-BR" b="1" i="1" dirty="0">
                <a:solidFill>
                  <a:schemeClr val="accent1"/>
                </a:solidFill>
              </a:rPr>
              <a:t>min(</a:t>
            </a:r>
            <a:r>
              <a:rPr lang="pt-BR" b="1" i="1" dirty="0" err="1">
                <a:solidFill>
                  <a:schemeClr val="accent1"/>
                </a:solidFill>
              </a:rPr>
              <a:t>List</a:t>
            </a:r>
            <a:r>
              <a:rPr lang="pt-BR" b="1" i="1" dirty="0">
                <a:solidFill>
                  <a:schemeClr val="accent1"/>
                </a:solidFill>
              </a:rPr>
              <a:t>) </a:t>
            </a:r>
            <a:r>
              <a:rPr lang="pt-BR" dirty="0"/>
              <a:t>retorna o menor elemento da lista</a:t>
            </a:r>
            <a:endParaRPr lang="pt-BR" u="sng" dirty="0"/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chemeClr val="accent1"/>
                </a:solidFill>
              </a:rPr>
              <a:t>binarySearch</a:t>
            </a:r>
            <a:r>
              <a:rPr lang="pt-BR" b="1" i="1" dirty="0">
                <a:solidFill>
                  <a:schemeClr val="accent1"/>
                </a:solidFill>
              </a:rPr>
              <a:t>(</a:t>
            </a:r>
            <a:r>
              <a:rPr lang="pt-BR" b="1" i="1" dirty="0" err="1">
                <a:solidFill>
                  <a:schemeClr val="accent1"/>
                </a:solidFill>
              </a:rPr>
              <a:t>List,elemento</a:t>
            </a:r>
            <a:r>
              <a:rPr lang="pt-BR" b="1" i="1" dirty="0">
                <a:solidFill>
                  <a:schemeClr val="accent1"/>
                </a:solidFill>
              </a:rPr>
              <a:t>)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faz uma busca binária e retorna a posição do elemento ou um número negativo caso não o encontre. </a:t>
            </a:r>
            <a:r>
              <a:rPr lang="pt-BR" b="1" i="1" dirty="0">
                <a:solidFill>
                  <a:schemeClr val="accent1"/>
                </a:solidFill>
              </a:rPr>
              <a:t>Importante</a:t>
            </a:r>
            <a:r>
              <a:rPr lang="pt-BR" dirty="0">
                <a:solidFill>
                  <a:schemeClr val="accent1"/>
                </a:solidFill>
              </a:rPr>
              <a:t>: </a:t>
            </a:r>
            <a:r>
              <a:rPr lang="pt-BR" b="1" i="1" dirty="0">
                <a:solidFill>
                  <a:schemeClr val="accent1"/>
                </a:solidFill>
              </a:rPr>
              <a:t>A lista precisa estar ordenada para usar a busca binária</a:t>
            </a:r>
            <a:r>
              <a:rPr lang="pt-BR" dirty="0"/>
              <a:t>. Caso contrário os resultados são imprevisíveis.</a:t>
            </a:r>
          </a:p>
          <a:p>
            <a:pPr lvl="1">
              <a:buBlip>
                <a:blip r:embed="rId5"/>
              </a:buBlip>
            </a:pPr>
            <a:r>
              <a:rPr lang="pt-BR" b="1" i="1" dirty="0">
                <a:solidFill>
                  <a:schemeClr val="accent1"/>
                </a:solidFill>
              </a:rPr>
              <a:t>reverse(</a:t>
            </a:r>
            <a:r>
              <a:rPr lang="pt-BR" b="1" i="1" dirty="0" err="1">
                <a:solidFill>
                  <a:schemeClr val="accent1"/>
                </a:solidFill>
              </a:rPr>
              <a:t>List</a:t>
            </a:r>
            <a:r>
              <a:rPr lang="pt-BR" b="1" i="1" dirty="0">
                <a:solidFill>
                  <a:schemeClr val="accent1"/>
                </a:solidFill>
              </a:rPr>
              <a:t>)</a:t>
            </a:r>
            <a:r>
              <a:rPr lang="pt-BR" dirty="0">
                <a:solidFill>
                  <a:schemeClr val="accent1"/>
                </a:solidFill>
              </a:rPr>
              <a:t>. </a:t>
            </a:r>
            <a:r>
              <a:rPr lang="pt-BR" dirty="0"/>
              <a:t>Cria a lista de forma reversa.</a:t>
            </a:r>
          </a:p>
          <a:p>
            <a:pPr lvl="1">
              <a:buBlip>
                <a:blip r:embed="rId5"/>
              </a:buBlip>
            </a:pPr>
            <a:r>
              <a:rPr lang="pt-BR" dirty="0"/>
              <a:t>A lista precisa ser de elementos que implementam a interface </a:t>
            </a:r>
            <a:r>
              <a:rPr lang="pt-BR" b="1" i="1" dirty="0" err="1">
                <a:solidFill>
                  <a:schemeClr val="accent1"/>
                </a:solidFill>
              </a:rPr>
              <a:t>Comparable</a:t>
            </a:r>
            <a:endParaRPr lang="pt-BR" dirty="0">
              <a:solidFill>
                <a:schemeClr val="accent1"/>
              </a:solidFill>
            </a:endParaRPr>
          </a:p>
          <a:p>
            <a:pPr lvl="1">
              <a:buBlip>
                <a:blip r:embed="rId5"/>
              </a:buBlip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1220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81AAEA35-D8FA-4DA8-851B-7CBA0F1D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4" y="3748337"/>
            <a:ext cx="4037713" cy="22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D2DF07D2-F658-4412-8488-DE0AA0CA6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dirty="0"/>
              <a:t>O </a:t>
            </a:r>
            <a:r>
              <a:rPr lang="pt-BR" b="1" i="1" dirty="0" err="1">
                <a:solidFill>
                  <a:srgbClr val="045ABD"/>
                </a:solidFill>
              </a:rPr>
              <a:t>HashSet</a:t>
            </a:r>
            <a:r>
              <a:rPr lang="pt-BR" dirty="0"/>
              <a:t> possui </a:t>
            </a:r>
            <a:r>
              <a:rPr lang="pt-BR" dirty="0">
                <a:solidFill>
                  <a:srgbClr val="045ABD"/>
                </a:solidFill>
              </a:rPr>
              <a:t>alto desempenho para buscar elementos.</a:t>
            </a:r>
          </a:p>
          <a:p>
            <a:pPr>
              <a:buBlip>
                <a:blip r:embed="rId6"/>
              </a:buBlip>
            </a:pPr>
            <a:r>
              <a:rPr lang="pt-BR" dirty="0"/>
              <a:t>Também é útil quando se deseja guardar uma lista de elementos e precisamos </a:t>
            </a:r>
            <a:r>
              <a:rPr lang="pt-BR" dirty="0">
                <a:solidFill>
                  <a:srgbClr val="045ABD"/>
                </a:solidFill>
              </a:rPr>
              <a:t>garantir que não haverá duplicidade.</a:t>
            </a:r>
          </a:p>
        </p:txBody>
      </p:sp>
      <p:pic>
        <p:nvPicPr>
          <p:cNvPr id="2059" name="Picture 11" descr="Spider-Man Pointing at Spider-Man | Know Your Meme">
            <a:extLst>
              <a:ext uri="{FF2B5EF4-FFF2-40B4-BE49-F238E27FC236}">
                <a16:creationId xmlns:a16="http://schemas.microsoft.com/office/drawing/2014/main" id="{37AC1FE8-CC30-4F3E-B935-1B6A9D4A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72" y="3600200"/>
            <a:ext cx="447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inal de Multiplicação 12">
            <a:extLst>
              <a:ext uri="{FF2B5EF4-FFF2-40B4-BE49-F238E27FC236}">
                <a16:creationId xmlns:a16="http://schemas.microsoft.com/office/drawing/2014/main" id="{622A7741-75AB-4F60-96E0-BF36CFFF0A17}"/>
              </a:ext>
            </a:extLst>
          </p:cNvPr>
          <p:cNvSpPr/>
          <p:nvPr/>
        </p:nvSpPr>
        <p:spPr>
          <a:xfrm>
            <a:off x="6329479" y="3730874"/>
            <a:ext cx="2015788" cy="2144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84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- Criação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Vamos criar um conjunto com a </a:t>
            </a:r>
            <a:r>
              <a:rPr lang="pt-BR" b="1" i="1" dirty="0" err="1">
                <a:solidFill>
                  <a:srgbClr val="045ABD"/>
                </a:solidFill>
              </a:rPr>
              <a:t>HashSet</a:t>
            </a:r>
            <a:r>
              <a:rPr lang="pt-BR" b="1" i="1" dirty="0">
                <a:solidFill>
                  <a:srgbClr val="045ABD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Essa implementação utiliza uma </a:t>
            </a:r>
            <a:r>
              <a:rPr lang="pt-BR" b="1" i="1" dirty="0">
                <a:solidFill>
                  <a:srgbClr val="045ABD"/>
                </a:solidFill>
              </a:rPr>
              <a:t>tabela </a:t>
            </a:r>
            <a:r>
              <a:rPr lang="pt-BR" b="1" i="1" dirty="0" err="1">
                <a:solidFill>
                  <a:srgbClr val="045ABD"/>
                </a:solidFill>
              </a:rPr>
              <a:t>hash</a:t>
            </a:r>
            <a:r>
              <a:rPr lang="pt-BR" b="1" i="1" dirty="0">
                <a:solidFill>
                  <a:srgbClr val="045ABD"/>
                </a:solidFill>
              </a:rPr>
              <a:t> </a:t>
            </a:r>
            <a:r>
              <a:rPr lang="pt-BR" dirty="0"/>
              <a:t>para guardar os elementos e não garante a ordem.</a:t>
            </a:r>
            <a:endParaRPr lang="pt-BR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69BADC-9245-184E-9BC6-9443198C4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700" y="3025775"/>
            <a:ext cx="6070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- Percorrer</a:t>
            </a:r>
            <a:endParaRPr lang="pt-BR" dirty="0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Como os elementos dos </a:t>
            </a:r>
            <a:r>
              <a:rPr lang="pt-BR" b="1" i="1" dirty="0">
                <a:solidFill>
                  <a:srgbClr val="045ABD"/>
                </a:solidFill>
              </a:rPr>
              <a:t>Sets</a:t>
            </a:r>
            <a:r>
              <a:rPr lang="pt-BR" b="1" i="1" dirty="0"/>
              <a:t> </a:t>
            </a:r>
            <a:r>
              <a:rPr lang="pt-BR" dirty="0"/>
              <a:t>não possuem índices, podemos utilizar o </a:t>
            </a:r>
            <a:r>
              <a:rPr lang="pt-BR" b="1" i="1" dirty="0" err="1">
                <a:solidFill>
                  <a:srgbClr val="045ABD"/>
                </a:solidFill>
              </a:rPr>
              <a:t>foreach</a:t>
            </a:r>
            <a:r>
              <a:rPr lang="pt-BR" b="1" i="1" dirty="0"/>
              <a:t> </a:t>
            </a:r>
            <a:r>
              <a:rPr lang="pt-BR" dirty="0"/>
              <a:t>para percorrer os elementos.</a:t>
            </a:r>
            <a:endParaRPr lang="pt-BR" b="1" i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B69CE2B-409B-46F4-BDEC-8E929CF2084E}"/>
              </a:ext>
            </a:extLst>
          </p:cNvPr>
          <p:cNvSpPr/>
          <p:nvPr/>
        </p:nvSpPr>
        <p:spPr>
          <a:xfrm>
            <a:off x="8639239" y="4417319"/>
            <a:ext cx="1808526" cy="1412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7A7070-F9E9-A34F-B882-7469FC4E2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1" y="2797175"/>
            <a:ext cx="6070600" cy="3695700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 flipV="1">
            <a:off x="5044486" y="5241038"/>
            <a:ext cx="3388314" cy="546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C99584-5A45-4249-BC4A-B5CE464F9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951" y="4456638"/>
            <a:ext cx="1152461" cy="13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- Remoção</a:t>
            </a:r>
            <a:endParaRPr lang="pt-BR" dirty="0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Para removermos um elemento usamos o método </a:t>
            </a:r>
            <a:r>
              <a:rPr lang="pt-BR" b="1" i="1" dirty="0">
                <a:solidFill>
                  <a:srgbClr val="045ABD"/>
                </a:solidFill>
              </a:rPr>
              <a:t>remove(elemento) </a:t>
            </a:r>
            <a:r>
              <a:rPr lang="pt-BR" dirty="0"/>
              <a:t>e passamos o elemento que desejamos remover. Caso não exista, a função retorna </a:t>
            </a:r>
            <a:r>
              <a:rPr lang="pt-BR" b="1" i="1" dirty="0">
                <a:solidFill>
                  <a:srgbClr val="045ABD"/>
                </a:solidFill>
              </a:rPr>
              <a:t>false</a:t>
            </a:r>
            <a:r>
              <a:rPr lang="pt-BR" dirty="0"/>
              <a:t>. Se a remoção ocorrer como sucesso, a função retorna </a:t>
            </a:r>
            <a:r>
              <a:rPr lang="pt-BR" b="1" i="1" dirty="0" err="1">
                <a:solidFill>
                  <a:srgbClr val="045ABD"/>
                </a:solidFill>
              </a:rPr>
              <a:t>true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C372C6-C713-0445-90F6-72F9DE8CB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330" y="3913034"/>
            <a:ext cx="5956300" cy="1460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ED17E6-10E5-6D43-8532-0B0A1A9FE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638" y="4383431"/>
            <a:ext cx="1397050" cy="147528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B69CE2B-409B-46F4-BDEC-8E929CF2084E}"/>
              </a:ext>
            </a:extLst>
          </p:cNvPr>
          <p:cNvSpPr/>
          <p:nvPr/>
        </p:nvSpPr>
        <p:spPr>
          <a:xfrm>
            <a:off x="8639239" y="4740029"/>
            <a:ext cx="1808526" cy="108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>
            <a:off x="5334000" y="5167312"/>
            <a:ext cx="3098800" cy="73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86BCB49-2C1E-4E33-91E9-2BD2A934236A}"/>
              </a:ext>
            </a:extLst>
          </p:cNvPr>
          <p:cNvCxnSpPr>
            <a:cxnSpLocks/>
          </p:cNvCxnSpPr>
          <p:nvPr/>
        </p:nvCxnSpPr>
        <p:spPr>
          <a:xfrm>
            <a:off x="6086121" y="4359620"/>
            <a:ext cx="2426513" cy="283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776C50-EA94-47FE-BF41-0EA4801435CB}"/>
              </a:ext>
            </a:extLst>
          </p:cNvPr>
          <p:cNvSpPr/>
          <p:nvPr/>
        </p:nvSpPr>
        <p:spPr>
          <a:xfrm>
            <a:off x="8634904" y="4312991"/>
            <a:ext cx="1808526" cy="423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API de Coleções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Para resolver os problemas relacionados a </a:t>
            </a:r>
            <a:r>
              <a:rPr lang="pt-BR" dirty="0" err="1">
                <a:solidFill>
                  <a:srgbClr val="0070C0"/>
                </a:solidFill>
              </a:rPr>
              <a:t>arrays</a:t>
            </a:r>
            <a:r>
              <a:rPr lang="pt-BR" b="1" i="1" dirty="0"/>
              <a:t>, </a:t>
            </a:r>
            <a:r>
              <a:rPr lang="pt-BR" dirty="0"/>
              <a:t>o Java possui a </a:t>
            </a:r>
            <a:r>
              <a:rPr lang="pt-BR" dirty="0">
                <a:solidFill>
                  <a:srgbClr val="0070C0"/>
                </a:solidFill>
              </a:rPr>
              <a:t>API de Coleções</a:t>
            </a:r>
            <a:r>
              <a:rPr lang="pt-BR" dirty="0"/>
              <a:t>, ou como é mais conhecida, </a:t>
            </a:r>
            <a:r>
              <a:rPr lang="pt-BR" dirty="0" err="1">
                <a:solidFill>
                  <a:srgbClr val="0070C0"/>
                </a:solidFill>
              </a:rPr>
              <a:t>Collections</a:t>
            </a:r>
            <a:r>
              <a:rPr lang="pt-BR" dirty="0">
                <a:solidFill>
                  <a:srgbClr val="0070C0"/>
                </a:solidFill>
              </a:rPr>
              <a:t> API.</a:t>
            </a:r>
          </a:p>
          <a:p>
            <a:pPr>
              <a:buBlip>
                <a:blip r:embed="rId5"/>
              </a:buBlip>
            </a:pPr>
            <a:r>
              <a:rPr lang="pt-BR" dirty="0"/>
              <a:t>Uma API é basicamente, </a:t>
            </a:r>
            <a:r>
              <a:rPr lang="pt-BR" dirty="0">
                <a:solidFill>
                  <a:srgbClr val="0070C0"/>
                </a:solidFill>
              </a:rPr>
              <a:t>uma biblioteca de códigos disponíveis para utilizarmos </a:t>
            </a:r>
            <a:r>
              <a:rPr lang="pt-BR" dirty="0"/>
              <a:t>em nossas próprias soluções. E não estamos preocupados em como essa funcionalidade está implementada </a:t>
            </a:r>
            <a:r>
              <a:rPr lang="pt-BR" dirty="0">
                <a:solidFill>
                  <a:srgbClr val="0070C0"/>
                </a:solidFill>
              </a:rPr>
              <a:t>queremos apena utilizá-la!</a:t>
            </a:r>
          </a:p>
          <a:p>
            <a:pPr>
              <a:buBlip>
                <a:blip r:embed="rId5"/>
              </a:buBlip>
            </a:pPr>
            <a:r>
              <a:rPr lang="pt-BR" dirty="0"/>
              <a:t>A </a:t>
            </a:r>
            <a:r>
              <a:rPr lang="pt-BR" dirty="0" err="1">
                <a:solidFill>
                  <a:srgbClr val="0070C0"/>
                </a:solidFill>
              </a:rPr>
              <a:t>Collection</a:t>
            </a:r>
            <a:r>
              <a:rPr lang="pt-BR" dirty="0">
                <a:solidFill>
                  <a:srgbClr val="0070C0"/>
                </a:solidFill>
              </a:rPr>
              <a:t> API </a:t>
            </a:r>
            <a:r>
              <a:rPr lang="pt-BR" dirty="0"/>
              <a:t>nos fornece </a:t>
            </a:r>
            <a:r>
              <a:rPr lang="pt-BR" dirty="0">
                <a:solidFill>
                  <a:srgbClr val="0070C0"/>
                </a:solidFill>
              </a:rPr>
              <a:t>Classes</a:t>
            </a:r>
            <a:r>
              <a:rPr lang="pt-BR" dirty="0"/>
              <a:t> e </a:t>
            </a:r>
            <a:r>
              <a:rPr lang="pt-BR" dirty="0">
                <a:solidFill>
                  <a:srgbClr val="0070C0"/>
                </a:solidFill>
              </a:rPr>
              <a:t>Interfaces</a:t>
            </a:r>
            <a:r>
              <a:rPr lang="pt-BR" dirty="0"/>
              <a:t> para manipularmos coleções dos mais variados tipos de dados.</a:t>
            </a:r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DF094C-4803-48F2-BA71-B352DFC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75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– Usando </a:t>
            </a:r>
            <a:r>
              <a:rPr lang="pt-BR" b="1" i="1" dirty="0" err="1"/>
              <a:t>Iterator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Antes do </a:t>
            </a:r>
            <a:r>
              <a:rPr lang="pt-BR" b="1" i="1" dirty="0" err="1">
                <a:solidFill>
                  <a:srgbClr val="045ABD"/>
                </a:solidFill>
              </a:rPr>
              <a:t>foreach</a:t>
            </a:r>
            <a:r>
              <a:rPr lang="pt-BR" b="1" i="1" dirty="0"/>
              <a:t> </a:t>
            </a:r>
            <a:r>
              <a:rPr lang="pt-BR" dirty="0"/>
              <a:t>era necessário utilizar a interface </a:t>
            </a:r>
            <a:r>
              <a:rPr lang="pt-BR" b="1" i="1" dirty="0" err="1">
                <a:solidFill>
                  <a:srgbClr val="045ABD"/>
                </a:solidFill>
              </a:rPr>
              <a:t>Iterator</a:t>
            </a:r>
            <a:r>
              <a:rPr lang="pt-BR" b="1" i="1" dirty="0"/>
              <a:t> </a:t>
            </a:r>
            <a:r>
              <a:rPr lang="pt-BR" dirty="0"/>
              <a:t>para percorrer um </a:t>
            </a:r>
            <a:r>
              <a:rPr lang="pt-BR" b="1" i="1" dirty="0">
                <a:solidFill>
                  <a:srgbClr val="045ABD"/>
                </a:solidFill>
              </a:rPr>
              <a:t>Set</a:t>
            </a:r>
            <a:r>
              <a:rPr lang="pt-BR" b="1" i="1" dirty="0"/>
              <a:t>.</a:t>
            </a:r>
            <a:r>
              <a:rPr lang="pt-BR" dirty="0"/>
              <a:t> Nos bastidores é isso que o </a:t>
            </a:r>
            <a:r>
              <a:rPr lang="pt-BR" b="1" i="1" dirty="0" err="1">
                <a:solidFill>
                  <a:srgbClr val="045ABD"/>
                </a:solidFill>
              </a:rPr>
              <a:t>foreach</a:t>
            </a:r>
            <a:r>
              <a:rPr lang="pt-BR" b="1" i="1" dirty="0"/>
              <a:t> </a:t>
            </a:r>
            <a:r>
              <a:rPr lang="pt-BR" dirty="0"/>
              <a:t>faz.</a:t>
            </a:r>
          </a:p>
          <a:p>
            <a:pPr>
              <a:buBlip>
                <a:blip r:embed="rId5"/>
              </a:buBlip>
            </a:pPr>
            <a:r>
              <a:rPr lang="pt-BR" dirty="0"/>
              <a:t>Mas o </a:t>
            </a:r>
            <a:r>
              <a:rPr lang="pt-BR" b="1" i="1" dirty="0" err="1">
                <a:solidFill>
                  <a:srgbClr val="045ABD"/>
                </a:solidFill>
              </a:rPr>
              <a:t>Iterator</a:t>
            </a:r>
            <a:r>
              <a:rPr lang="pt-BR" b="1" i="1" dirty="0"/>
              <a:t> </a:t>
            </a:r>
            <a:r>
              <a:rPr lang="pt-BR" dirty="0"/>
              <a:t>pode ser útil se desejarmos percorrer um </a:t>
            </a:r>
            <a:r>
              <a:rPr lang="pt-BR" b="1" i="1" dirty="0">
                <a:solidFill>
                  <a:srgbClr val="045ABD"/>
                </a:solidFill>
              </a:rPr>
              <a:t>Set</a:t>
            </a:r>
            <a:r>
              <a:rPr lang="pt-BR" b="1" i="1" dirty="0"/>
              <a:t> </a:t>
            </a:r>
            <a:r>
              <a:rPr lang="pt-BR" dirty="0"/>
              <a:t>e, ao identificar algum elemento, fazer a remoção deste de forma segura.</a:t>
            </a:r>
          </a:p>
          <a:p>
            <a:pPr>
              <a:buBlip>
                <a:blip r:embed="rId5"/>
              </a:buBlip>
            </a:pPr>
            <a:r>
              <a:rPr lang="pt-BR" dirty="0"/>
              <a:t>Vamos remover, por exemplo, “String_5”</a:t>
            </a:r>
          </a:p>
          <a:p>
            <a:pPr>
              <a:buBlip>
                <a:blip r:embed="rId5"/>
              </a:buBlip>
            </a:pPr>
            <a:r>
              <a:rPr lang="pt-BR" dirty="0"/>
              <a:t>Perceba que, nesse caso, faremos a remoção pelo objeto </a:t>
            </a:r>
            <a:r>
              <a:rPr lang="pt-BR" b="1" i="1" dirty="0" err="1">
                <a:solidFill>
                  <a:srgbClr val="045ABD"/>
                </a:solidFill>
              </a:rPr>
              <a:t>Iterator</a:t>
            </a:r>
            <a:r>
              <a:rPr lang="pt-BR" dirty="0"/>
              <a:t> e não pelo “conjunto” (igual no exemplo anterior)</a:t>
            </a:r>
          </a:p>
        </p:txBody>
      </p:sp>
    </p:spTree>
    <p:extLst>
      <p:ext uri="{BB962C8B-B14F-4D97-AF65-F5344CB8AC3E}">
        <p14:creationId xmlns:p14="http://schemas.microsoft.com/office/powerpoint/2010/main" val="22714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C57EC6DB-9457-41A4-9E7D-45E9561A014D}"/>
              </a:ext>
            </a:extLst>
          </p:cNvPr>
          <p:cNvSpPr/>
          <p:nvPr/>
        </p:nvSpPr>
        <p:spPr>
          <a:xfrm>
            <a:off x="8442240" y="4555213"/>
            <a:ext cx="1763644" cy="1200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D3E0F-0094-21B6-AF73-3EAD80B0F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49" y="295892"/>
            <a:ext cx="6918661" cy="513151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>
            <a:off x="5209864" y="4946086"/>
            <a:ext cx="3098800" cy="73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91C293A-19B6-B609-BF45-428F2675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273" y="4555213"/>
            <a:ext cx="1181578" cy="12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2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LinkedHashSet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O </a:t>
            </a:r>
            <a:r>
              <a:rPr lang="pt-BR" b="1" i="1" dirty="0" err="1">
                <a:solidFill>
                  <a:srgbClr val="0070C0"/>
                </a:solidFill>
              </a:rPr>
              <a:t>LinkedHashSet</a:t>
            </a:r>
            <a:r>
              <a:rPr lang="pt-BR" b="1" i="1" dirty="0"/>
              <a:t> </a:t>
            </a:r>
            <a:r>
              <a:rPr lang="pt-BR" dirty="0"/>
              <a:t>mantém a ordem de inserção, mas perde um pouco em desempenho se comparado ao </a:t>
            </a:r>
            <a:r>
              <a:rPr lang="pt-BR" b="1" i="1" dirty="0" err="1">
                <a:solidFill>
                  <a:srgbClr val="0070C0"/>
                </a:solidFill>
              </a:rPr>
              <a:t>HashSet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Se não é necessário manter a ordem de inserção dê preferência ao </a:t>
            </a:r>
            <a:r>
              <a:rPr lang="pt-BR" b="1" i="1" dirty="0" err="1">
                <a:solidFill>
                  <a:srgbClr val="0070C0"/>
                </a:solidFill>
              </a:rPr>
              <a:t>HashSet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B69CE2B-409B-46F4-BDEC-8E929CF2084E}"/>
              </a:ext>
            </a:extLst>
          </p:cNvPr>
          <p:cNvSpPr/>
          <p:nvPr/>
        </p:nvSpPr>
        <p:spPr>
          <a:xfrm>
            <a:off x="8610600" y="4641491"/>
            <a:ext cx="1881277" cy="1375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FFDAD-60C3-1F9B-8990-18C666B56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00" y="3452953"/>
            <a:ext cx="6279513" cy="320169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 flipV="1">
            <a:off x="5202063" y="5570220"/>
            <a:ext cx="3136900" cy="5449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29A142E-80FC-DF0C-6988-4EB7929CC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886" y="4714473"/>
            <a:ext cx="1067231" cy="12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Mapas – Chave-&gt;Valor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Imagine que você deseja salvar elementos no formato de um dicionário, onde dada uma palavra </a:t>
            </a:r>
            <a:r>
              <a:rPr lang="pt-BR" dirty="0">
                <a:solidFill>
                  <a:srgbClr val="0070C0"/>
                </a:solidFill>
              </a:rPr>
              <a:t>(chave) </a:t>
            </a:r>
            <a:r>
              <a:rPr lang="pt-BR" dirty="0"/>
              <a:t>você pegue o seu significado </a:t>
            </a:r>
            <a:r>
              <a:rPr lang="pt-BR" dirty="0">
                <a:solidFill>
                  <a:srgbClr val="0070C0"/>
                </a:solidFill>
              </a:rPr>
              <a:t>(valor).</a:t>
            </a:r>
          </a:p>
          <a:p>
            <a:pPr>
              <a:buBlip>
                <a:blip r:embed="rId5"/>
              </a:buBlip>
            </a:pPr>
            <a:r>
              <a:rPr lang="pt-BR" dirty="0"/>
              <a:t>O Java oferece uma interface </a:t>
            </a:r>
            <a:r>
              <a:rPr lang="pt-BR" b="1" i="1" dirty="0" err="1">
                <a:solidFill>
                  <a:srgbClr val="0070C0"/>
                </a:solidFill>
              </a:rPr>
              <a:t>java.util.Map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onde é possível salvar elementos nesse formato </a:t>
            </a:r>
            <a:r>
              <a:rPr lang="pt-BR" dirty="0">
                <a:solidFill>
                  <a:srgbClr val="0070C0"/>
                </a:solidFill>
              </a:rPr>
              <a:t>&lt;</a:t>
            </a:r>
            <a:r>
              <a:rPr lang="pt-BR" dirty="0" err="1">
                <a:solidFill>
                  <a:srgbClr val="0070C0"/>
                </a:solidFill>
              </a:rPr>
              <a:t>chave,valor</a:t>
            </a:r>
            <a:r>
              <a:rPr lang="pt-BR" dirty="0">
                <a:solidFill>
                  <a:srgbClr val="0070C0"/>
                </a:solidFill>
              </a:rPr>
              <a:t>&gt;.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salvar dados no Mapa usamos o método </a:t>
            </a:r>
            <a:r>
              <a:rPr lang="pt-BR" b="1" i="1" dirty="0" err="1">
                <a:solidFill>
                  <a:srgbClr val="0070C0"/>
                </a:solidFill>
              </a:rPr>
              <a:t>put</a:t>
            </a:r>
            <a:r>
              <a:rPr lang="pt-BR" b="1" i="1" dirty="0">
                <a:solidFill>
                  <a:srgbClr val="0070C0"/>
                </a:solidFill>
              </a:rPr>
              <a:t> (chave, valor). 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A busca nessa estrutura é </a:t>
            </a:r>
            <a:r>
              <a:rPr lang="pt-BR" dirty="0">
                <a:solidFill>
                  <a:srgbClr val="0070C0"/>
                </a:solidFill>
              </a:rPr>
              <a:t>bastante rápida.</a:t>
            </a:r>
          </a:p>
          <a:p>
            <a:pPr>
              <a:buBlip>
                <a:blip r:embed="rId5"/>
              </a:buBlip>
            </a:pPr>
            <a:r>
              <a:rPr lang="pt-BR" dirty="0"/>
              <a:t>No Java, o nome </a:t>
            </a:r>
            <a:r>
              <a:rPr lang="pt-BR" b="1" i="1" dirty="0">
                <a:solidFill>
                  <a:srgbClr val="0070C0"/>
                </a:solidFill>
              </a:rPr>
              <a:t>Map</a:t>
            </a:r>
            <a:r>
              <a:rPr lang="pt-BR" b="1" i="1" dirty="0"/>
              <a:t> </a:t>
            </a:r>
            <a:r>
              <a:rPr lang="pt-BR" dirty="0"/>
              <a:t>leva a ideia de </a:t>
            </a:r>
            <a:r>
              <a:rPr lang="pt-BR" b="1" i="1" dirty="0">
                <a:solidFill>
                  <a:srgbClr val="0070C0"/>
                </a:solidFill>
              </a:rPr>
              <a:t>mapear um valor.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Depois de inserido no </a:t>
            </a:r>
            <a:r>
              <a:rPr lang="pt-BR" b="1" i="1" dirty="0">
                <a:solidFill>
                  <a:srgbClr val="0070C0"/>
                </a:solidFill>
              </a:rPr>
              <a:t>Map</a:t>
            </a:r>
            <a:r>
              <a:rPr lang="pt-BR" dirty="0"/>
              <a:t>, podemos buscar um elemento através do método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get</a:t>
            </a:r>
            <a:r>
              <a:rPr lang="pt-BR" b="1" dirty="0">
                <a:solidFill>
                  <a:srgbClr val="0070C0"/>
                </a:solidFill>
              </a:rPr>
              <a:t>(Chave)</a:t>
            </a:r>
            <a:r>
              <a:rPr lang="pt-BR" i="1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Como curiosidade, no C# a interface se chama </a:t>
            </a:r>
            <a:r>
              <a:rPr lang="pt-BR" b="1" i="1" dirty="0" err="1">
                <a:solidFill>
                  <a:srgbClr val="0070C0"/>
                </a:solidFill>
              </a:rPr>
              <a:t>Dictionary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Utilizaremos a implementação concreta </a:t>
            </a:r>
            <a:r>
              <a:rPr lang="pt-BR" b="1" i="1" dirty="0" err="1">
                <a:solidFill>
                  <a:srgbClr val="0070C0"/>
                </a:solidFill>
              </a:rPr>
              <a:t>HashMap</a:t>
            </a:r>
            <a:r>
              <a:rPr lang="pt-BR" dirty="0"/>
              <a:t>. </a:t>
            </a:r>
          </a:p>
          <a:p>
            <a:pPr>
              <a:buBlip>
                <a:blip r:embed="rId5"/>
              </a:buBlip>
            </a:pPr>
            <a:r>
              <a:rPr lang="pt-BR" dirty="0"/>
              <a:t>A </a:t>
            </a:r>
            <a:r>
              <a:rPr lang="pt-BR" b="1" i="1" dirty="0">
                <a:solidFill>
                  <a:srgbClr val="0070C0"/>
                </a:solidFill>
              </a:rPr>
              <a:t>chave</a:t>
            </a:r>
            <a:r>
              <a:rPr lang="pt-BR" dirty="0"/>
              <a:t> será o nome do serviço de </a:t>
            </a:r>
            <a:r>
              <a:rPr lang="pt-BR" i="1" dirty="0"/>
              <a:t>Streaming</a:t>
            </a:r>
            <a:r>
              <a:rPr lang="pt-BR" dirty="0"/>
              <a:t> e o </a:t>
            </a:r>
            <a:r>
              <a:rPr lang="pt-BR" b="1" i="1" dirty="0">
                <a:solidFill>
                  <a:srgbClr val="0070C0"/>
                </a:solidFill>
              </a:rPr>
              <a:t>valor</a:t>
            </a:r>
            <a:r>
              <a:rPr lang="pt-BR" b="1" i="1" dirty="0"/>
              <a:t> </a:t>
            </a:r>
            <a:r>
              <a:rPr lang="pt-BR" dirty="0"/>
              <a:t>será o preço da assinatura</a:t>
            </a:r>
            <a:r>
              <a:rPr lang="pt-BR" b="1" i="1" dirty="0"/>
              <a:t>. </a:t>
            </a:r>
            <a:r>
              <a:rPr lang="pt-BR" dirty="0"/>
              <a:t>Assim, nossa chave será do tipo </a:t>
            </a:r>
            <a:r>
              <a:rPr lang="pt-BR" b="1" i="1" dirty="0" err="1">
                <a:solidFill>
                  <a:srgbClr val="0070C0"/>
                </a:solidFill>
              </a:rPr>
              <a:t>String</a:t>
            </a:r>
            <a:r>
              <a:rPr lang="pt-BR" b="1" i="1" dirty="0"/>
              <a:t> </a:t>
            </a:r>
            <a:r>
              <a:rPr lang="pt-BR" dirty="0"/>
              <a:t>e nosso valor do tipo </a:t>
            </a:r>
            <a:r>
              <a:rPr lang="pt-BR" b="1" i="1" dirty="0">
                <a:solidFill>
                  <a:srgbClr val="0070C0"/>
                </a:solidFill>
              </a:rPr>
              <a:t>Double</a:t>
            </a:r>
            <a:r>
              <a:rPr lang="pt-BR" i="1" dirty="0"/>
              <a:t> (</a:t>
            </a:r>
            <a:r>
              <a:rPr lang="pt-BR" dirty="0"/>
              <a:t>lembre-se das classes </a:t>
            </a:r>
            <a:r>
              <a:rPr lang="pt-BR" b="1" i="1" dirty="0" err="1">
                <a:solidFill>
                  <a:srgbClr val="0070C0"/>
                </a:solidFill>
              </a:rPr>
              <a:t>wrappers</a:t>
            </a:r>
            <a:r>
              <a:rPr lang="pt-BR" dirty="0"/>
              <a:t>).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D07F3-C238-6D56-3D7C-4C069A3BE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53" y="3433250"/>
            <a:ext cx="7217140" cy="31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Buscando Valores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Com nosso mapa criado </a:t>
            </a:r>
            <a:r>
              <a:rPr lang="pt-BR" dirty="0">
                <a:solidFill>
                  <a:srgbClr val="0070C0"/>
                </a:solidFill>
              </a:rPr>
              <a:t>podemos buscar valores</a:t>
            </a:r>
            <a:r>
              <a:rPr lang="pt-BR" dirty="0"/>
              <a:t>. Imagine que queremos saber o preço do </a:t>
            </a:r>
            <a:r>
              <a:rPr lang="pt-BR" dirty="0" err="1"/>
              <a:t>HBOMax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Basta buscarmos pela chave “</a:t>
            </a:r>
            <a:r>
              <a:rPr lang="pt-BR" dirty="0" err="1"/>
              <a:t>HBOMax</a:t>
            </a:r>
            <a:r>
              <a:rPr lang="pt-BR" dirty="0"/>
              <a:t>”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0C2EA-2C87-D896-D06E-F49FBB2D7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925" y="3429000"/>
            <a:ext cx="8772149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Sobrescrevendo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Só pode existir um único valor para cada chave</a:t>
            </a:r>
            <a:r>
              <a:rPr lang="pt-BR" dirty="0"/>
              <a:t>. Portanto se fizermos uma inserção com uma chave já existe, o valor será sobrescrito.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DCC46-2B0D-71FC-0A8D-81990112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00" y="2879726"/>
            <a:ext cx="5574378" cy="305876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7CAF39-DE3E-44FE-94E8-7C157456EA58}"/>
              </a:ext>
            </a:extLst>
          </p:cNvPr>
          <p:cNvCxnSpPr>
            <a:cxnSpLocks/>
          </p:cNvCxnSpPr>
          <p:nvPr/>
        </p:nvCxnSpPr>
        <p:spPr>
          <a:xfrm>
            <a:off x="4927600" y="3708400"/>
            <a:ext cx="3429000" cy="4923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4CFB22-A2E9-48BC-A14C-ECFAF96BB3ED}"/>
              </a:ext>
            </a:extLst>
          </p:cNvPr>
          <p:cNvCxnSpPr>
            <a:cxnSpLocks/>
          </p:cNvCxnSpPr>
          <p:nvPr/>
        </p:nvCxnSpPr>
        <p:spPr>
          <a:xfrm flipV="1">
            <a:off x="4927600" y="4601546"/>
            <a:ext cx="3429000" cy="953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3205A-C11F-09F6-C2DE-E4E1F0AAB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827" y="3991700"/>
            <a:ext cx="771837" cy="60984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1C6B28F-62B2-4D35-AB9A-A1437C4F3378}"/>
              </a:ext>
            </a:extLst>
          </p:cNvPr>
          <p:cNvSpPr/>
          <p:nvPr/>
        </p:nvSpPr>
        <p:spPr>
          <a:xfrm>
            <a:off x="8491401" y="4022973"/>
            <a:ext cx="977064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6243B-66F8-4EAC-AAFB-73707A092AC3}"/>
              </a:ext>
            </a:extLst>
          </p:cNvPr>
          <p:cNvSpPr/>
          <p:nvPr/>
        </p:nvSpPr>
        <p:spPr>
          <a:xfrm>
            <a:off x="8491401" y="4277032"/>
            <a:ext cx="977064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Sobrescrevendo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42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Só pode existir um único valor para cada chave</a:t>
            </a:r>
            <a:r>
              <a:rPr lang="pt-BR" dirty="0"/>
              <a:t>. Portanto se fizermos uma inserção com uma chave já existe, o valor será sobrescrito.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0F0D4-3537-5530-3DED-89991E6F1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252" y="2733689"/>
            <a:ext cx="4726310" cy="533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672505-4B98-54EF-7EE2-469A3E39A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24" y="3687135"/>
            <a:ext cx="8938063" cy="333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CAA81E-26F2-033B-E8D4-4944E39A40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1422" y="5731226"/>
            <a:ext cx="9004765" cy="285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1F0F3F-A634-72E7-15AE-5C0C36DEF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323" y="4909853"/>
            <a:ext cx="4726310" cy="533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EF41ED-BC94-D17E-2395-D620EBD82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7322" y="4580957"/>
            <a:ext cx="4726309" cy="352568"/>
          </a:xfrm>
          <a:prstGeom prst="rect">
            <a:avLst/>
          </a:prstGeom>
        </p:spPr>
      </p:pic>
      <p:sp>
        <p:nvSpPr>
          <p:cNvPr id="24" name="Retângulo 12">
            <a:extLst>
              <a:ext uri="{FF2B5EF4-FFF2-40B4-BE49-F238E27FC236}">
                <a16:creationId xmlns:a16="http://schemas.microsoft.com/office/drawing/2014/main" id="{5557D35A-B6AF-B928-8270-AED5B92DE023}"/>
              </a:ext>
            </a:extLst>
          </p:cNvPr>
          <p:cNvSpPr/>
          <p:nvPr/>
        </p:nvSpPr>
        <p:spPr>
          <a:xfrm>
            <a:off x="6888743" y="5733599"/>
            <a:ext cx="1364888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12">
            <a:extLst>
              <a:ext uri="{FF2B5EF4-FFF2-40B4-BE49-F238E27FC236}">
                <a16:creationId xmlns:a16="http://schemas.microsoft.com/office/drawing/2014/main" id="{70110F4E-ACD5-8A12-8D56-E0E3E2835EDD}"/>
              </a:ext>
            </a:extLst>
          </p:cNvPr>
          <p:cNvSpPr/>
          <p:nvPr/>
        </p:nvSpPr>
        <p:spPr>
          <a:xfrm>
            <a:off x="6962485" y="3710085"/>
            <a:ext cx="1364888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Iterando com Lambda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 partir do Java 8 podemos utilizar um método chamado </a:t>
            </a:r>
            <a:r>
              <a:rPr lang="pt-BR" b="1" i="1" dirty="0" err="1">
                <a:solidFill>
                  <a:srgbClr val="0070C0"/>
                </a:solidFill>
              </a:rPr>
              <a:t>forEach</a:t>
            </a:r>
            <a:r>
              <a:rPr lang="pt-BR" b="1" i="1" dirty="0">
                <a:solidFill>
                  <a:srgbClr val="0070C0"/>
                </a:solidFill>
              </a:rPr>
              <a:t>()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dirty="0"/>
              <a:t>presente na interface </a:t>
            </a:r>
            <a:r>
              <a:rPr lang="pt-BR" b="1" i="1" dirty="0" err="1">
                <a:solidFill>
                  <a:srgbClr val="0070C0"/>
                </a:solidFill>
              </a:rPr>
              <a:t>Collection</a:t>
            </a:r>
            <a:r>
              <a:rPr lang="pt-BR" dirty="0"/>
              <a:t>. Combinado com as </a:t>
            </a:r>
            <a:r>
              <a:rPr lang="pt-BR" b="1" i="1" dirty="0">
                <a:solidFill>
                  <a:srgbClr val="0070C0"/>
                </a:solidFill>
              </a:rPr>
              <a:t>expressões lambda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(discutiremos em outro momento) fica bem simples iterar sobre um mapa.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3A1A73-103A-46CC-9CD6-1655101709C9}"/>
              </a:ext>
            </a:extLst>
          </p:cNvPr>
          <p:cNvSpPr/>
          <p:nvPr/>
        </p:nvSpPr>
        <p:spPr>
          <a:xfrm>
            <a:off x="7423354" y="3057832"/>
            <a:ext cx="2576051" cy="3298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59982-B06D-61DF-0534-52766B234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823" y="3150024"/>
            <a:ext cx="2229751" cy="3087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AFAD45-917F-BA08-20BD-1EA15203E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23" y="4432039"/>
            <a:ext cx="5498147" cy="1295924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7A13861-21E1-46AD-ACAA-75C27EBA542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842000" y="4707091"/>
            <a:ext cx="1581354" cy="372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Exercício 3 – Medindo Desempenho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Nesse exercício iremos medir o desempenho de um </a:t>
            </a:r>
            <a:r>
              <a:rPr lang="pt-BR" b="1" i="1" dirty="0" err="1"/>
              <a:t>ArrayList</a:t>
            </a:r>
            <a:r>
              <a:rPr lang="pt-BR" b="1" i="1" dirty="0"/>
              <a:t>, </a:t>
            </a:r>
            <a:r>
              <a:rPr lang="pt-BR" b="1" i="1" dirty="0" err="1"/>
              <a:t>HashSet</a:t>
            </a:r>
            <a:r>
              <a:rPr lang="pt-BR" b="1" i="1" dirty="0"/>
              <a:t> e </a:t>
            </a:r>
            <a:r>
              <a:rPr lang="pt-BR" b="1" i="1" dirty="0" err="1"/>
              <a:t>HashMap</a:t>
            </a:r>
            <a:r>
              <a:rPr lang="pt-BR" b="1" i="1" dirty="0"/>
              <a:t>.</a:t>
            </a: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Crie essas três estrutura e preencha com 100000 (Cem mil) valores inteiros. A chave do Mapa também deverá ser inteira (</a:t>
            </a:r>
            <a:r>
              <a:rPr lang="pt-BR" dirty="0" err="1"/>
              <a:t>Integer</a:t>
            </a:r>
            <a:r>
              <a:rPr lang="pt-BR" dirty="0"/>
              <a:t>)</a:t>
            </a:r>
          </a:p>
          <a:p>
            <a:pPr>
              <a:buBlip>
                <a:blip r:embed="rId5"/>
              </a:buBlip>
            </a:pPr>
            <a:r>
              <a:rPr lang="pt-BR" dirty="0"/>
              <a:t>Meça o tempo gasto para inserir cada elemento.</a:t>
            </a:r>
          </a:p>
          <a:p>
            <a:pPr>
              <a:buBlip>
                <a:blip r:embed="rId5"/>
              </a:buBlip>
            </a:pPr>
            <a:r>
              <a:rPr lang="pt-BR" dirty="0"/>
              <a:t>Após as coleções preenchidas, busque todos os elementos e meça o tempo gasto em cada busca.</a:t>
            </a:r>
          </a:p>
          <a:p>
            <a:pPr>
              <a:buBlip>
                <a:blip r:embed="rId5"/>
              </a:buBlip>
            </a:pPr>
            <a:r>
              <a:rPr lang="pt-BR" dirty="0"/>
              <a:t>Crie variáveis auxiliares para realizar tarefa.</a:t>
            </a:r>
          </a:p>
          <a:p>
            <a:pPr>
              <a:buBlip>
                <a:blip r:embed="rId5"/>
              </a:buBlip>
            </a:pPr>
            <a:r>
              <a:rPr lang="pt-BR" dirty="0"/>
              <a:t>Utilize o método </a:t>
            </a:r>
            <a:r>
              <a:rPr lang="en-US" dirty="0" err="1"/>
              <a:t>System.currentTimeMillis</a:t>
            </a:r>
            <a:r>
              <a:rPr lang="en-US" dirty="0"/>
              <a:t>()</a:t>
            </a:r>
            <a:r>
              <a:rPr lang="pt-BR" dirty="0"/>
              <a:t> para buscar a hora do sistema no instante.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10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API de Coleções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Podemos </a:t>
            </a:r>
            <a:r>
              <a:rPr lang="pt-BR" sz="3600" dirty="0">
                <a:solidFill>
                  <a:srgbClr val="0070C0"/>
                </a:solidFill>
              </a:rPr>
              <a:t>manipular uma coleção </a:t>
            </a:r>
            <a:r>
              <a:rPr lang="pt-BR" sz="3600" dirty="0"/>
              <a:t>de qualquer coisa!</a:t>
            </a:r>
          </a:p>
          <a:p>
            <a:pPr lvl="1">
              <a:buBlip>
                <a:blip r:embed="rId5"/>
              </a:buBlip>
            </a:pPr>
            <a:endParaRPr lang="pt-BR" sz="3200" dirty="0"/>
          </a:p>
        </p:txBody>
      </p:sp>
      <p:pic>
        <p:nvPicPr>
          <p:cNvPr id="1028" name="Picture 4" descr="Free download Happy Meme Wallpaper 1920x1200 Happy Meme White Background  [1920x1200] for your Desktop, Mobile &amp; Tablet | Explore 75+ Meme Background  | Meme Wallpaper,">
            <a:extLst>
              <a:ext uri="{FF2B5EF4-FFF2-40B4-BE49-F238E27FC236}">
                <a16:creationId xmlns:a16="http://schemas.microsoft.com/office/drawing/2014/main" id="{FAE4C7FB-6479-6043-AFC2-433D5F2C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1" y="2215661"/>
            <a:ext cx="6276914" cy="39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2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98" y="1960986"/>
            <a:ext cx="8304921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15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Até o item 15.5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492370" y="1646238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accent1"/>
                </a:solidFill>
              </a:rPr>
              <a:t>https://github.com/chrislima-inatel/C206_C125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56" y="294592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Interface </a:t>
            </a:r>
            <a:r>
              <a:rPr lang="pt-BR" b="1" i="1" dirty="0" err="1"/>
              <a:t>List</a:t>
            </a:r>
            <a:r>
              <a:rPr lang="pt-BR" dirty="0"/>
              <a:t>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Relembrando os velhos tempos de Algoritmos II, aprendemos que uma </a:t>
            </a:r>
            <a:r>
              <a:rPr lang="pt-BR" dirty="0">
                <a:solidFill>
                  <a:srgbClr val="0070C0"/>
                </a:solidFill>
              </a:rPr>
              <a:t>lista</a:t>
            </a:r>
            <a:r>
              <a:rPr lang="pt-BR" b="1" i="1" dirty="0"/>
              <a:t> </a:t>
            </a:r>
            <a:r>
              <a:rPr lang="pt-BR" dirty="0"/>
              <a:t>é uma estrutura de dados onde </a:t>
            </a:r>
            <a:r>
              <a:rPr lang="pt-BR" dirty="0">
                <a:solidFill>
                  <a:srgbClr val="0070C0"/>
                </a:solidFill>
              </a:rPr>
              <a:t>podemos armazenar informações</a:t>
            </a:r>
            <a:r>
              <a:rPr lang="pt-BR" dirty="0"/>
              <a:t>, e </a:t>
            </a:r>
            <a:r>
              <a:rPr lang="pt-BR" dirty="0">
                <a:solidFill>
                  <a:srgbClr val="0070C0"/>
                </a:solidFill>
              </a:rPr>
              <a:t>ela cresce conforme precisamos inserir mais elementos. </a:t>
            </a:r>
          </a:p>
          <a:p>
            <a:pPr>
              <a:buBlip>
                <a:blip r:embed="rId5"/>
              </a:buBlip>
            </a:pPr>
            <a:r>
              <a:rPr lang="pt-BR" dirty="0"/>
              <a:t>Diferentemente dos </a:t>
            </a:r>
            <a:r>
              <a:rPr lang="pt-BR" dirty="0" err="1"/>
              <a:t>arrays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seu tamanho não é fixo!</a:t>
            </a:r>
          </a:p>
          <a:p>
            <a:pPr>
              <a:buBlip>
                <a:blip r:embed="rId5"/>
              </a:buBlip>
            </a:pPr>
            <a:r>
              <a:rPr lang="pt-BR" dirty="0"/>
              <a:t>No Java, utilizamos a </a:t>
            </a:r>
            <a:r>
              <a:rPr lang="pt-BR" dirty="0">
                <a:solidFill>
                  <a:srgbClr val="0070C0"/>
                </a:solidFill>
              </a:rPr>
              <a:t>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para criarmos as nossas listas.</a:t>
            </a:r>
          </a:p>
          <a:p>
            <a:pPr>
              <a:buBlip>
                <a:blip r:embed="rId5"/>
              </a:buBlip>
            </a:pPr>
            <a:r>
              <a:rPr lang="pt-BR" dirty="0"/>
              <a:t>Como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/>
              <a:t> </a:t>
            </a:r>
            <a:r>
              <a:rPr lang="pt-BR" dirty="0"/>
              <a:t>é uma </a:t>
            </a:r>
            <a:r>
              <a:rPr lang="pt-BR" b="1" i="1" dirty="0">
                <a:solidFill>
                  <a:srgbClr val="0070C0"/>
                </a:solidFill>
              </a:rPr>
              <a:t>interface</a:t>
            </a:r>
            <a:r>
              <a:rPr lang="pt-BR" dirty="0"/>
              <a:t>, existem </a:t>
            </a:r>
            <a:r>
              <a:rPr lang="pt-BR" dirty="0">
                <a:solidFill>
                  <a:srgbClr val="0070C0"/>
                </a:solidFill>
              </a:rPr>
              <a:t>diversas classes que implementam essa </a:t>
            </a:r>
            <a:r>
              <a:rPr lang="pt-BR" b="1" i="1" dirty="0">
                <a:solidFill>
                  <a:srgbClr val="0070C0"/>
                </a:solidFill>
              </a:rPr>
              <a:t>interface</a:t>
            </a:r>
            <a:r>
              <a:rPr lang="pt-BR" b="1" i="1" dirty="0"/>
              <a:t> </a:t>
            </a:r>
            <a:r>
              <a:rPr lang="pt-BR" dirty="0"/>
              <a:t>como por exemplo a classe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endParaRPr lang="pt-BR" dirty="0"/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88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ArrayList</a:t>
            </a:r>
            <a:endParaRPr lang="pt-BR" b="1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 classe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b="1" i="1" dirty="0"/>
              <a:t> </a:t>
            </a:r>
            <a:r>
              <a:rPr lang="pt-BR" dirty="0"/>
              <a:t>implementa a 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A implementação mais utilizada da 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dirty="0"/>
              <a:t> é a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dirty="0"/>
              <a:t> , que trabalha com um </a:t>
            </a:r>
            <a:r>
              <a:rPr lang="pt-BR" b="1" i="1" dirty="0" err="1">
                <a:solidFill>
                  <a:srgbClr val="0070C0"/>
                </a:solidFill>
              </a:rPr>
              <a:t>array</a:t>
            </a:r>
            <a:r>
              <a:rPr lang="pt-BR" dirty="0"/>
              <a:t> interno, </a:t>
            </a:r>
            <a:r>
              <a:rPr lang="pt-BR" dirty="0">
                <a:solidFill>
                  <a:srgbClr val="0070C0"/>
                </a:solidFill>
              </a:rPr>
              <a:t>gerado dinamicamente</a:t>
            </a:r>
            <a:r>
              <a:rPr lang="pt-BR" dirty="0"/>
              <a:t>. </a:t>
            </a:r>
          </a:p>
          <a:p>
            <a:pPr>
              <a:buBlip>
                <a:blip r:embed="rId5"/>
              </a:buBlip>
            </a:pPr>
            <a:r>
              <a:rPr lang="pt-BR" dirty="0"/>
              <a:t>Não confundam a classe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b="1" i="1" dirty="0"/>
              <a:t> </a:t>
            </a:r>
            <a:r>
              <a:rPr lang="pt-BR" dirty="0"/>
              <a:t>com o que conhecemos de </a:t>
            </a:r>
            <a:r>
              <a:rPr lang="pt-BR" b="1" i="1" dirty="0" err="1">
                <a:solidFill>
                  <a:srgbClr val="0070C0"/>
                </a:solidFill>
              </a:rPr>
              <a:t>arrays</a:t>
            </a:r>
            <a:r>
              <a:rPr lang="pt-BR" dirty="0"/>
              <a:t>. Apesar de internamente ela usar esse conceito, ele tem seu tamanho </a:t>
            </a:r>
            <a:r>
              <a:rPr lang="pt-BR" dirty="0">
                <a:solidFill>
                  <a:srgbClr val="0070C0"/>
                </a:solidFill>
              </a:rPr>
              <a:t>definido dinamicamente.</a:t>
            </a:r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71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92589"/>
            <a:ext cx="11033234" cy="5872821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Desejamos utilizar </a:t>
            </a:r>
            <a:r>
              <a:rPr lang="pt-BR" dirty="0">
                <a:solidFill>
                  <a:srgbClr val="0070C0"/>
                </a:solidFill>
              </a:rPr>
              <a:t>a </a:t>
            </a:r>
            <a:r>
              <a:rPr lang="pt-BR" b="1" i="1" dirty="0">
                <a:solidFill>
                  <a:srgbClr val="0070C0"/>
                </a:solidFill>
              </a:rPr>
              <a:t>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do pacote </a:t>
            </a:r>
            <a:r>
              <a:rPr lang="pt-BR" b="1" i="1" dirty="0" err="1">
                <a:solidFill>
                  <a:srgbClr val="0070C0"/>
                </a:solidFill>
              </a:rPr>
              <a:t>java.util.List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Utilizaremos a implementação concreta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Começaremos criando uma </a:t>
            </a:r>
            <a:r>
              <a:rPr lang="pt-BR" dirty="0">
                <a:solidFill>
                  <a:srgbClr val="0070C0"/>
                </a:solidFill>
              </a:rPr>
              <a:t>lista genérica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que aceita </a:t>
            </a:r>
            <a:r>
              <a:rPr lang="pt-BR" b="1" i="1" dirty="0">
                <a:solidFill>
                  <a:srgbClr val="0070C0"/>
                </a:solidFill>
              </a:rPr>
              <a:t>todo </a:t>
            </a:r>
            <a:r>
              <a:rPr lang="pt-BR" dirty="0">
                <a:solidFill>
                  <a:srgbClr val="0070C0"/>
                </a:solidFill>
              </a:rPr>
              <a:t>tipo de dado </a:t>
            </a:r>
            <a:r>
              <a:rPr lang="pt-BR" dirty="0"/>
              <a:t>possível que o Java trabalha. Isto é, qualquer </a:t>
            </a:r>
            <a:r>
              <a:rPr lang="pt-BR" b="1" i="1" dirty="0" err="1">
                <a:solidFill>
                  <a:srgbClr val="0070C0"/>
                </a:solidFill>
              </a:rPr>
              <a:t>Object</a:t>
            </a:r>
            <a:r>
              <a:rPr lang="pt-BR" dirty="0"/>
              <a:t>. A classe mãe de todas as classes do Java. Observe também que não definimos o tamanho dessa lista em nenhum momento.</a:t>
            </a:r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Para adicionarmos elementos nessa lista, utilizamos o método </a:t>
            </a:r>
            <a:r>
              <a:rPr lang="pt-BR" b="1" i="1" dirty="0" err="1">
                <a:solidFill>
                  <a:srgbClr val="0070C0"/>
                </a:solidFill>
              </a:rPr>
              <a:t>add</a:t>
            </a:r>
            <a:r>
              <a:rPr lang="pt-BR" b="1" i="1" dirty="0">
                <a:solidFill>
                  <a:srgbClr val="0070C0"/>
                </a:solidFill>
              </a:rPr>
              <a:t>(elemento)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endParaRPr lang="pt-BR" dirty="0"/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E2F7E-F62C-9506-BB44-68E45F1B1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034" y="2806861"/>
            <a:ext cx="6071931" cy="2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249039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O método </a:t>
            </a:r>
            <a:r>
              <a:rPr lang="pt-BR" b="1" i="1" dirty="0" err="1">
                <a:solidFill>
                  <a:srgbClr val="0070C0"/>
                </a:solidFill>
              </a:rPr>
              <a:t>add</a:t>
            </a:r>
            <a:r>
              <a:rPr lang="pt-BR" b="1" i="1" dirty="0">
                <a:solidFill>
                  <a:srgbClr val="0070C0"/>
                </a:solidFill>
              </a:rPr>
              <a:t>(), </a:t>
            </a:r>
            <a:r>
              <a:rPr lang="pt-BR" dirty="0">
                <a:solidFill>
                  <a:srgbClr val="0070C0"/>
                </a:solidFill>
              </a:rPr>
              <a:t>possui uma sobrecarga </a:t>
            </a:r>
            <a:r>
              <a:rPr lang="pt-BR" dirty="0"/>
              <a:t>onde podemos passar também a posição onde desejamos adicionar o elemento.</a:t>
            </a:r>
          </a:p>
          <a:p>
            <a:pPr>
              <a:buBlip>
                <a:blip r:embed="rId5"/>
              </a:buBlip>
            </a:pPr>
            <a:r>
              <a:rPr lang="pt-BR" dirty="0"/>
              <a:t>Mas tome cuidado, pois precisamos </a:t>
            </a:r>
            <a:r>
              <a:rPr lang="pt-BR" dirty="0">
                <a:solidFill>
                  <a:srgbClr val="0070C0"/>
                </a:solidFill>
              </a:rPr>
              <a:t>garantir que de fato existe </a:t>
            </a:r>
            <a:r>
              <a:rPr lang="pt-BR" dirty="0"/>
              <a:t>essa posição, ou teremos um problema!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A primeira posição possui índice </a:t>
            </a:r>
            <a:r>
              <a:rPr lang="pt-BR" b="1" i="1" dirty="0">
                <a:solidFill>
                  <a:srgbClr val="0070C0"/>
                </a:solidFill>
              </a:rPr>
              <a:t>zero (0)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490108-5FD3-B9FC-D955-F7EDB0ECB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032" y="2532208"/>
            <a:ext cx="7897936" cy="318645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A16533E-5931-4518-9BF8-92F03C0CC77D}"/>
              </a:ext>
            </a:extLst>
          </p:cNvPr>
          <p:cNvSpPr/>
          <p:nvPr/>
        </p:nvSpPr>
        <p:spPr>
          <a:xfrm>
            <a:off x="2350698" y="4975121"/>
            <a:ext cx="7631502" cy="655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9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575778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Existe </a:t>
            </a:r>
            <a:r>
              <a:rPr lang="pt-BR" dirty="0">
                <a:solidFill>
                  <a:srgbClr val="FF0000"/>
                </a:solidFill>
              </a:rPr>
              <a:t>uma desvantagem </a:t>
            </a:r>
            <a:r>
              <a:rPr lang="pt-BR" dirty="0"/>
              <a:t>em criarmos listas que aceitam todo o tipo de dado. Para fazer a recuperação precisamos fazer um </a:t>
            </a:r>
            <a:r>
              <a:rPr lang="pt-BR" b="1" i="1" dirty="0" err="1">
                <a:solidFill>
                  <a:srgbClr val="0070C0"/>
                </a:solidFill>
              </a:rPr>
              <a:t>cast</a:t>
            </a:r>
            <a:r>
              <a:rPr lang="pt-BR" b="1" i="1" dirty="0"/>
              <a:t> </a:t>
            </a:r>
            <a:r>
              <a:rPr lang="pt-BR" dirty="0"/>
              <a:t>explícito para o tipo de dado que desejamos.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buscar dados na lista usamos o método </a:t>
            </a:r>
            <a:r>
              <a:rPr lang="pt-BR" b="1" i="1" dirty="0" err="1">
                <a:solidFill>
                  <a:srgbClr val="0070C0"/>
                </a:solidFill>
              </a:rPr>
              <a:t>get</a:t>
            </a:r>
            <a:r>
              <a:rPr lang="pt-BR" b="1" i="1" dirty="0">
                <a:solidFill>
                  <a:srgbClr val="0070C0"/>
                </a:solidFill>
              </a:rPr>
              <a:t>() </a:t>
            </a:r>
            <a:r>
              <a:rPr lang="pt-BR" dirty="0"/>
              <a:t>passando o índice da posição.</a:t>
            </a:r>
            <a:r>
              <a:rPr lang="pt-BR" b="1" i="1" dirty="0"/>
              <a:t> </a:t>
            </a:r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No exemplo buscamos o elemento na posição 0, isto é, o primeiro elemento.</a:t>
            </a:r>
          </a:p>
          <a:p>
            <a:pPr>
              <a:buBlip>
                <a:blip r:embed="rId5"/>
              </a:buBlip>
            </a:pPr>
            <a:r>
              <a:rPr lang="pt-BR" dirty="0"/>
              <a:t>Observe que também foi necessário fazer um </a:t>
            </a:r>
            <a:r>
              <a:rPr lang="pt-BR" b="1" i="1" dirty="0" err="1">
                <a:solidFill>
                  <a:srgbClr val="0070C0"/>
                </a:solidFill>
              </a:rPr>
              <a:t>cast</a:t>
            </a:r>
            <a:r>
              <a:rPr lang="pt-BR" b="1" i="1" dirty="0"/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int</a:t>
            </a:r>
            <a:r>
              <a:rPr lang="pt-BR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8DAB8-B68F-FEAD-61B5-5885A9B64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558" y="3159977"/>
            <a:ext cx="6654884" cy="7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6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AB57E63D26446BC17EFEF5C26E483" ma:contentTypeVersion="2" ma:contentTypeDescription="Create a new document." ma:contentTypeScope="" ma:versionID="42ea9228d319ca08f7fb92e97cd532a5">
  <xsd:schema xmlns:xsd="http://www.w3.org/2001/XMLSchema" xmlns:xs="http://www.w3.org/2001/XMLSchema" xmlns:p="http://schemas.microsoft.com/office/2006/metadata/properties" xmlns:ns2="9a3383ff-78c3-41d0-a9d6-648988aa04cf" targetNamespace="http://schemas.microsoft.com/office/2006/metadata/properties" ma:root="true" ma:fieldsID="c34685cde7e22fdc8a9c10b5fbfc3b80" ns2:_="">
    <xsd:import namespace="9a3383ff-78c3-41d0-a9d6-648988aa0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383ff-78c3-41d0-a9d6-648988aa0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488D55-7B96-4CA4-968B-C9DB79AE171F}"/>
</file>

<file path=customXml/itemProps2.xml><?xml version="1.0" encoding="utf-8"?>
<ds:datastoreItem xmlns:ds="http://schemas.openxmlformats.org/officeDocument/2006/customXml" ds:itemID="{6CB1CD34-4707-4521-8BA7-22CEE6D618B7}"/>
</file>

<file path=customXml/itemProps3.xml><?xml version="1.0" encoding="utf-8"?>
<ds:datastoreItem xmlns:ds="http://schemas.openxmlformats.org/officeDocument/2006/customXml" ds:itemID="{97E99BE8-9B15-4645-9180-606088ACF4D9}"/>
</file>

<file path=docProps/app.xml><?xml version="1.0" encoding="utf-8"?>
<Properties xmlns="http://schemas.openxmlformats.org/officeDocument/2006/extended-properties" xmlns:vt="http://schemas.openxmlformats.org/officeDocument/2006/docPropsVTypes">
  <TotalTime>11739</TotalTime>
  <Words>1963</Words>
  <Application>Microsoft Office PowerPoint</Application>
  <PresentationFormat>Widescreen</PresentationFormat>
  <Paragraphs>190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do Office</vt:lpstr>
      <vt:lpstr>                         C206/C125 – Programação Orientada a Objetos com Java   Coleções no Java </vt:lpstr>
      <vt:lpstr>Relembrando: Arrays</vt:lpstr>
      <vt:lpstr>A API de Coleções</vt:lpstr>
      <vt:lpstr>A API de Coleções</vt:lpstr>
      <vt:lpstr>A Interface List </vt:lpstr>
      <vt:lpstr>ArrayList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Ordenando Elementos</vt:lpstr>
      <vt:lpstr>PowerPoint Presentation</vt:lpstr>
      <vt:lpstr>PowerPoint Presentation</vt:lpstr>
      <vt:lpstr>PowerPoint Presentation</vt:lpstr>
      <vt:lpstr>E Para Ordenar Nossas Próprias Classes?</vt:lpstr>
      <vt:lpstr>PowerPoint Presentation</vt:lpstr>
      <vt:lpstr>PowerPoint Presentation</vt:lpstr>
      <vt:lpstr>PowerPoint Presentation</vt:lpstr>
      <vt:lpstr>PowerPoint Presentation</vt:lpstr>
      <vt:lpstr>Exercício 1</vt:lpstr>
      <vt:lpstr>Exercício 2 - Desafio</vt:lpstr>
      <vt:lpstr>Mais da Classe Collections</vt:lpstr>
      <vt:lpstr>HashSet</vt:lpstr>
      <vt:lpstr>HashSet - Criação</vt:lpstr>
      <vt:lpstr>HashSet - Percorrer</vt:lpstr>
      <vt:lpstr>HashSet - Remoção</vt:lpstr>
      <vt:lpstr>HashSet – Usando Iterator</vt:lpstr>
      <vt:lpstr>PowerPoint Presentation</vt:lpstr>
      <vt:lpstr>LinkedHashSet</vt:lpstr>
      <vt:lpstr>Mapas – Chave-&gt;Valor</vt:lpstr>
      <vt:lpstr>HashMap</vt:lpstr>
      <vt:lpstr>HashMap – Buscando Valores</vt:lpstr>
      <vt:lpstr>HashMap – Sobrescrevendo</vt:lpstr>
      <vt:lpstr>HashMap – Sobrescrevendo</vt:lpstr>
      <vt:lpstr>HashMap – Iterando com Lambda</vt:lpstr>
      <vt:lpstr>Exercício 3 – Medindo Desempenho</vt:lpstr>
      <vt:lpstr>Material Complementar</vt:lpstr>
      <vt:lpstr>Resolução dos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73</cp:revision>
  <cp:lastPrinted>2020-04-20T04:04:19Z</cp:lastPrinted>
  <dcterms:created xsi:type="dcterms:W3CDTF">2020-01-25T18:01:00Z</dcterms:created>
  <dcterms:modified xsi:type="dcterms:W3CDTF">2022-10-07T20:36:38Z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0x01010020BAB57E63D26446BC17EFEF5C26E483</vt:lpwstr>
  </property>
</Properties>
</file>