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Quantic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Denk One"/>
      <p:regular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Fira Sans Extra Condensed"/>
      <p:regular r:id="rId33"/>
      <p:bold r:id="rId34"/>
      <p:italic r:id="rId35"/>
      <p:boldItalic r:id="rId36"/>
    </p:embeddedFont>
    <p:embeddedFont>
      <p:font typeface="Source Code Pr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boldItalic.fntdata"/><Relationship Id="rId20" Type="http://schemas.openxmlformats.org/officeDocument/2006/relationships/font" Target="fonts/Quantico-regular.fntdata"/><Relationship Id="rId22" Type="http://schemas.openxmlformats.org/officeDocument/2006/relationships/font" Target="fonts/Quantico-italic.fntdata"/><Relationship Id="rId21" Type="http://schemas.openxmlformats.org/officeDocument/2006/relationships/font" Target="fonts/Quantic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Quantic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DenkOne-regular.fntdata"/><Relationship Id="rId27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regular.fntdata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bold.fntdata"/><Relationship Id="rId15" Type="http://schemas.openxmlformats.org/officeDocument/2006/relationships/slide" Target="slides/slide11.xml"/><Relationship Id="rId37" Type="http://schemas.openxmlformats.org/officeDocument/2006/relationships/font" Target="fonts/SourceCodeProMedium-regular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CodeProMedium-italic.fntdata"/><Relationship Id="rId16" Type="http://schemas.openxmlformats.org/officeDocument/2006/relationships/slide" Target="slides/slide12.xml"/><Relationship Id="rId38" Type="http://schemas.openxmlformats.org/officeDocument/2006/relationships/font" Target="fonts/SourceCodePro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f7af258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f7af258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1c2adab46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1c2adab4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1c2adab46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51c2adab4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1c2adab46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51c2adab4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1c2adab46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51c2adab46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1c2adab46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1c2adab46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d8e885a1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d8e885a1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f30c3009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f30c3009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d1541d378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d1541d37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c9050bd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c9050bd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1c2adab4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1c2adab4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1c2adab4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1c2adab4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1c2adab4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1c2adab4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1c2adab4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1c2adab4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1c2adab4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1c2adab4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6" name="Google Shape;96;p1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16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16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7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7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18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18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18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7" name="Google Shape;147;p18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9" name="Google Shape;149;p18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hasCustomPrompt="1"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hasCustomPrompt="1"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hasCustomPrompt="1"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" name="Google Shape;162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4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3" name="Google Shape;203;p2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4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06" name="Google Shape;206;p24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4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09" name="Google Shape;209;p24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4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redesign das ATMs da Autopass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de Almeida Santos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 822230956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Protótipos lo-fi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84225"/>
            <a:ext cx="4115727" cy="30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500" y="2772425"/>
            <a:ext cx="1998126" cy="149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500" y="1184225"/>
            <a:ext cx="1998126" cy="149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34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353" name="Google Shape;353;p3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4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356" name="Google Shape;356;p34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34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359" name="Google Shape;359;p34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4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Protótipos hi-fi</a:t>
            </a:r>
            <a:endParaRPr/>
          </a:p>
        </p:txBody>
      </p:sp>
      <p:sp>
        <p:nvSpPr>
          <p:cNvPr id="362" name="Google Shape;362;p34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3" name="Google Shape;363;p34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Protótipos hi-fi</a:t>
            </a:r>
            <a:endParaRPr/>
          </a:p>
        </p:txBody>
      </p:sp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84225"/>
            <a:ext cx="4115727" cy="30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500" y="2772425"/>
            <a:ext cx="1998126" cy="149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500" y="1184225"/>
            <a:ext cx="1998126" cy="149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36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380" name="Google Shape;380;p36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383" name="Google Shape;383;p36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386" name="Google Shape;386;p36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6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Heurísticas de Nielsen</a:t>
            </a:r>
            <a:endParaRPr/>
          </a:p>
        </p:txBody>
      </p:sp>
      <p:sp>
        <p:nvSpPr>
          <p:cNvPr id="389" name="Google Shape;389;p36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6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Ava. das Heurísticas de Nielsen</a:t>
            </a:r>
            <a:endParaRPr/>
          </a:p>
        </p:txBody>
      </p:sp>
      <p:sp>
        <p:nvSpPr>
          <p:cNvPr id="399" name="Google Shape;399;p37"/>
          <p:cNvSpPr txBox="1"/>
          <p:nvPr>
            <p:ph type="title"/>
          </p:nvPr>
        </p:nvSpPr>
        <p:spPr>
          <a:xfrm>
            <a:off x="720000" y="1448625"/>
            <a:ext cx="4340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Tela: Quantidade de bilhetes</a:t>
            </a:r>
            <a:endParaRPr/>
          </a:p>
        </p:txBody>
      </p:sp>
      <p:sp>
        <p:nvSpPr>
          <p:cNvPr id="400" name="Google Shape;400;p37"/>
          <p:cNvSpPr txBox="1"/>
          <p:nvPr>
            <p:ph idx="1" type="subTitle"/>
          </p:nvPr>
        </p:nvSpPr>
        <p:spPr>
          <a:xfrm>
            <a:off x="720175" y="1807975"/>
            <a:ext cx="35337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Duplicidade de ação, o usuário pode escolher a quantidade de bilhetes através da opção rápida ou digitando o número desejado, contudo em ambos os fluxos a mesma quantidade de cliques é utilizada.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Heurísticas Violadas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Consistência e padrões;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Estética e design minimalista.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01" name="Google Shape;4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00" y="1309950"/>
            <a:ext cx="3193975" cy="48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400" y="1950468"/>
            <a:ext cx="3193974" cy="23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8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408" name="Google Shape;408;p38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8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Google Shape;413;p38"/>
          <p:cNvSpPr txBox="1"/>
          <p:nvPr>
            <p:ph type="ctrTitle"/>
          </p:nvPr>
        </p:nvSpPr>
        <p:spPr>
          <a:xfrm>
            <a:off x="1697375" y="1229575"/>
            <a:ext cx="3632400" cy="9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414" name="Google Shape;414;p38"/>
          <p:cNvSpPr txBox="1"/>
          <p:nvPr/>
        </p:nvSpPr>
        <p:spPr>
          <a:xfrm>
            <a:off x="5072775" y="4170950"/>
            <a:ext cx="3260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Please keep this slide for attribution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15" name="Google Shape;415;p38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5022225" y="3318525"/>
            <a:ext cx="3162300" cy="1127700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38"/>
          <p:cNvGrpSpPr/>
          <p:nvPr/>
        </p:nvGrpSpPr>
        <p:grpSpPr>
          <a:xfrm>
            <a:off x="1805328" y="2683205"/>
            <a:ext cx="188582" cy="180287"/>
            <a:chOff x="7441465" y="2302860"/>
            <a:chExt cx="342192" cy="327140"/>
          </a:xfrm>
        </p:grpSpPr>
        <p:sp>
          <p:nvSpPr>
            <p:cNvPr id="419" name="Google Shape;419;p38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38"/>
          <p:cNvSpPr txBox="1"/>
          <p:nvPr>
            <p:ph idx="1" type="subTitle"/>
          </p:nvPr>
        </p:nvSpPr>
        <p:spPr>
          <a:xfrm>
            <a:off x="1710900" y="2268301"/>
            <a:ext cx="3294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 vamos ao protótipo!</a:t>
            </a:r>
            <a:endParaRPr b="1" sz="1500"/>
          </a:p>
        </p:txBody>
      </p:sp>
      <p:sp>
        <p:nvSpPr>
          <p:cNvPr id="422" name="Google Shape;422;p38"/>
          <p:cNvSpPr txBox="1"/>
          <p:nvPr>
            <p:ph idx="1" type="subTitle"/>
          </p:nvPr>
        </p:nvSpPr>
        <p:spPr>
          <a:xfrm>
            <a:off x="2014475" y="2595050"/>
            <a:ext cx="32946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https://github.com/almeidagds/a3-autopass/</a:t>
            </a:r>
            <a:endParaRPr b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Manter a simplicidade</a:t>
            </a:r>
            <a:endParaRPr sz="1600"/>
          </a:p>
        </p:txBody>
      </p:sp>
      <p:sp>
        <p:nvSpPr>
          <p:cNvPr id="223" name="Google Shape;223;p25"/>
          <p:cNvSpPr txBox="1"/>
          <p:nvPr>
            <p:ph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4" name="Google Shape;224;p25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Aumentar aderência do app</a:t>
            </a:r>
            <a:endParaRPr sz="1600"/>
          </a:p>
        </p:txBody>
      </p:sp>
      <p:sp>
        <p:nvSpPr>
          <p:cNvPr id="225" name="Google Shape;225;p25"/>
          <p:cNvSpPr txBox="1"/>
          <p:nvPr>
            <p:ph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lang="en"/>
              <a:t>02</a:t>
            </a:r>
            <a:r>
              <a:rPr lang="en"/>
              <a:t>}</a:t>
            </a:r>
            <a:endParaRPr/>
          </a:p>
        </p:txBody>
      </p:sp>
      <p:sp>
        <p:nvSpPr>
          <p:cNvPr id="226" name="Google Shape;226;p25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Ser fiel a identidade da marca</a:t>
            </a:r>
            <a:endParaRPr sz="1600"/>
          </a:p>
        </p:txBody>
      </p:sp>
      <p:sp>
        <p:nvSpPr>
          <p:cNvPr id="227" name="Google Shape;227;p25"/>
          <p:cNvSpPr txBox="1"/>
          <p:nvPr>
            <p:ph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9" name="Google Shape;229;p25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Agregar clareza e agilidade</a:t>
            </a:r>
            <a:endParaRPr sz="1600"/>
          </a:p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Principais objetivos</a:t>
            </a:r>
            <a:endParaRPr/>
          </a:p>
        </p:txBody>
      </p:sp>
      <p:sp>
        <p:nvSpPr>
          <p:cNvPr id="231" name="Google Shape;231;p25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Modernizar a interface</a:t>
            </a:r>
            <a:endParaRPr sz="1600"/>
          </a:p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6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38" name="Google Shape;238;p26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41" name="Google Shape;241;p26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26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44" name="Google Shape;244;p26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6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Documentar os fluxos de usuário</a:t>
            </a:r>
            <a:endParaRPr/>
          </a:p>
        </p:txBody>
      </p:sp>
      <p:sp>
        <p:nvSpPr>
          <p:cNvPr id="247" name="Google Shape;247;p26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7"/>
          <p:cNvGrpSpPr/>
          <p:nvPr/>
        </p:nvGrpSpPr>
        <p:grpSpPr>
          <a:xfrm>
            <a:off x="1236620" y="2074877"/>
            <a:ext cx="6670732" cy="2330587"/>
            <a:chOff x="1054825" y="1029588"/>
            <a:chExt cx="6665400" cy="7569300"/>
          </a:xfrm>
        </p:grpSpPr>
        <p:sp>
          <p:nvSpPr>
            <p:cNvPr id="257" name="Google Shape;257;p27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7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Fluxos de usuário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25" y="2418362"/>
            <a:ext cx="6359326" cy="18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1236625" y="1093950"/>
            <a:ext cx="330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Compras com dinheiro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Cartão TOP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Bilhete Único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4537225" y="1093950"/>
            <a:ext cx="330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Compras com cartão de débito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QRCode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Cartão TOP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Bilhete Único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8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8" name="Google Shape;268;p28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28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71" name="Google Shape;271;p28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8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4" name="Google Shape;274;p28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8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das Personas</a:t>
            </a:r>
            <a:endParaRPr/>
          </a:p>
        </p:txBody>
      </p:sp>
      <p:sp>
        <p:nvSpPr>
          <p:cNvPr id="277" name="Google Shape;277;p28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Personas</a:t>
            </a:r>
            <a:endParaRPr/>
          </a:p>
        </p:txBody>
      </p:sp>
      <p:sp>
        <p:nvSpPr>
          <p:cNvPr id="287" name="Google Shape;287;p29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Arnaldo</a:t>
            </a:r>
            <a:endParaRPr/>
          </a:p>
        </p:txBody>
      </p:sp>
      <p:sp>
        <p:nvSpPr>
          <p:cNvPr id="288" name="Google Shape;288;p29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 o público de meia 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 transporte público diariamente.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Possui certa resistência, mas está aberto a mudar a forma como faz as coisas.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90" name="Google Shape;290;p29"/>
          <p:cNvGrpSpPr/>
          <p:nvPr/>
        </p:nvGrpSpPr>
        <p:grpSpPr>
          <a:xfrm>
            <a:off x="3921548" y="547966"/>
            <a:ext cx="4663114" cy="3895919"/>
            <a:chOff x="1054825" y="1029588"/>
            <a:chExt cx="6665400" cy="7569300"/>
          </a:xfrm>
        </p:grpSpPr>
        <p:sp>
          <p:nvSpPr>
            <p:cNvPr id="291" name="Google Shape;291;p29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14" y="979025"/>
            <a:ext cx="4282776" cy="333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30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99" name="Google Shape;299;p30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30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302" name="Google Shape;302;p30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30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305" name="Google Shape;305;p30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30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dos Cenários</a:t>
            </a:r>
            <a:endParaRPr/>
          </a:p>
        </p:txBody>
      </p:sp>
      <p:sp>
        <p:nvSpPr>
          <p:cNvPr id="308" name="Google Shape;308;p30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Cenários</a:t>
            </a:r>
            <a:endParaRPr/>
          </a:p>
        </p:txBody>
      </p:sp>
      <p:sp>
        <p:nvSpPr>
          <p:cNvPr id="318" name="Google Shape;318;p31"/>
          <p:cNvSpPr txBox="1"/>
          <p:nvPr>
            <p:ph type="title"/>
          </p:nvPr>
        </p:nvSpPr>
        <p:spPr>
          <a:xfrm>
            <a:off x="720000" y="1448625"/>
            <a:ext cx="43404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do Arnaldo</a:t>
            </a:r>
            <a:endParaRPr/>
          </a:p>
        </p:txBody>
      </p:sp>
      <p:sp>
        <p:nvSpPr>
          <p:cNvPr id="319" name="Google Shape;319;p31"/>
          <p:cNvSpPr txBox="1"/>
          <p:nvPr>
            <p:ph idx="1" type="subTitle"/>
          </p:nvPr>
        </p:nvSpPr>
        <p:spPr>
          <a:xfrm>
            <a:off x="720174" y="1807975"/>
            <a:ext cx="77040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Certo dia no caminho para o trabalho, Arnaldo precisa recarregar o seu vale transporte. Ao chegar na estação de trem, ele é informado que a única ATM que existia ali está em manutenção e não está imprimindo bilhetes. Apesar de um pouco nervoso, por imaginar que irá precisar comprar um bilhete, ele mantém a calma. Ao olhar para a ATM fora de funcionamento, percebe que na tela inicial existe uma mensagem dizendo que qualquer procedimento da máquina pode ser realizado pelo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Curioso, ele pede ajuda para um dos guardas.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guarda, de maneira solícita, o ajuda a baixar o aplicativo no celular e fazer o processo pelo próprio app da TOP. Arnaldo fica impressionado com a praticidade do aplicativo e começa, após o </a:t>
            </a:r>
            <a:r>
              <a:rPr lang="en"/>
              <a:t>ocorrido, a fazer</a:t>
            </a:r>
            <a:r>
              <a:rPr lang="en"/>
              <a:t> todos os processos relacionados ao seu cartão diretamente do app no conforto da sua casa.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326" name="Google Shape;326;p3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329" name="Google Shape;329;p32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2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332" name="Google Shape;332;p32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2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Protótipos lo-fi</a:t>
            </a:r>
            <a:endParaRPr/>
          </a:p>
        </p:txBody>
      </p:sp>
      <p:sp>
        <p:nvSpPr>
          <p:cNvPr id="335" name="Google Shape;335;p32"/>
          <p:cNvSpPr txBox="1"/>
          <p:nvPr>
            <p:ph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