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5" r:id="rId9"/>
    <p:sldId id="286" r:id="rId10"/>
    <p:sldId id="282" r:id="rId11"/>
    <p:sldId id="288" r:id="rId12"/>
    <p:sldId id="283" r:id="rId13"/>
    <p:sldId id="28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70" r:id="rId26"/>
    <p:sldId id="271" r:id="rId27"/>
    <p:sldId id="272" r:id="rId28"/>
    <p:sldId id="269" r:id="rId29"/>
    <p:sldId id="273" r:id="rId30"/>
    <p:sldId id="274" r:id="rId31"/>
    <p:sldId id="289" r:id="rId32"/>
    <p:sldId id="290" r:id="rId33"/>
    <p:sldId id="27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CE80-1774-41A8-AA04-9259CB9CA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A31A6-51E5-4C83-9639-58BBA03AE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AA3D2-1AF6-4FB2-8955-5EBAEC2F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F48-B6CB-4295-AAF9-71127FD5F3C9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BCD46-3C35-4061-B1CE-E9C1B777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04D32-6E5A-43E2-B8E8-0303248A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DE57-DD90-4157-9F82-323E5294799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050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65C4-6731-4905-BBE0-B1D439FB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DB16B-6386-4B39-8FF4-7589837A4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80109-F235-465F-8778-E1532509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F48-B6CB-4295-AAF9-71127FD5F3C9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0039-0B15-4856-9BB3-75F31342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2B63E-B6E6-487B-B117-4EBCA050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DE57-DD90-4157-9F82-323E5294799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681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3198A-176F-480C-857C-B5B5905D1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5ED4A-2922-414F-973E-2961BE4B0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06AF6-55C7-4D1A-A1F9-8E05423D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F48-B6CB-4295-AAF9-71127FD5F3C9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53FF0-33CB-47EA-8805-0D55E75E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11A65-7B86-42C1-93C4-8146BE54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DE57-DD90-4157-9F82-323E5294799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871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C4A4-67FD-46F2-BC35-D4958341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95577-842C-4659-A157-171DD2BE4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B6EB9-A2A0-4188-B73A-69D0E9FD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F48-B6CB-4295-AAF9-71127FD5F3C9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D738C-F335-4B42-AC2C-5ED12516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3AEE6-CA8C-4018-9A46-F7627CE4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DE57-DD90-4157-9F82-323E5294799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515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BD4C-C639-4FDA-AE42-09BF30F8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5002B-4B71-4381-A9C5-567F98B4D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A1026-FC12-42CB-8D11-B5F5BAE2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F48-B6CB-4295-AAF9-71127FD5F3C9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54FCB-C85D-41F0-BF8D-3C478917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D9356-7DB5-4FA7-B306-A35247FD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DE57-DD90-4157-9F82-323E5294799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901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1611-BDDE-4FAF-B1B2-D42B8246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6F183-01DB-47E1-9497-80699A2C8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9631E-BD0E-4BA5-978E-BD32C7DB1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8D109-D46B-42C4-939F-2254C22A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F48-B6CB-4295-AAF9-71127FD5F3C9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9B865-703C-4B2E-92E6-4B39513F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CF99E-51AB-44ED-B228-D7AE3502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DE57-DD90-4157-9F82-323E5294799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839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67D5-95DA-49F1-8E57-F525F826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79507-11BD-4F40-BB53-C427E2610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24179-BB96-4D4B-89F0-E798783A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11153-99E9-4C3E-B7D4-CA9FCA4F0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1D2B4-CDD0-416A-AE7A-5B2839D36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A7E58-2BD0-4442-9C34-37683D8F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F48-B6CB-4295-AAF9-71127FD5F3C9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ACAFD-5B96-4815-B55C-0588021C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98F0B-E9AF-432A-9164-99AAB319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DE57-DD90-4157-9F82-323E5294799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400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6E2B-6B9E-4F7D-BC00-140143B7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CCA2B-ECB9-4386-8BFC-CB5F1DF9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F48-B6CB-4295-AAF9-71127FD5F3C9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537CE-71DD-4C8E-8609-A2F998FE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4423C-C3F5-4C47-BE00-155069FC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DE57-DD90-4157-9F82-323E5294799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944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B9FBE-1DBE-42ED-807C-188030A8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F48-B6CB-4295-AAF9-71127FD5F3C9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416A2-C7B4-41C3-AE5E-19DDCB48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A6BA2-8236-4C1D-9B1A-61A8F523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DE57-DD90-4157-9F82-323E5294799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573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F53C-448B-49EA-8531-3BF84702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60073-6C5D-4610-B668-2FC9D49C7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8CC35-537A-44D6-9144-2FB0DDAF7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05ED5-59B0-4224-88C5-4FF495B7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F48-B6CB-4295-AAF9-71127FD5F3C9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2B593-A6AD-4C48-B04A-FEC00471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8139D-CB8D-4AC9-8855-DC621723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DE57-DD90-4157-9F82-323E5294799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485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39D1-6172-469C-9F77-1AE73170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596A5-1B77-4ACF-9BDD-1C98C97E2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6BE07-9565-4AA6-A9EF-09BE21475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519F8-216B-447D-8592-DDDDB59B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F48-B6CB-4295-AAF9-71127FD5F3C9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0EA25-34AC-46E6-9940-ED611483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2173C-F54A-4CE4-847C-053BC8B6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DE57-DD90-4157-9F82-323E5294799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074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138C5-0D82-4511-B317-952659AB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989A1-D6F4-4838-BD7E-9E3CAD8F8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CA446-2FBD-4D4E-B9CC-CF614F497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0F48-B6CB-4295-AAF9-71127FD5F3C9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E94F8-67F2-4F29-81C9-F047CE8A3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A1E5-AC35-4BAF-9532-095F0F7E2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1DE57-DD90-4157-9F82-323E5294799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778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7824-5DC7-4BDC-BAF1-80D7BACD5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Lenguaje de programación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1BED1-5B8D-4CC6-92D0-14C6AE756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Laboratorio 1</a:t>
            </a:r>
          </a:p>
        </p:txBody>
      </p:sp>
    </p:spTree>
    <p:extLst>
      <p:ext uri="{BB962C8B-B14F-4D97-AF65-F5344CB8AC3E}">
        <p14:creationId xmlns:p14="http://schemas.microsoft.com/office/powerpoint/2010/main" val="2168610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CA65-A537-4A88-92B6-F89D8C808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/>
              <a:t>Interfaz de RStudio</a:t>
            </a:r>
            <a:endParaRPr lang="es-CO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C4ECB16-AA8D-4F03-89AC-3BFDA2D23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703" y="1825625"/>
            <a:ext cx="62966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1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D1CA-546B-4CFC-B489-A8438B07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Interfaz de </a:t>
            </a:r>
            <a:r>
              <a:rPr lang="es-CO" dirty="0" err="1"/>
              <a:t>RStudio</a:t>
            </a:r>
            <a:endParaRPr lang="es-C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113727-67EA-4E1B-8D81-D89AC2F7D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829" y="1690688"/>
            <a:ext cx="638751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B991DE-448A-4004-BC14-FE532E1E1196}"/>
              </a:ext>
            </a:extLst>
          </p:cNvPr>
          <p:cNvSpPr txBox="1"/>
          <p:nvPr/>
        </p:nvSpPr>
        <p:spPr>
          <a:xfrm>
            <a:off x="7492972" y="3173859"/>
            <a:ext cx="39576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/>
              <a:t>Paso 1: Escriba 2 + 2</a:t>
            </a:r>
          </a:p>
          <a:p>
            <a:r>
              <a:rPr lang="es-CO" sz="2800" dirty="0"/>
              <a:t>Paso 2: Oprima </a:t>
            </a:r>
            <a:r>
              <a:rPr lang="es-CO" sz="2800" dirty="0" err="1"/>
              <a:t>Ctrl+Enter</a:t>
            </a:r>
            <a:endParaRPr lang="es-CO" sz="2800" dirty="0"/>
          </a:p>
          <a:p>
            <a:r>
              <a:rPr lang="es-CO" sz="2800" dirty="0"/>
              <a:t>Paso 3: Oprima </a:t>
            </a:r>
            <a:r>
              <a:rPr lang="es-CO" sz="2800" dirty="0" err="1"/>
              <a:t>Ctrl+L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74442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324F-6E8C-428F-B2DC-82F0EDBA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Programación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465A4-A2AF-4ED3-A17C-EB2DA7602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Ingresando</a:t>
            </a:r>
            <a:r>
              <a:rPr lang="en-US" dirty="0"/>
              <a:t> </a:t>
            </a:r>
            <a:r>
              <a:rPr lang="en-US" dirty="0" err="1"/>
              <a:t>expresiones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Evaluación de </a:t>
            </a:r>
            <a:r>
              <a:rPr lang="en-US" dirty="0" err="1"/>
              <a:t>expresiones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Objetos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Números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Atributos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Vectores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mixtos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Conversión</a:t>
            </a:r>
            <a:r>
              <a:rPr lang="en-US" dirty="0"/>
              <a:t> </a:t>
            </a:r>
            <a:r>
              <a:rPr lang="en-US" dirty="0" err="1"/>
              <a:t>explícita</a:t>
            </a:r>
            <a:r>
              <a:rPr lang="en-US" dirty="0"/>
              <a:t> (Coercion)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Listas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Factores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faltantes</a:t>
            </a:r>
            <a:r>
              <a:rPr lang="en-US" dirty="0"/>
              <a:t>/</a:t>
            </a:r>
            <a:r>
              <a:rPr lang="en-US" dirty="0" err="1"/>
              <a:t>nulos</a:t>
            </a:r>
            <a:r>
              <a:rPr lang="en-US" dirty="0"/>
              <a:t> (</a:t>
            </a:r>
            <a:r>
              <a:rPr lang="en-US" dirty="0" err="1"/>
              <a:t>Missings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Nombres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8328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913C-2AF5-4CCE-9D3C-BA02CC9E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Calculadora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85C84-93F3-4135-85D6-71594795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1049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DCAD-9E7E-41DA-BAD5-1E2C1CA2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Ingresando</a:t>
            </a:r>
            <a:r>
              <a:rPr lang="en-US" dirty="0"/>
              <a:t> </a:t>
            </a:r>
            <a:r>
              <a:rPr lang="en-US" dirty="0" err="1"/>
              <a:t>expresiones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01EA-AEA1-490C-AE82-40AA468C6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41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Operador</a:t>
            </a:r>
            <a:r>
              <a:rPr lang="en-US" dirty="0"/>
              <a:t> de </a:t>
            </a:r>
            <a:r>
              <a:rPr lang="en-US" dirty="0" err="1"/>
              <a:t>asignación</a:t>
            </a:r>
            <a:r>
              <a:rPr lang="en-US" dirty="0"/>
              <a:t> &lt;-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gramática</a:t>
            </a:r>
            <a:r>
              <a:rPr lang="en-US" dirty="0"/>
              <a:t> del </a:t>
            </a:r>
            <a:r>
              <a:rPr lang="en-US" dirty="0" err="1"/>
              <a:t>lenguaje</a:t>
            </a:r>
            <a:r>
              <a:rPr lang="en-US" dirty="0"/>
              <a:t>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una </a:t>
            </a:r>
            <a:r>
              <a:rPr lang="en-US" dirty="0" err="1"/>
              <a:t>expresión</a:t>
            </a:r>
            <a:r>
              <a:rPr lang="en-US" dirty="0"/>
              <a:t> está </a:t>
            </a:r>
            <a:r>
              <a:rPr lang="en-US" dirty="0" err="1"/>
              <a:t>completa</a:t>
            </a:r>
            <a:r>
              <a:rPr lang="en-US" dirty="0"/>
              <a:t> o no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Comentarios con #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75FC8-4CFD-4547-93F7-430F74216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261" y="2272647"/>
            <a:ext cx="1590675" cy="1571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A1BFEA-AA04-4D4D-8E9B-53AE12A7CF59}"/>
              </a:ext>
            </a:extLst>
          </p:cNvPr>
          <p:cNvSpPr txBox="1"/>
          <p:nvPr/>
        </p:nvSpPr>
        <p:spPr>
          <a:xfrm>
            <a:off x="7503459" y="5970782"/>
            <a:ext cx="354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Consejo: Alt + - inserta asignaciones</a:t>
            </a:r>
          </a:p>
        </p:txBody>
      </p:sp>
    </p:spTree>
    <p:extLst>
      <p:ext uri="{BB962C8B-B14F-4D97-AF65-F5344CB8AC3E}">
        <p14:creationId xmlns:p14="http://schemas.microsoft.com/office/powerpoint/2010/main" val="349883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5BDF-70BB-4915-BCA8-F8ECF4D0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Evaluación de </a:t>
            </a:r>
            <a:r>
              <a:rPr lang="en-US" dirty="0" err="1"/>
              <a:t>expresiones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5DC4-12F5-4101-97B2-65DA84F5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Ingreso, evaluación,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impreso</a:t>
            </a:r>
            <a:r>
              <a:rPr lang="en-US" dirty="0"/>
              <a:t> (</a:t>
            </a:r>
            <a:r>
              <a:rPr lang="en-US" dirty="0" err="1"/>
              <a:t>autoprint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¿Qué </a:t>
            </a:r>
            <a:r>
              <a:rPr lang="en-US" dirty="0" err="1"/>
              <a:t>indica</a:t>
            </a:r>
            <a:r>
              <a:rPr lang="en-US" dirty="0"/>
              <a:t> [1]?</a:t>
            </a:r>
          </a:p>
          <a:p>
            <a:pPr marL="0" indent="0">
              <a:buNone/>
            </a:pPr>
            <a:r>
              <a:rPr lang="en-US" dirty="0"/>
              <a:t>[1] </a:t>
            </a:r>
            <a:r>
              <a:rPr lang="en-US" dirty="0" err="1"/>
              <a:t>indica</a:t>
            </a:r>
            <a:r>
              <a:rPr lang="en-US" dirty="0"/>
              <a:t> que x es vector y 6 es el primer </a:t>
            </a:r>
            <a:r>
              <a:rPr lang="en-US" dirty="0" err="1"/>
              <a:t>elemento</a:t>
            </a:r>
            <a:endParaRPr lang="en-U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6F721-2EB7-4110-B9AD-889531C0F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95" y="2654542"/>
            <a:ext cx="3581400" cy="1266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69B5EF-9A39-41BC-824C-F54ABB5B1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13" y="4197834"/>
            <a:ext cx="1400175" cy="5524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8A367E-BB82-46CB-8025-F6773C08FD9D}"/>
              </a:ext>
            </a:extLst>
          </p:cNvPr>
          <p:cNvSpPr/>
          <p:nvPr/>
        </p:nvSpPr>
        <p:spPr>
          <a:xfrm>
            <a:off x="935019" y="5348435"/>
            <a:ext cx="7719508" cy="5524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b="1" dirty="0">
                <a:solidFill>
                  <a:schemeClr val="bg1"/>
                </a:solidFill>
              </a:rPr>
              <a:t>?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869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B58B-A077-428D-856C-406ADEDE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Objetos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AA15-5EF0-4784-8B9B-DB8561291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o </a:t>
            </a:r>
            <a:r>
              <a:rPr lang="en-US" b="1" dirty="0" err="1"/>
              <a:t>atómicas</a:t>
            </a:r>
            <a:r>
              <a:rPr lang="en-US" b="1" dirty="0"/>
              <a:t> </a:t>
            </a:r>
            <a:r>
              <a:rPr lang="en-US" dirty="0"/>
              <a:t>de </a:t>
            </a:r>
            <a:r>
              <a:rPr lang="en-US" dirty="0" err="1"/>
              <a:t>objetos</a:t>
            </a:r>
            <a:endParaRPr lang="en-US" dirty="0"/>
          </a:p>
          <a:p>
            <a:r>
              <a:rPr lang="en-US" dirty="0"/>
              <a:t>character</a:t>
            </a:r>
          </a:p>
          <a:p>
            <a:r>
              <a:rPr lang="en-US" dirty="0"/>
              <a:t>numeric (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reales</a:t>
            </a:r>
            <a:r>
              <a:rPr lang="en-US" dirty="0"/>
              <a:t>)</a:t>
            </a:r>
          </a:p>
          <a:p>
            <a:r>
              <a:rPr lang="en-US" dirty="0"/>
              <a:t>integer</a:t>
            </a:r>
          </a:p>
          <a:p>
            <a:r>
              <a:rPr lang="en-US" dirty="0"/>
              <a:t>complex</a:t>
            </a:r>
          </a:p>
          <a:p>
            <a:r>
              <a:rPr lang="en-US" dirty="0"/>
              <a:t>logical (true/false)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Vectores</a:t>
            </a:r>
            <a:r>
              <a:rPr lang="en-US" dirty="0"/>
              <a:t> y </a:t>
            </a:r>
            <a:r>
              <a:rPr lang="en-US" dirty="0" err="1"/>
              <a:t>listas</a:t>
            </a:r>
            <a:endParaRPr lang="en-US" dirty="0"/>
          </a:p>
          <a:p>
            <a:r>
              <a:rPr lang="en-US" dirty="0"/>
              <a:t>vector – </a:t>
            </a:r>
            <a:r>
              <a:rPr lang="en-US" dirty="0" err="1"/>
              <a:t>objetos</a:t>
            </a:r>
            <a:r>
              <a:rPr lang="en-US" dirty="0"/>
              <a:t> de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  <a:p>
            <a:r>
              <a:rPr lang="en-US" dirty="0"/>
              <a:t>list – </a:t>
            </a:r>
            <a:r>
              <a:rPr lang="en-US" dirty="0" err="1"/>
              <a:t>objetos</a:t>
            </a:r>
            <a:r>
              <a:rPr lang="en-US" dirty="0"/>
              <a:t> de </a:t>
            </a:r>
            <a:r>
              <a:rPr lang="en-US" dirty="0" err="1"/>
              <a:t>diferente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56263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B133-E401-4F0B-9152-F39D9FBA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0CD4-D649-4ED5-8A5D-68A4C5E6E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 se </a:t>
            </a:r>
            <a:r>
              <a:rPr lang="en-US" dirty="0" err="1"/>
              <a:t>tratan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numéricos</a:t>
            </a:r>
            <a:r>
              <a:rPr lang="en-US" dirty="0"/>
              <a:t> (</a:t>
            </a:r>
            <a:r>
              <a:rPr lang="en-US" dirty="0" err="1"/>
              <a:t>reales</a:t>
            </a:r>
            <a:r>
              <a:rPr lang="en-US" dirty="0"/>
              <a:t> de </a:t>
            </a:r>
            <a:r>
              <a:rPr lang="en-US" dirty="0" err="1"/>
              <a:t>doble</a:t>
            </a:r>
            <a:r>
              <a:rPr lang="en-US" dirty="0"/>
              <a:t> precision)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queremos</a:t>
            </a:r>
            <a:r>
              <a:rPr lang="en-US" dirty="0"/>
              <a:t> hacer </a:t>
            </a:r>
            <a:r>
              <a:rPr lang="en-US" dirty="0" err="1"/>
              <a:t>enteros</a:t>
            </a:r>
            <a:r>
              <a:rPr lang="en-US" dirty="0"/>
              <a:t> le </a:t>
            </a:r>
            <a:r>
              <a:rPr lang="en-US" dirty="0" err="1"/>
              <a:t>ponemos</a:t>
            </a:r>
            <a:r>
              <a:rPr lang="en-US" dirty="0"/>
              <a:t> el </a:t>
            </a:r>
            <a:r>
              <a:rPr lang="en-US" dirty="0" err="1"/>
              <a:t>surfijo</a:t>
            </a:r>
            <a:r>
              <a:rPr lang="en-US" dirty="0"/>
              <a:t> L</a:t>
            </a:r>
          </a:p>
          <a:p>
            <a:pPr marL="0" indent="0">
              <a:buNone/>
            </a:pPr>
            <a:r>
              <a:rPr lang="en-US" dirty="0" err="1"/>
              <a:t>Verificar</a:t>
            </a:r>
            <a:r>
              <a:rPr lang="en-US" dirty="0"/>
              <a:t> con commandos class, </a:t>
            </a:r>
            <a:r>
              <a:rPr lang="en-US" dirty="0" err="1"/>
              <a:t>typeof</a:t>
            </a:r>
            <a:r>
              <a:rPr lang="en-US" dirty="0"/>
              <a:t>, str</a:t>
            </a:r>
          </a:p>
          <a:p>
            <a:pPr marL="0" indent="0">
              <a:buNone/>
            </a:pPr>
            <a:r>
              <a:rPr lang="en-US" dirty="0" err="1"/>
              <a:t>Infinito</a:t>
            </a:r>
            <a:r>
              <a:rPr lang="en-US" dirty="0"/>
              <a:t> </a:t>
            </a:r>
            <a:r>
              <a:rPr lang="en-US" b="1" dirty="0"/>
              <a:t>Inf</a:t>
            </a:r>
          </a:p>
          <a:p>
            <a:pPr marL="0" indent="0">
              <a:buNone/>
            </a:pPr>
            <a:r>
              <a:rPr lang="en-US" dirty="0"/>
              <a:t>Not a number </a:t>
            </a:r>
            <a:r>
              <a:rPr lang="en-US" b="1" dirty="0" err="1"/>
              <a:t>NaN</a:t>
            </a:r>
            <a:endParaRPr lang="es-CO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BDE28-7F36-4455-BC40-E16E1AAD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041" y="2429669"/>
            <a:ext cx="15906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36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D068-3C17-46A1-AD6A-F59351F9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Atributos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4B2-1434-436D-B3D2-90DC3E041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Los </a:t>
            </a:r>
            <a:r>
              <a:rPr lang="en-US" dirty="0" err="1"/>
              <a:t>objetos</a:t>
            </a:r>
            <a:r>
              <a:rPr lang="en-US" dirty="0"/>
              <a:t> de R </a:t>
            </a:r>
            <a:r>
              <a:rPr lang="en-US" dirty="0" err="1"/>
              <a:t>tienen</a:t>
            </a:r>
            <a:r>
              <a:rPr lang="en-US" dirty="0"/>
              <a:t> metadata, muy </a:t>
            </a:r>
            <a:r>
              <a:rPr lang="en-US" dirty="0" err="1"/>
              <a:t>útil</a:t>
            </a:r>
            <a:r>
              <a:rPr lang="en-US" dirty="0"/>
              <a:t> para </a:t>
            </a:r>
            <a:r>
              <a:rPr lang="en-US" dirty="0" err="1"/>
              <a:t>describir</a:t>
            </a:r>
            <a:r>
              <a:rPr lang="en-US" dirty="0"/>
              <a:t> el </a:t>
            </a:r>
            <a:r>
              <a:rPr lang="en-US" dirty="0" err="1"/>
              <a:t>objeto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son:</a:t>
            </a:r>
          </a:p>
          <a:p>
            <a:r>
              <a:rPr lang="en-US" dirty="0"/>
              <a:t>names, </a:t>
            </a:r>
            <a:r>
              <a:rPr lang="en-US" dirty="0" err="1"/>
              <a:t>dimnames</a:t>
            </a:r>
            <a:endParaRPr lang="en-US" dirty="0"/>
          </a:p>
          <a:p>
            <a:r>
              <a:rPr lang="en-US" dirty="0"/>
              <a:t>dimensions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length</a:t>
            </a:r>
          </a:p>
          <a:p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por el </a:t>
            </a:r>
            <a:r>
              <a:rPr lang="en-US" dirty="0" err="1"/>
              <a:t>usuario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Los </a:t>
            </a:r>
            <a:r>
              <a:rPr lang="en-US" dirty="0" err="1"/>
              <a:t>atributos</a:t>
            </a:r>
            <a:r>
              <a:rPr lang="en-US" dirty="0"/>
              <a:t> se </a:t>
            </a:r>
            <a:r>
              <a:rPr lang="en-US" dirty="0" err="1"/>
              <a:t>consultan</a:t>
            </a:r>
            <a:r>
              <a:rPr lang="en-US" dirty="0"/>
              <a:t> con </a:t>
            </a:r>
            <a:r>
              <a:rPr lang="en-US" b="1" dirty="0"/>
              <a:t>attributes()</a:t>
            </a:r>
            <a:r>
              <a:rPr lang="en-US" dirty="0"/>
              <a:t>. Si no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retorna</a:t>
            </a:r>
            <a:r>
              <a:rPr lang="en-US" dirty="0"/>
              <a:t> </a:t>
            </a:r>
            <a:r>
              <a:rPr lang="en-US" b="1" dirty="0"/>
              <a:t>null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06838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76E4-1B41-4618-8821-ADD6EAF7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Vectores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E55E7-A856-47F5-AAA3-DAEFCFEDA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b="1" dirty="0"/>
              <a:t>c() </a:t>
            </a:r>
            <a:r>
              <a:rPr lang="en-US" dirty="0" err="1"/>
              <a:t>concatena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y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vectores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la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b="1" dirty="0"/>
              <a:t>vector()</a:t>
            </a:r>
            <a:r>
              <a:rPr lang="en-US" dirty="0"/>
              <a:t> para </a:t>
            </a:r>
            <a:r>
              <a:rPr lang="en-US" dirty="0" err="1"/>
              <a:t>inicializar</a:t>
            </a:r>
            <a:r>
              <a:rPr lang="en-US" dirty="0"/>
              <a:t> </a:t>
            </a:r>
            <a:r>
              <a:rPr lang="en-US" dirty="0" err="1"/>
              <a:t>vectores</a:t>
            </a:r>
            <a:endParaRPr lang="en-US" b="1" dirty="0"/>
          </a:p>
          <a:p>
            <a:pPr marL="0" indent="0">
              <a:buNone/>
            </a:pPr>
            <a:endParaRPr lang="es-CO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40B46-4EBB-4F8A-B670-8EE585EB2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277" y="2340509"/>
            <a:ext cx="3303612" cy="1575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B40326-22D4-4E33-B78D-AB2F894A0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147" y="4550045"/>
            <a:ext cx="3648075" cy="857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F334D4-3D00-4B56-A4F6-6A2854AAAB85}"/>
              </a:ext>
            </a:extLst>
          </p:cNvPr>
          <p:cNvSpPr txBox="1"/>
          <p:nvPr/>
        </p:nvSpPr>
        <p:spPr>
          <a:xfrm>
            <a:off x="838200" y="5615364"/>
            <a:ext cx="10048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/>
              <a:t>Compruebe el tipo de x usando las funciones </a:t>
            </a:r>
            <a:r>
              <a:rPr lang="es-CO" sz="2800" b="1" dirty="0" err="1"/>
              <a:t>class</a:t>
            </a:r>
            <a:r>
              <a:rPr lang="es-CO" sz="2800" b="1" dirty="0"/>
              <a:t>()</a:t>
            </a:r>
            <a:r>
              <a:rPr lang="es-CO" sz="2800" dirty="0"/>
              <a:t>, </a:t>
            </a:r>
            <a:r>
              <a:rPr lang="es-CO" sz="2800" b="1" dirty="0" err="1"/>
              <a:t>typeof</a:t>
            </a:r>
            <a:r>
              <a:rPr lang="es-CO" sz="2800" b="1" dirty="0"/>
              <a:t>() </a:t>
            </a:r>
            <a:r>
              <a:rPr lang="es-CO" sz="2800" dirty="0"/>
              <a:t>y</a:t>
            </a:r>
            <a:r>
              <a:rPr lang="es-CO" sz="2800" b="1" dirty="0"/>
              <a:t> </a:t>
            </a:r>
            <a:r>
              <a:rPr lang="es-CO" sz="2800" b="1" dirty="0" err="1"/>
              <a:t>str</a:t>
            </a:r>
            <a:r>
              <a:rPr lang="es-CO" sz="28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7342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59BC-65B8-4497-8B44-6B5D2461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253AB-5EC6-403D-983E-FE4F9070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¿Qué es R?</a:t>
            </a:r>
          </a:p>
          <a:p>
            <a:r>
              <a:rPr lang="es-CO" dirty="0"/>
              <a:t>R y </a:t>
            </a:r>
            <a:r>
              <a:rPr lang="es-CO" dirty="0" err="1"/>
              <a:t>RStudio</a:t>
            </a:r>
            <a:endParaRPr lang="es-CO" dirty="0"/>
          </a:p>
          <a:p>
            <a:r>
              <a:rPr lang="es-CO" dirty="0"/>
              <a:t>Instalación</a:t>
            </a:r>
          </a:p>
          <a:p>
            <a:r>
              <a:rPr lang="es-CO" dirty="0"/>
              <a:t>Interfaz de </a:t>
            </a:r>
            <a:r>
              <a:rPr lang="es-CO" dirty="0" err="1"/>
              <a:t>RStudio</a:t>
            </a:r>
            <a:endParaRPr lang="es-CO" dirty="0"/>
          </a:p>
          <a:p>
            <a:r>
              <a:rPr lang="es-CO" dirty="0"/>
              <a:t>Programación</a:t>
            </a:r>
          </a:p>
          <a:p>
            <a:pPr lvl="1"/>
            <a:r>
              <a:rPr lang="es-CO" dirty="0"/>
              <a:t>Componentes</a:t>
            </a:r>
          </a:p>
          <a:p>
            <a:pPr lvl="1"/>
            <a:r>
              <a:rPr lang="es-CO" dirty="0"/>
              <a:t>Estructuras de control</a:t>
            </a:r>
          </a:p>
          <a:p>
            <a:pPr lvl="1"/>
            <a:r>
              <a:rPr lang="es-CO" dirty="0"/>
              <a:t>Funciones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06829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17A9-D01F-404E-9FCA-E6AE8BF9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Vectores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9FA3B-F330-401B-9406-4EE8732EC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6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Creando</a:t>
            </a:r>
            <a:r>
              <a:rPr lang="en-US" dirty="0"/>
              <a:t> </a:t>
            </a:r>
            <a:r>
              <a:rPr lang="en-US" dirty="0" err="1"/>
              <a:t>vectores</a:t>
            </a:r>
            <a:r>
              <a:rPr lang="en-US" dirty="0"/>
              <a:t> con </a:t>
            </a:r>
            <a:r>
              <a:rPr lang="en-US" dirty="0" err="1"/>
              <a:t>objetos</a:t>
            </a:r>
            <a:r>
              <a:rPr lang="en-US" dirty="0"/>
              <a:t> de </a:t>
            </a:r>
            <a:r>
              <a:rPr lang="en-US" dirty="0" err="1"/>
              <a:t>diferente</a:t>
            </a:r>
            <a:r>
              <a:rPr lang="en-US" dirty="0"/>
              <a:t> </a:t>
            </a:r>
            <a:r>
              <a:rPr lang="en-US" dirty="0" err="1"/>
              <a:t>tipo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Cuando</a:t>
            </a:r>
            <a:r>
              <a:rPr lang="en-US" dirty="0"/>
              <a:t> esto </a:t>
            </a:r>
            <a:r>
              <a:rPr lang="en-US" dirty="0" err="1"/>
              <a:t>sucede</a:t>
            </a:r>
            <a:r>
              <a:rPr lang="en-US" dirty="0"/>
              <a:t>, R </a:t>
            </a:r>
            <a:r>
              <a:rPr lang="en-US" dirty="0" err="1"/>
              <a:t>realiza</a:t>
            </a:r>
            <a:r>
              <a:rPr lang="en-US" dirty="0"/>
              <a:t> una </a:t>
            </a:r>
            <a:r>
              <a:rPr lang="en-US" dirty="0" err="1"/>
              <a:t>conversión</a:t>
            </a:r>
            <a:r>
              <a:rPr lang="en-US" dirty="0"/>
              <a:t> </a:t>
            </a:r>
            <a:r>
              <a:rPr lang="en-US" dirty="0" err="1"/>
              <a:t>implícita</a:t>
            </a:r>
            <a:r>
              <a:rPr lang="en-US" dirty="0"/>
              <a:t> de los </a:t>
            </a:r>
            <a:r>
              <a:rPr lang="en-US" dirty="0" err="1"/>
              <a:t>objetos</a:t>
            </a: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972FF-8BCC-4021-A496-0B89EB53D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854" y="2344830"/>
            <a:ext cx="1809750" cy="904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1F4B3A-E487-4CCF-AD09-75133D5C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90" y="2377703"/>
            <a:ext cx="13525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21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DA52-C620-4AB8-91ED-9432A5D4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Conversión</a:t>
            </a:r>
            <a:r>
              <a:rPr lang="en-US" dirty="0"/>
              <a:t> </a:t>
            </a:r>
            <a:r>
              <a:rPr lang="en-US" dirty="0" err="1"/>
              <a:t>explícita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69D4-648A-4D27-9D79-F63779050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Funciones</a:t>
            </a:r>
            <a:r>
              <a:rPr lang="en-US" dirty="0"/>
              <a:t> para hacer casting entre </a:t>
            </a:r>
            <a:r>
              <a:rPr lang="en-US" dirty="0" err="1"/>
              <a:t>tipos</a:t>
            </a:r>
            <a:r>
              <a:rPr lang="en-US" dirty="0"/>
              <a:t> de 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¿Qué </a:t>
            </a:r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no hay forma </a:t>
            </a:r>
            <a:r>
              <a:rPr lang="en-US" dirty="0" err="1"/>
              <a:t>razonable</a:t>
            </a:r>
            <a:r>
              <a:rPr lang="en-US" dirty="0"/>
              <a:t> de </a:t>
            </a:r>
            <a:r>
              <a:rPr lang="en-US" dirty="0" err="1"/>
              <a:t>transformar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A100D-6D44-4F10-B4D0-9B1F7A026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383" y="2258638"/>
            <a:ext cx="3132511" cy="1656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8193E3-097B-46B8-9906-AA67CBDF8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383" y="4343953"/>
            <a:ext cx="2655700" cy="183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51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B4E8-54E3-4376-9824-D9121D12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608F-2BCC-4A76-9231-29E08B2F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Son </a:t>
            </a:r>
            <a:r>
              <a:rPr lang="en-US" dirty="0" err="1"/>
              <a:t>vectores</a:t>
            </a:r>
            <a:r>
              <a:rPr lang="en-US" dirty="0"/>
              <a:t> con un </a:t>
            </a:r>
            <a:r>
              <a:rPr lang="en-US" dirty="0" err="1"/>
              <a:t>atributo</a:t>
            </a:r>
            <a:r>
              <a:rPr lang="en-US" dirty="0"/>
              <a:t> de dimension. La dimension es un vector de </a:t>
            </a:r>
            <a:r>
              <a:rPr lang="en-US" dirty="0" err="1"/>
              <a:t>enteros</a:t>
            </a:r>
            <a:r>
              <a:rPr lang="en-US" dirty="0"/>
              <a:t> de </a:t>
            </a:r>
            <a:r>
              <a:rPr lang="en-US" dirty="0" err="1"/>
              <a:t>longitud</a:t>
            </a:r>
            <a:r>
              <a:rPr lang="en-US" dirty="0"/>
              <a:t> 2 (num </a:t>
            </a:r>
            <a:r>
              <a:rPr lang="en-US" dirty="0" err="1"/>
              <a:t>filas</a:t>
            </a:r>
            <a:r>
              <a:rPr lang="en-US" dirty="0"/>
              <a:t>, num </a:t>
            </a:r>
            <a:r>
              <a:rPr lang="en-US" dirty="0" err="1"/>
              <a:t>columnas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Las matrices son </a:t>
            </a:r>
            <a:r>
              <a:rPr lang="en-US" dirty="0" err="1"/>
              <a:t>orientadas</a:t>
            </a:r>
            <a:r>
              <a:rPr lang="en-US" dirty="0"/>
              <a:t> por </a:t>
            </a:r>
            <a:r>
              <a:rPr lang="en-US" dirty="0" err="1"/>
              <a:t>columnas</a:t>
            </a:r>
            <a:endParaRPr lang="en-U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28E21-9261-4FC8-845F-29F6AE8EF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952" y="2724094"/>
            <a:ext cx="2024437" cy="1620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6C7D09-80BB-42FD-B5BE-A25E3986A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287" y="4775121"/>
            <a:ext cx="36290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62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246E-7304-473F-B870-DA3C2F46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E0EE6-74DE-43A9-BEBE-AA2DA208C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 pueden </a:t>
            </a:r>
            <a:r>
              <a:rPr lang="en-US" dirty="0" err="1"/>
              <a:t>crear</a:t>
            </a:r>
            <a:r>
              <a:rPr lang="en-US" dirty="0"/>
              <a:t> de un vector </a:t>
            </a:r>
            <a:r>
              <a:rPr lang="en-US" dirty="0" err="1"/>
              <a:t>agregandole</a:t>
            </a:r>
            <a:r>
              <a:rPr lang="en-US" dirty="0"/>
              <a:t> dimension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También se </a:t>
            </a:r>
            <a:r>
              <a:rPr lang="en-US" dirty="0" err="1"/>
              <a:t>crean</a:t>
            </a:r>
            <a:r>
              <a:rPr lang="en-US" dirty="0"/>
              <a:t> </a:t>
            </a:r>
            <a:r>
              <a:rPr lang="en-US" dirty="0" err="1"/>
              <a:t>pegando</a:t>
            </a:r>
            <a:r>
              <a:rPr lang="en-US" dirty="0"/>
              <a:t> </a:t>
            </a:r>
            <a:r>
              <a:rPr lang="en-US" dirty="0" err="1"/>
              <a:t>vectores</a:t>
            </a:r>
            <a:r>
              <a:rPr lang="en-US" dirty="0"/>
              <a:t> </a:t>
            </a:r>
            <a:r>
              <a:rPr lang="en-US" dirty="0" err="1"/>
              <a:t>filas</a:t>
            </a:r>
            <a:r>
              <a:rPr lang="en-US" dirty="0"/>
              <a:t> o </a:t>
            </a:r>
            <a:r>
              <a:rPr lang="en-US" dirty="0" err="1"/>
              <a:t>vectores</a:t>
            </a:r>
            <a:r>
              <a:rPr lang="en-US" dirty="0"/>
              <a:t> </a:t>
            </a:r>
            <a:r>
              <a:rPr lang="en-US" dirty="0" err="1"/>
              <a:t>columnas</a:t>
            </a:r>
            <a:endParaRPr lang="en-U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A48CD9-0502-4B31-8053-65ECD4E34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340" y="2270219"/>
            <a:ext cx="2381531" cy="1514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E367AE-7338-4D54-B350-B01C0FD1B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268" y="4909950"/>
            <a:ext cx="1409700" cy="60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EC673D-8795-4A58-83CA-3D6A01D44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188" y="4586099"/>
            <a:ext cx="1371600" cy="124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B02DF3-A685-488D-9D4C-FCA4D44FC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230" y="4586099"/>
            <a:ext cx="17049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2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E179-2A28-42A0-B605-95B1A042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9AFBB-8C99-47BD-91F3-41C74C30C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Vectores</a:t>
            </a:r>
            <a:r>
              <a:rPr lang="en-US" dirty="0"/>
              <a:t> con </a:t>
            </a:r>
            <a:r>
              <a:rPr lang="en-US" dirty="0" err="1"/>
              <a:t>elementos</a:t>
            </a:r>
            <a:r>
              <a:rPr lang="en-US" dirty="0"/>
              <a:t> de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clases</a:t>
            </a:r>
            <a:endParaRPr lang="en-U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37553-1155-48A5-94CB-A0B61FF3C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58" y="2510305"/>
            <a:ext cx="3324225" cy="3295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0CBEF3-26A5-4FFD-94F3-561739D90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456" y="2370698"/>
            <a:ext cx="33623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41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442D-C3AB-4A66-A270-1CCF6519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Factores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4C9D-EE7E-46F3-9650-76DE3A937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Representan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categóricos</a:t>
            </a:r>
            <a:r>
              <a:rPr lang="en-US" dirty="0"/>
              <a:t>. Pueden ser </a:t>
            </a:r>
            <a:r>
              <a:rPr lang="en-US" dirty="0" err="1"/>
              <a:t>desordenados</a:t>
            </a:r>
            <a:r>
              <a:rPr lang="en-US" dirty="0"/>
              <a:t> u </a:t>
            </a:r>
            <a:r>
              <a:rPr lang="en-US" dirty="0" err="1"/>
              <a:t>ordenados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¿Cómo están </a:t>
            </a:r>
            <a:r>
              <a:rPr lang="en-US" dirty="0" err="1"/>
              <a:t>representados</a:t>
            </a:r>
            <a:r>
              <a:rPr lang="en-US" dirty="0"/>
              <a:t> </a:t>
            </a:r>
            <a:r>
              <a:rPr lang="en-US" dirty="0" err="1"/>
              <a:t>realmente</a:t>
            </a:r>
            <a:r>
              <a:rPr lang="en-US" dirty="0"/>
              <a:t>?</a:t>
            </a: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0AB10-8888-41B2-A95A-C1D1BC4D4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12" y="2428875"/>
            <a:ext cx="4676775" cy="2000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8FD13B-5660-468C-9B63-EF2BCE995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612" y="4959350"/>
            <a:ext cx="45148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93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442D-C3AB-4A66-A270-1CCF6519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Factores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4C9D-EE7E-46F3-9650-76DE3A937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Agregando</a:t>
            </a:r>
            <a:r>
              <a:rPr lang="en-US" dirty="0"/>
              <a:t> </a:t>
            </a:r>
            <a:r>
              <a:rPr lang="en-US" dirty="0" err="1"/>
              <a:t>orden</a:t>
            </a:r>
            <a:r>
              <a:rPr lang="en-US" dirty="0"/>
              <a:t> a las </a:t>
            </a:r>
            <a:r>
              <a:rPr lang="en-US" dirty="0" err="1"/>
              <a:t>categorías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D3750F-E876-4D9B-A5AE-5CDBED803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909" y="2648324"/>
            <a:ext cx="49434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10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9210-9800-48D5-901A-92A7FD81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faltantes</a:t>
            </a:r>
            <a:r>
              <a:rPr lang="en-US" dirty="0"/>
              <a:t>/</a:t>
            </a:r>
            <a:r>
              <a:rPr lang="en-US" dirty="0" err="1"/>
              <a:t>nulos</a:t>
            </a:r>
            <a:r>
              <a:rPr lang="en-US" dirty="0"/>
              <a:t> (</a:t>
            </a:r>
            <a:r>
              <a:rPr lang="en-US" dirty="0" err="1"/>
              <a:t>missings</a:t>
            </a:r>
            <a:r>
              <a:rPr lang="en-US" dirty="0"/>
              <a:t>)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5277-1131-4534-81EC-228A590EE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Detectar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nulos</a:t>
            </a:r>
            <a:r>
              <a:rPr lang="en-US" dirty="0"/>
              <a:t> y no </a:t>
            </a:r>
            <a:r>
              <a:rPr lang="en-US" dirty="0" err="1"/>
              <a:t>numéricos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Un </a:t>
            </a:r>
            <a:r>
              <a:rPr lang="en-US" dirty="0" err="1"/>
              <a:t>NaN</a:t>
            </a:r>
            <a:r>
              <a:rPr lang="en-US" dirty="0"/>
              <a:t> es también un NA, pero un NA no es </a:t>
            </a:r>
            <a:r>
              <a:rPr lang="en-US" dirty="0" err="1"/>
              <a:t>NaN</a:t>
            </a:r>
            <a:endParaRPr lang="en-U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F1F71-EE57-4D70-8D5C-7E45BEE4A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91" y="3302725"/>
            <a:ext cx="4612341" cy="1580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DAC40E-64EE-472D-8CF0-592CB75EB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361" y="3429000"/>
            <a:ext cx="4298110" cy="132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77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59DA-FCA0-40F3-8C89-A6132CD3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9073-F38F-4349-BCD9-C5E0F2F34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Tipo especial de </a:t>
            </a:r>
            <a:r>
              <a:rPr lang="en-US" dirty="0" err="1"/>
              <a:t>matriz</a:t>
            </a:r>
            <a:r>
              <a:rPr lang="en-US" dirty="0"/>
              <a:t> que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columna</a:t>
            </a:r>
            <a:r>
              <a:rPr lang="en-US" dirty="0"/>
              <a:t> y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tamaño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F914B-3D60-4409-87EC-6279E7C34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627"/>
          <a:stretch/>
        </p:blipFill>
        <p:spPr>
          <a:xfrm>
            <a:off x="7206782" y="3951240"/>
            <a:ext cx="2619375" cy="937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B0EB54-7259-4E09-A421-3A52CA7E7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3242048"/>
            <a:ext cx="47339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87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E294-072A-4809-913E-423BEA81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08AF1-C946-4DDE-8212-A0915EBD5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Metadata que </a:t>
            </a:r>
            <a:r>
              <a:rPr lang="en-US" dirty="0" err="1"/>
              <a:t>hace</a:t>
            </a:r>
            <a:r>
              <a:rPr lang="en-US" dirty="0"/>
              <a:t> que los </a:t>
            </a:r>
            <a:r>
              <a:rPr lang="en-US" dirty="0" err="1"/>
              <a:t>objetos</a:t>
            </a:r>
            <a:r>
              <a:rPr lang="en-US" dirty="0"/>
              <a:t> se </a:t>
            </a:r>
            <a:r>
              <a:rPr lang="en-US" dirty="0" err="1"/>
              <a:t>autodescriban</a:t>
            </a:r>
            <a:endParaRPr lang="en-U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E4FDE-0443-4414-BDF4-A8048A27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12" y="3429000"/>
            <a:ext cx="3353226" cy="1584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F1674A-3C6C-4909-97E9-C2B089549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195" y="3343255"/>
            <a:ext cx="3179562" cy="185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1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00F3-409D-4962-B4B7-0E82A86C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9BD1-A4CA-4112-8D70-2A035801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Dialecto de S. John Chambers. Bell </a:t>
            </a:r>
            <a:r>
              <a:rPr lang="es-CO" dirty="0" err="1"/>
              <a:t>Labs</a:t>
            </a:r>
            <a:r>
              <a:rPr lang="es-CO" dirty="0"/>
              <a:t> AT&amp;T 1976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R. Ross </a:t>
            </a:r>
            <a:r>
              <a:rPr lang="es-CO" dirty="0" err="1"/>
              <a:t>Ihaka</a:t>
            </a:r>
            <a:r>
              <a:rPr lang="es-CO" dirty="0"/>
              <a:t> y Robert Gentleman. Universidad de Auckland. Nueva Zelanda. 1993</a:t>
            </a:r>
          </a:p>
          <a:p>
            <a:r>
              <a:rPr lang="es-CO" dirty="0"/>
              <a:t>GNU General </a:t>
            </a:r>
            <a:r>
              <a:rPr lang="es-CO" dirty="0" err="1"/>
              <a:t>Public</a:t>
            </a:r>
            <a:r>
              <a:rPr lang="es-CO" dirty="0"/>
              <a:t> </a:t>
            </a:r>
            <a:r>
              <a:rPr lang="es-CO" dirty="0" err="1"/>
              <a:t>License</a:t>
            </a:r>
            <a:r>
              <a:rPr lang="es-CO" dirty="0"/>
              <a:t>. 1995</a:t>
            </a:r>
          </a:p>
          <a:p>
            <a:r>
              <a:rPr lang="es-CO" dirty="0"/>
              <a:t>R Versión 1.0.0 </a:t>
            </a:r>
            <a:r>
              <a:rPr lang="es-CO" dirty="0" err="1"/>
              <a:t>Released</a:t>
            </a:r>
            <a:r>
              <a:rPr lang="es-CO" dirty="0"/>
              <a:t>. 2000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72554-8D73-4859-BA45-1BB662B90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77" y="2321018"/>
            <a:ext cx="73628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17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E294-072A-4809-913E-423BEA81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08AF1-C946-4DDE-8212-A0915EBD5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Metadata que </a:t>
            </a:r>
            <a:r>
              <a:rPr lang="en-US" dirty="0" err="1"/>
              <a:t>hace</a:t>
            </a:r>
            <a:r>
              <a:rPr lang="en-US" dirty="0"/>
              <a:t> que los </a:t>
            </a:r>
            <a:r>
              <a:rPr lang="en-US" dirty="0" err="1"/>
              <a:t>objetos</a:t>
            </a:r>
            <a:r>
              <a:rPr lang="en-US" dirty="0"/>
              <a:t> se </a:t>
            </a:r>
            <a:r>
              <a:rPr lang="en-US" dirty="0" err="1"/>
              <a:t>autodescriban</a:t>
            </a:r>
            <a:endParaRPr lang="en-U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29B75D-6996-45F2-94F0-330666C2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87" y="3429000"/>
            <a:ext cx="4467225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23500E-8088-4BCE-889A-23ACA90E5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790" y="3481387"/>
            <a:ext cx="29622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55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1C73-7F35-48A7-89BE-79B6352C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 de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029CF-1FE1-4C5C-9472-2194232FC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if-else</a:t>
            </a:r>
            <a:endParaRPr lang="es-CO" dirty="0"/>
          </a:p>
          <a:p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loops</a:t>
            </a:r>
            <a:endParaRPr lang="es-CO" dirty="0"/>
          </a:p>
          <a:p>
            <a:r>
              <a:rPr lang="es-CO" dirty="0" err="1"/>
              <a:t>for</a:t>
            </a:r>
            <a:r>
              <a:rPr lang="es-CO" dirty="0"/>
              <a:t> anidados</a:t>
            </a:r>
          </a:p>
          <a:p>
            <a:r>
              <a:rPr lang="es-CO" dirty="0" err="1"/>
              <a:t>while</a:t>
            </a:r>
            <a:endParaRPr lang="es-CO" dirty="0"/>
          </a:p>
          <a:p>
            <a:r>
              <a:rPr lang="es-CO" dirty="0" err="1"/>
              <a:t>repeat</a:t>
            </a:r>
            <a:endParaRPr lang="es-CO" dirty="0"/>
          </a:p>
          <a:p>
            <a:r>
              <a:rPr lang="es-CO" dirty="0" err="1"/>
              <a:t>next</a:t>
            </a:r>
            <a:r>
              <a:rPr lang="es-CO" dirty="0"/>
              <a:t>, break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60039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277C-C07D-4B43-8956-212112EDF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C79D-98BF-47DF-8679-DC2221827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</a:t>
            </a:r>
          </a:p>
          <a:p>
            <a:r>
              <a:rPr lang="en-US" dirty="0"/>
              <a:t>Primer </a:t>
            </a:r>
            <a:r>
              <a:rPr lang="en-US" dirty="0" err="1"/>
              <a:t>función</a:t>
            </a:r>
            <a:endParaRPr lang="en-US" dirty="0"/>
          </a:p>
          <a:p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recursiva</a:t>
            </a:r>
            <a:endParaRPr lang="en-US" dirty="0"/>
          </a:p>
          <a:p>
            <a:r>
              <a:rPr lang="es-CO" dirty="0"/>
              <a:t>Argumentos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09395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2D4B96-C018-4A98-A179-3363ABFE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Gracias</a:t>
            </a:r>
            <a:endParaRPr lang="es-C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38714-3338-4073-AF53-A93FCC87C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Bibliografía</a:t>
            </a:r>
            <a:r>
              <a:rPr lang="en-US" dirty="0"/>
              <a:t>: Peng, Robert. </a:t>
            </a:r>
            <a:r>
              <a:rPr lang="en-US" i="1" dirty="0"/>
              <a:t>R Programming for Data Science</a:t>
            </a:r>
            <a:endParaRPr lang="es-CO" i="1" dirty="0"/>
          </a:p>
        </p:txBody>
      </p:sp>
    </p:spTree>
    <p:extLst>
      <p:ext uri="{BB962C8B-B14F-4D97-AF65-F5344CB8AC3E}">
        <p14:creationId xmlns:p14="http://schemas.microsoft.com/office/powerpoint/2010/main" val="396577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0C09-676A-4845-A841-0DBB7804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32FFA-057B-4C32-8BE6-0BC2B55F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s-CO" dirty="0"/>
              <a:t>Corre en casi todas las plataformas de computación y </a:t>
            </a:r>
            <a:r>
              <a:rPr lang="es-CO" dirty="0" err="1"/>
              <a:t>Sos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Open </a:t>
            </a:r>
            <a:r>
              <a:rPr lang="es-CO" dirty="0" err="1"/>
              <a:t>Source</a:t>
            </a:r>
            <a:endParaRPr lang="es-CO" dirty="0"/>
          </a:p>
          <a:p>
            <a:pPr marL="0" indent="0">
              <a:buNone/>
            </a:pPr>
            <a:r>
              <a:rPr lang="es-CO" dirty="0" err="1"/>
              <a:t>Releases</a:t>
            </a:r>
            <a:r>
              <a:rPr lang="es-CO" dirty="0"/>
              <a:t> muy frecuentes</a:t>
            </a:r>
          </a:p>
          <a:p>
            <a:pPr marL="0" indent="0">
              <a:buNone/>
            </a:pPr>
            <a:r>
              <a:rPr lang="es-CO" dirty="0"/>
              <a:t>Capacidades gráficas sofisticadas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Programación interactiva</a:t>
            </a:r>
          </a:p>
          <a:p>
            <a:pPr marL="0" indent="0">
              <a:buNone/>
            </a:pPr>
            <a:r>
              <a:rPr lang="es-CO" dirty="0"/>
              <a:t>Poderoso lenguaje de programación</a:t>
            </a:r>
          </a:p>
          <a:p>
            <a:pPr marL="0" indent="0">
              <a:buNone/>
            </a:pPr>
            <a:r>
              <a:rPr lang="es-CO" dirty="0" err="1"/>
              <a:t>Stack</a:t>
            </a:r>
            <a:r>
              <a:rPr lang="es-CO" dirty="0"/>
              <a:t> </a:t>
            </a:r>
            <a:r>
              <a:rPr lang="es-CO" dirty="0" err="1"/>
              <a:t>Overflow</a:t>
            </a: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E154DD-6B93-411B-BBAE-76A7AE5E3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206" y="4193685"/>
            <a:ext cx="4017980" cy="205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3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CA65-A537-4A88-92B6-F89D8C80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 y </a:t>
            </a:r>
            <a:r>
              <a:rPr lang="es-CO" dirty="0" err="1"/>
              <a:t>RStudio</a:t>
            </a:r>
            <a:endParaRPr lang="es-C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F1FBB1-CF50-4046-99E9-47FB2103F7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6365"/>
          <a:stretch/>
        </p:blipFill>
        <p:spPr>
          <a:xfrm>
            <a:off x="838200" y="1888651"/>
            <a:ext cx="5181600" cy="395633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0C26EB-DD98-4FD3-A61A-6FD536A4CC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4471"/>
          <a:stretch/>
        </p:blipFill>
        <p:spPr>
          <a:xfrm>
            <a:off x="6172200" y="1894701"/>
            <a:ext cx="5244122" cy="400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0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CA65-A537-4A88-92B6-F89D8C80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 y </a:t>
            </a:r>
            <a:r>
              <a:rPr lang="es-CO" dirty="0" err="1"/>
              <a:t>RStudio</a:t>
            </a:r>
            <a:endParaRPr lang="es-CO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DD30216-9D61-4EE9-A338-F5DC4DD56A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74215"/>
            <a:ext cx="5181600" cy="3635804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30F641A-AB9D-47D2-AB92-FD0CD7B2D9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974215"/>
            <a:ext cx="5181600" cy="35807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83DA33-7CFA-48C9-A89A-9F44249E9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605" y="2980577"/>
            <a:ext cx="2667000" cy="3562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FACAF5-ED4C-4636-8066-8A1236894F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78"/>
          <a:stretch/>
        </p:blipFill>
        <p:spPr>
          <a:xfrm>
            <a:off x="8653649" y="4930588"/>
            <a:ext cx="2295525" cy="140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0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CA65-A537-4A88-92B6-F89D8C80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Instalación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F1FBB1-CF50-4046-99E9-47FB2103F7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6365"/>
          <a:stretch/>
        </p:blipFill>
        <p:spPr>
          <a:xfrm>
            <a:off x="838200" y="1888651"/>
            <a:ext cx="5181600" cy="395633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0C26EB-DD98-4FD3-A61A-6FD536A4CC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4471"/>
          <a:stretch/>
        </p:blipFill>
        <p:spPr>
          <a:xfrm>
            <a:off x="6172200" y="1894701"/>
            <a:ext cx="5244122" cy="400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8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613E-8E88-4490-88D2-29F2D169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Interfaz de </a:t>
            </a:r>
            <a:r>
              <a:rPr lang="es-CO" dirty="0" err="1"/>
              <a:t>RStudio</a:t>
            </a:r>
            <a:endParaRPr lang="es-C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FDA684-8C47-4DBA-A786-70BF8B242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3267" y="1825625"/>
            <a:ext cx="56054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7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598B-3234-4700-80B3-415B518E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Interfaz de </a:t>
            </a:r>
            <a:r>
              <a:rPr lang="es-CO" dirty="0" err="1"/>
              <a:t>RStudio</a:t>
            </a:r>
            <a:endParaRPr lang="es-C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D8327F-60C3-46BA-98DD-DFBB7C16C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737" y="1825625"/>
            <a:ext cx="56005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4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608</Words>
  <Application>Microsoft Office PowerPoint</Application>
  <PresentationFormat>Widescreen</PresentationFormat>
  <Paragraphs>173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Lenguaje de programación R</vt:lpstr>
      <vt:lpstr>Temas</vt:lpstr>
      <vt:lpstr>¿Qué es R?</vt:lpstr>
      <vt:lpstr>¿Qué es R?</vt:lpstr>
      <vt:lpstr>R y RStudio</vt:lpstr>
      <vt:lpstr>R y RStudio</vt:lpstr>
      <vt:lpstr>Instalación</vt:lpstr>
      <vt:lpstr>Interfaz de RStudio</vt:lpstr>
      <vt:lpstr>Interfaz de RStudio</vt:lpstr>
      <vt:lpstr>Interfaz de RStudio</vt:lpstr>
      <vt:lpstr>Interfaz de RStudio</vt:lpstr>
      <vt:lpstr>Programación</vt:lpstr>
      <vt:lpstr>Calculadora</vt:lpstr>
      <vt:lpstr>Ingresando expresiones</vt:lpstr>
      <vt:lpstr>Evaluación de expresiones</vt:lpstr>
      <vt:lpstr>Objetos</vt:lpstr>
      <vt:lpstr>Números</vt:lpstr>
      <vt:lpstr>Atributos</vt:lpstr>
      <vt:lpstr>Vectores</vt:lpstr>
      <vt:lpstr>Vectores</vt:lpstr>
      <vt:lpstr>Conversión explícita</vt:lpstr>
      <vt:lpstr>Matrices</vt:lpstr>
      <vt:lpstr>Matrices</vt:lpstr>
      <vt:lpstr>Listas</vt:lpstr>
      <vt:lpstr>Factores</vt:lpstr>
      <vt:lpstr>Factores</vt:lpstr>
      <vt:lpstr>Valores faltantes/nulos (missings)</vt:lpstr>
      <vt:lpstr>Data frames</vt:lpstr>
      <vt:lpstr>Names</vt:lpstr>
      <vt:lpstr>Names</vt:lpstr>
      <vt:lpstr>Estructuras de control</vt:lpstr>
      <vt:lpstr>Funciones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 de programación R</dc:title>
  <dc:creator>Miguel Angel Orjuela Rocha</dc:creator>
  <cp:lastModifiedBy>Miguel Angel Orjuela Rocha</cp:lastModifiedBy>
  <cp:revision>30</cp:revision>
  <dcterms:created xsi:type="dcterms:W3CDTF">2018-08-17T18:00:57Z</dcterms:created>
  <dcterms:modified xsi:type="dcterms:W3CDTF">2019-02-06T13:17:52Z</dcterms:modified>
</cp:coreProperties>
</file>