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7026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BA9B2-6278-4C31-B3EA-B8EA2EB6EB9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24D43-3AFB-475B-83C8-A8EAE43ED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9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s.accenture.com/sites/Grupo%20de%20Treinamento%20Corrida/VTR/Lists/Register%20for%20External%20Training/AllItems.aspx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Bases de treinamento e conhecimento com foco em SAP </a:t>
            </a:r>
          </a:p>
          <a:p>
            <a:r>
              <a:rPr lang="pt-BR"/>
              <a:t>Para outros treinamentos e solicitação de certificação SAP o funcionário deve seguir a politica de treinamento externo e passar pelas aprovações necessárias. Deve ter um business case que faça sentido para a plataforma ou projeto.</a:t>
            </a:r>
          </a:p>
          <a:p>
            <a:endParaRPr lang="pt-BR"/>
          </a:p>
          <a:p>
            <a:r>
              <a:rPr lang="pt-BR"/>
              <a:t>Link para solicitação (Precisa solicitar acesso para time de Training): </a:t>
            </a:r>
          </a:p>
          <a:p>
            <a:r>
              <a:rPr lang="en-US" b="0" i="0" u="none" strike="noStrike">
                <a:solidFill>
                  <a:srgbClr val="4F52B2"/>
                </a:solidFill>
                <a:effectLst/>
                <a:latin typeface="-apple-system"/>
                <a:hlinkClick r:id="rId3" tooltip="https://ts.accenture.com/sites/Grupo%20de%20Treinamento%20Corrida/VTR/Lists/Register%20for%20External%20Training/AllItems.aspx"/>
              </a:rPr>
              <a:t>Register for External Training - All Items (accenture.com)</a:t>
            </a:r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60C78-FE62-D500-36C8-A9B27570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A4926-13CA-4D3C-6A33-05679615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CF591-622F-4092-9F01-73A0406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9DC74-5B3B-006B-1D9D-66964F1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9AB99-479D-B52A-9F6B-C42E9737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1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5B7C2-6892-36A7-3570-7D1E117A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AB7DE2-782D-9646-F035-96530DBD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CF212-F8C6-E751-7443-A75B0698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81A08-2EBB-9FB3-F282-BAA6C1B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A9F8C-8E13-4075-3662-B45C6D8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4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5F1FBB-660F-B970-9C44-06CD16EF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B8611-37D5-8CEE-8558-B25D0C6B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3D8FE-A866-F01A-A7BE-BB8B6B0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02370-3CDE-E03B-59A8-E934BABB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64C58-B371-CB57-F7E2-F847D83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2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4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1BDB-19BB-048B-528B-35029B7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7B4AA-E829-4D90-13BD-779E2A0B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1EFC4-C3A8-FDE7-EA20-2C6489D0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E454E3-0F29-DA18-F707-25588A66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152CF-BEE1-FB64-BE8F-1620A7B8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68443-DE3F-D8F7-2F55-3F883ECE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A50E3-8C87-021D-37BB-9B13B408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78C13-232D-F36F-2F73-3CCF59B2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A26E18-2FA8-9693-E4B1-B4701F0B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FB006-986C-80FB-16BB-9F709894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944D8-BB10-96A0-371B-BC0B0E07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4239E-E3D3-A4E4-6950-E150EFD5D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851AB2-BFAF-F89D-C93D-FD3A1F5F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DD940-6498-45B6-37CB-5D004EE1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39D9C-EC18-61DA-6FE9-379D67C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27704-D2C3-F4D8-4BA6-D0B77AB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C547-005A-BF73-2624-7D359108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B9F59-96F6-A350-67D4-61246F19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CC0C9F-BD85-CA55-DCBF-D42857905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12D518-C262-DB0E-7AB6-00C6F1A10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E52237-65AC-0B6B-2DED-C866E5E1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8CDAEE-FE33-4652-952F-9B51EE9C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0DB11-F4E6-777B-0444-D2D08B73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C195BB-8572-8A2C-B0A0-A2E47175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5E64-D535-89E3-F318-2A9C90FC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CACF93-6520-425F-ED32-BD7B357D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8FF7C8-4E3C-CE42-6BCB-88E68C3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A3F3E5-D366-9548-C16B-F018E948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462FFD-3E4C-7039-31DE-943B8983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8AD70E-D246-A120-9E81-4AEA576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CEDB0A-A39C-6EC2-F0CA-5B710629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3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74F00-CE81-B016-9197-01A7F335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819EE-CDD2-9713-0AB4-586387D1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F25E89-55D4-9BF5-0EF3-DE40A284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40B8FE-232D-0B9A-AEC9-59E6B6AD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F64248-CDBD-D7E4-FE74-A6957D8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3351A1-A317-5FD3-6143-4839CF4D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3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26DF2-EBA9-D264-D969-F484F039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95330F-1A06-2838-05D1-0F5064EA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C2DD54-52D3-188E-3B7D-22B45E4D5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940F2-9D31-9667-F1EC-751791C1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CE85A-4BB8-9DFF-BB47-64A2203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2723F-DAEB-BE81-8319-B7D28306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6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9313A3-7FD7-528E-3AB3-9F4D4F3A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0FB50-DC40-4EDB-6C89-1C77F4FC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A4D95-C11E-5922-856A-8591ACFB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CAC7-1F81-4024-9660-C1EC35DDC20D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48A54-A3A5-FFE5-C666-B795A0D9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1E602C-E84D-575D-B0E7-4A65188A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6019-F367-4666-80E5-5CB57F0C2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hyperlink" Target="https://saplearningportal.accenture.com/" TargetMode="External"/><Relationship Id="rId7" Type="http://schemas.openxmlformats.org/officeDocument/2006/relationships/hyperlink" Target="https://partneredge.sap.com/en/welcome.html" TargetMode="External"/><Relationship Id="rId12" Type="http://schemas.openxmlformats.org/officeDocument/2006/relationships/hyperlink" Target="https://ts.accenture.com/sites/SAP%20Global%20Alliance/Field%20Team/SuserRequests/Lists/SAP_LandingPage/Tiles.aspx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ts.accenture.com/sites/Grupo%20de%20Treinamento%20Corrida/VTR/Lists/Register%20for%20External%20Training/AllItems.asp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pen.sap.com/course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ylearning.accenture.com/mylearningui/learner/coursedetail/1850156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ts.accenture.com/sites/SAP%20Global%20Alliance/Field%20Team/SuserRequests/Lists/New%20Request/Item/newifs.aspx?List=43bf3ce9-b1e4-4f7b-9f2b-7d5363bd5d7d&amp;Source=https%3A%2F%2Fts%2Eaccenture%2Ecom%2Fsites%2FSAP%2520Global%2520Alliance%2FField%2520Team%2FSuserRequests%2FLists%2FNew%2520Request%2FAllItems%2Easpx&amp;RootFolder=&amp;Web=bc99c067-49c7-413c-87fe-08464643ce19" TargetMode="External"/><Relationship Id="rId4" Type="http://schemas.openxmlformats.org/officeDocument/2006/relationships/hyperlink" Target="https://accenture.percipio.com/channels/820a91c6-44bb-4bb9-888d-ebcd82e90af9" TargetMode="External"/><Relationship Id="rId9" Type="http://schemas.openxmlformats.org/officeDocument/2006/relationships/image" Target="../media/image2.png"/><Relationship Id="rId14" Type="http://schemas.openxmlformats.org/officeDocument/2006/relationships/hyperlink" Target="mailto:SAP.S-User@accentu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03EEA-0CF5-4968-B9DD-175B765B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61E93-A370-4F80-A6A2-FD540092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C5EC-A2CB-43C2-A5E8-EA748A2D10AB}"/>
              </a:ext>
            </a:extLst>
          </p:cNvPr>
          <p:cNvSpPr/>
          <p:nvPr/>
        </p:nvSpPr>
        <p:spPr>
          <a:xfrm>
            <a:off x="738593" y="242569"/>
            <a:ext cx="4530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Graphik" panose="020B0503030202060203" pitchFamily="34" charset="0"/>
                <a:hlinkClick r:id="rId3"/>
              </a:rPr>
              <a:t>SAP Learning Portal</a:t>
            </a:r>
            <a:endParaRPr lang="en-US" sz="1100" b="1">
              <a:latin typeface="Graphik Light" panose="020B0403030202060203" pitchFamily="34" charset="0"/>
            </a:endParaRPr>
          </a:p>
          <a:p>
            <a:endParaRPr lang="en-US">
              <a:latin typeface="Graphik Light" panose="020B04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759F7-EA2E-4841-B849-F46D7DBFB446}"/>
              </a:ext>
            </a:extLst>
          </p:cNvPr>
          <p:cNvSpPr/>
          <p:nvPr/>
        </p:nvSpPr>
        <p:spPr>
          <a:xfrm>
            <a:off x="7836431" y="4103056"/>
            <a:ext cx="3868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b="1">
                <a:latin typeface="Graphik Light" panose="020B0403030202060203" pitchFamily="34" charset="0"/>
              </a:rPr>
              <a:t>. </a:t>
            </a:r>
            <a:endParaRPr lang="en-US">
              <a:latin typeface="Graphik Light" panose="020B040303020206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A087CE-5DE5-476F-A6FA-7CA259EE532F}"/>
              </a:ext>
            </a:extLst>
          </p:cNvPr>
          <p:cNvSpPr txBox="1"/>
          <p:nvPr/>
        </p:nvSpPr>
        <p:spPr>
          <a:xfrm>
            <a:off x="1080416" y="5607729"/>
            <a:ext cx="284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err="1">
                <a:solidFill>
                  <a:schemeClr val="accent1"/>
                </a:solidFill>
                <a:latin typeface="Graphik" panose="020B0503030202060203" pitchFamily="34" charset="0"/>
                <a:hlinkClick r:id="rId4"/>
              </a:rPr>
              <a:t>Percipio</a:t>
            </a:r>
            <a:r>
              <a:rPr lang="en-US" b="1" u="sng">
                <a:solidFill>
                  <a:schemeClr val="accent1"/>
                </a:solidFill>
                <a:latin typeface="Graphik" panose="020B0503030202060203" pitchFamily="34" charset="0"/>
                <a:hlinkClick r:id="rId4"/>
              </a:rPr>
              <a:t> SAP Channel</a:t>
            </a:r>
            <a:endParaRPr lang="pt-BR" b="1">
              <a:solidFill>
                <a:schemeClr val="accent1"/>
              </a:solidFill>
              <a:latin typeface="Graphik" panose="020B050303020206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622D68-B1C8-4C75-86F9-F3A5F5205267}"/>
              </a:ext>
            </a:extLst>
          </p:cNvPr>
          <p:cNvSpPr txBox="1"/>
          <p:nvPr/>
        </p:nvSpPr>
        <p:spPr>
          <a:xfrm>
            <a:off x="997970" y="2595196"/>
            <a:ext cx="562674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phik"/>
                <a:ea typeface="+mj-ea"/>
                <a:cs typeface="+mj-cs"/>
                <a:hlinkClick r:id="rId5"/>
              </a:rPr>
              <a:t>SAP Learning Hub</a:t>
            </a:r>
            <a:b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</a:br>
            <a:endParaRPr kumimoji="0" lang="pt-BR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B8ED60-3C48-41F9-AB08-B9C5A0489DC9}"/>
              </a:ext>
            </a:extLst>
          </p:cNvPr>
          <p:cNvSpPr txBox="1"/>
          <p:nvPr/>
        </p:nvSpPr>
        <p:spPr>
          <a:xfrm>
            <a:off x="242478" y="5286168"/>
            <a:ext cx="992229" cy="280076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3</a:t>
            </a:r>
            <a:b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</a:b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76EE008-6857-4B4B-9A21-B1CF0435F626}"/>
              </a:ext>
            </a:extLst>
          </p:cNvPr>
          <p:cNvSpPr txBox="1"/>
          <p:nvPr/>
        </p:nvSpPr>
        <p:spPr>
          <a:xfrm>
            <a:off x="176654" y="2224374"/>
            <a:ext cx="992229" cy="144655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2</a:t>
            </a: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AA2812-C374-4685-97A7-C64CF288B417}"/>
              </a:ext>
            </a:extLst>
          </p:cNvPr>
          <p:cNvSpPr txBox="1"/>
          <p:nvPr/>
        </p:nvSpPr>
        <p:spPr>
          <a:xfrm>
            <a:off x="88187" y="0"/>
            <a:ext cx="992229" cy="280076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1</a:t>
            </a:r>
            <a:b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</a:b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BCE0F5-9CAA-48EE-B304-EAEF162D8D5B}"/>
              </a:ext>
            </a:extLst>
          </p:cNvPr>
          <p:cNvSpPr txBox="1"/>
          <p:nvPr/>
        </p:nvSpPr>
        <p:spPr>
          <a:xfrm>
            <a:off x="1080415" y="5959537"/>
            <a:ext cx="483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raphik" panose="020B0503030202060203" pitchFamily="34" charset="0"/>
              </a:rPr>
              <a:t>Base de </a:t>
            </a:r>
            <a:r>
              <a:rPr lang="en-US" err="1">
                <a:latin typeface="Graphik" panose="020B0503030202060203" pitchFamily="34" charset="0"/>
              </a:rPr>
              <a:t>livros</a:t>
            </a:r>
            <a:r>
              <a:rPr lang="en-US">
                <a:latin typeface="Graphik" panose="020B0503030202060203" pitchFamily="34" charset="0"/>
              </a:rPr>
              <a:t> on-line! </a:t>
            </a:r>
            <a:r>
              <a:rPr lang="en-US" err="1">
                <a:latin typeface="Graphik" panose="020B0503030202060203" pitchFamily="34" charset="0"/>
              </a:rPr>
              <a:t>Pode</a:t>
            </a:r>
            <a:r>
              <a:rPr lang="en-US">
                <a:latin typeface="Graphik" panose="020B0503030202060203" pitchFamily="34" charset="0"/>
              </a:rPr>
              <a:t> usar via APP.</a:t>
            </a:r>
            <a:endParaRPr lang="en-US">
              <a:solidFill>
                <a:srgbClr val="0073D1"/>
              </a:solidFill>
              <a:latin typeface="Graphik" panose="020B050303020206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A642D2-2C31-4E7F-8C83-04449937EBCE}"/>
              </a:ext>
            </a:extLst>
          </p:cNvPr>
          <p:cNvSpPr txBox="1"/>
          <p:nvPr/>
        </p:nvSpPr>
        <p:spPr>
          <a:xfrm>
            <a:off x="6987054" y="519568"/>
            <a:ext cx="167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>
                <a:solidFill>
                  <a:srgbClr val="000000"/>
                </a:solidFill>
                <a:latin typeface="Graphik" panose="020B0503030202060203" pitchFamily="34" charset="0"/>
                <a:hlinkClick r:id="rId6"/>
              </a:rPr>
              <a:t>Open SAP</a:t>
            </a:r>
            <a:endParaRPr lang="pt-BR" sz="1800" b="1" i="0" u="none" strike="noStrike" baseline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5E1864-E8BE-484B-9D89-E54B224320B9}"/>
              </a:ext>
            </a:extLst>
          </p:cNvPr>
          <p:cNvSpPr txBox="1"/>
          <p:nvPr/>
        </p:nvSpPr>
        <p:spPr>
          <a:xfrm>
            <a:off x="7150648" y="2984043"/>
            <a:ext cx="2159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err="1">
                <a:solidFill>
                  <a:srgbClr val="000000"/>
                </a:solidFill>
                <a:latin typeface="Graphik" panose="020B0503030202060203" pitchFamily="34" charset="0"/>
                <a:hlinkClick r:id="rId7"/>
              </a:rPr>
              <a:t>Partner</a:t>
            </a:r>
            <a:r>
              <a:rPr lang="pt-BR" b="1">
                <a:solidFill>
                  <a:srgbClr val="000000"/>
                </a:solidFill>
                <a:latin typeface="Graphik" panose="020B0503030202060203" pitchFamily="34" charset="0"/>
                <a:hlinkClick r:id="rId7"/>
              </a:rPr>
              <a:t> Edge</a:t>
            </a:r>
            <a:endParaRPr lang="pt-BR" b="1">
              <a:solidFill>
                <a:schemeClr val="accent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F236C5F-CE55-4627-AD9B-C8438B439453}"/>
              </a:ext>
            </a:extLst>
          </p:cNvPr>
          <p:cNvSpPr txBox="1"/>
          <p:nvPr/>
        </p:nvSpPr>
        <p:spPr>
          <a:xfrm>
            <a:off x="6207117" y="2652372"/>
            <a:ext cx="992229" cy="144655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5</a:t>
            </a: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C0FA7D-97E1-4622-9D43-BD7712ED3EB9}"/>
              </a:ext>
            </a:extLst>
          </p:cNvPr>
          <p:cNvSpPr txBox="1"/>
          <p:nvPr/>
        </p:nvSpPr>
        <p:spPr>
          <a:xfrm>
            <a:off x="6090002" y="105759"/>
            <a:ext cx="992229" cy="280076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800" b="1">
                <a:solidFill>
                  <a:schemeClr val="accent1"/>
                </a:solidFill>
                <a:latin typeface="Graphik"/>
                <a:ea typeface="+mj-ea"/>
                <a:cs typeface="+mj-cs"/>
              </a:rPr>
              <a:t>4</a:t>
            </a:r>
            <a:br>
              <a:rPr kumimoji="0" lang="pt-BR" sz="8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</a:b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22" name="Rectangle: Rounded Corners 4">
            <a:extLst>
              <a:ext uri="{FF2B5EF4-FFF2-40B4-BE49-F238E27FC236}">
                <a16:creationId xmlns:a16="http://schemas.microsoft.com/office/drawing/2014/main" id="{315C6A6E-A044-4B02-908B-04776950327A}"/>
              </a:ext>
            </a:extLst>
          </p:cNvPr>
          <p:cNvSpPr/>
          <p:nvPr/>
        </p:nvSpPr>
        <p:spPr>
          <a:xfrm>
            <a:off x="-3856699" y="1900596"/>
            <a:ext cx="2810406" cy="10834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Treinamentos e links importantes para profissionais SAP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CFA23-ED28-4A17-9890-EBC8F463B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780" y="749778"/>
            <a:ext cx="4064466" cy="131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C7942F-CF9B-44B7-BF61-C4E0E7A4AB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013"/>
          <a:stretch/>
        </p:blipFill>
        <p:spPr>
          <a:xfrm>
            <a:off x="3212320" y="6010076"/>
            <a:ext cx="2754172" cy="913179"/>
          </a:xfrm>
          <a:prstGeom prst="rect">
            <a:avLst/>
          </a:prstGeom>
        </p:spPr>
      </p:pic>
      <p:sp>
        <p:nvSpPr>
          <p:cNvPr id="26" name="CaixaDeTexto 23">
            <a:extLst>
              <a:ext uri="{FF2B5EF4-FFF2-40B4-BE49-F238E27FC236}">
                <a16:creationId xmlns:a16="http://schemas.microsoft.com/office/drawing/2014/main" id="{EAC8BBD7-6399-44B1-8534-1CE4D5C98F6A}"/>
              </a:ext>
            </a:extLst>
          </p:cNvPr>
          <p:cNvSpPr txBox="1"/>
          <p:nvPr/>
        </p:nvSpPr>
        <p:spPr>
          <a:xfrm>
            <a:off x="115744" y="4728638"/>
            <a:ext cx="4568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raphik" panose="020B0503030202060203" pitchFamily="34" charset="0"/>
              </a:rPr>
              <a:t>Fazer </a:t>
            </a:r>
            <a:r>
              <a:rPr lang="en-US" err="1">
                <a:latin typeface="Graphik" panose="020B0503030202060203" pitchFamily="34" charset="0"/>
              </a:rPr>
              <a:t>registro</a:t>
            </a:r>
            <a:r>
              <a:rPr lang="en-US">
                <a:latin typeface="Graphik" panose="020B0503030202060203" pitchFamily="34" charset="0"/>
              </a:rPr>
              <a:t> via MyLearning! Usar S-User Accenture (</a:t>
            </a:r>
            <a:r>
              <a:rPr lang="en-US">
                <a:latin typeface="Graphik" panose="020B0503030202060203" pitchFamily="34" charset="0"/>
                <a:hlinkClick r:id="rId10"/>
              </a:rPr>
              <a:t>FORM</a:t>
            </a:r>
            <a:r>
              <a:rPr lang="en-US">
                <a:latin typeface="Graphik" panose="020B0503030202060203" pitchFamily="34" charset="0"/>
              </a:rPr>
              <a:t>)</a:t>
            </a:r>
            <a:endParaRPr lang="en-US">
              <a:solidFill>
                <a:srgbClr val="0073D1"/>
              </a:solidFill>
              <a:latin typeface="Graphik" panose="020B050303020206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B0AD3-61B7-4E42-B13F-A307B5170E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219" y="1075977"/>
            <a:ext cx="3868061" cy="1246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CaixaDeTexto 23">
            <a:extLst>
              <a:ext uri="{FF2B5EF4-FFF2-40B4-BE49-F238E27FC236}">
                <a16:creationId xmlns:a16="http://schemas.microsoft.com/office/drawing/2014/main" id="{98BD4F04-62DE-4480-A581-A5A5797250F0}"/>
              </a:ext>
            </a:extLst>
          </p:cNvPr>
          <p:cNvSpPr txBox="1"/>
          <p:nvPr/>
        </p:nvSpPr>
        <p:spPr>
          <a:xfrm>
            <a:off x="7122861" y="3689291"/>
            <a:ext cx="4525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>
                <a:latin typeface="Graphik" panose="020B0503030202060203" pitchFamily="34" charset="0"/>
              </a:rPr>
              <a:t>Conteúdos</a:t>
            </a:r>
            <a:r>
              <a:rPr lang="en-US">
                <a:latin typeface="Graphik" panose="020B0503030202060203" pitchFamily="34" charset="0"/>
              </a:rPr>
              <a:t> e </a:t>
            </a:r>
            <a:r>
              <a:rPr lang="en-US" err="1">
                <a:latin typeface="Graphik" panose="020B0503030202060203" pitchFamily="34" charset="0"/>
              </a:rPr>
              <a:t>Recursos</a:t>
            </a:r>
            <a:r>
              <a:rPr lang="en-US">
                <a:latin typeface="Graphik" panose="020B0503030202060203" pitchFamily="34" charset="0"/>
              </a:rPr>
              <a:t> </a:t>
            </a:r>
            <a:r>
              <a:rPr lang="en-US" err="1">
                <a:latin typeface="Graphik" panose="020B0503030202060203" pitchFamily="34" charset="0"/>
              </a:rPr>
              <a:t>exclusivos</a:t>
            </a:r>
            <a:r>
              <a:rPr lang="en-US">
                <a:latin typeface="Graphik" panose="020B0503030202060203" pitchFamily="34" charset="0"/>
              </a:rPr>
              <a:t> para </a:t>
            </a:r>
            <a:r>
              <a:rPr lang="en-US" err="1">
                <a:latin typeface="Graphik" panose="020B0503030202060203" pitchFamily="34" charset="0"/>
              </a:rPr>
              <a:t>Parceiros</a:t>
            </a:r>
            <a:r>
              <a:rPr lang="en-US">
                <a:latin typeface="Graphik" panose="020B0503030202060203" pitchFamily="34" charset="0"/>
              </a:rPr>
              <a:t> SAP. </a:t>
            </a:r>
            <a:r>
              <a:rPr lang="pt-BR">
                <a:hlinkClick r:id="rId12"/>
              </a:rPr>
              <a:t>Link</a:t>
            </a:r>
            <a:r>
              <a:rPr lang="pt-BR"/>
              <a:t> para solicitação do  S-</a:t>
            </a:r>
            <a:r>
              <a:rPr lang="pt-BR" err="1"/>
              <a:t>User</a:t>
            </a:r>
            <a:r>
              <a:rPr lang="pt-BR"/>
              <a:t>: </a:t>
            </a:r>
          </a:p>
          <a:p>
            <a:endParaRPr lang="en-US">
              <a:solidFill>
                <a:srgbClr val="0073D1"/>
              </a:solidFill>
              <a:latin typeface="Graphik" panose="020B050303020206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BB39E7-97D2-4F66-957A-44BE46AEC2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7156" y="3051111"/>
            <a:ext cx="1700080" cy="477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F91670-788B-493F-A380-2A350A4A0E26}"/>
              </a:ext>
            </a:extLst>
          </p:cNvPr>
          <p:cNvSpPr txBox="1"/>
          <p:nvPr/>
        </p:nvSpPr>
        <p:spPr>
          <a:xfrm>
            <a:off x="2771755" y="5021930"/>
            <a:ext cx="336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u="sng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14" tooltip="mailto:sap.s-user@accenture.com"/>
              </a:rPr>
              <a:t>SAP.S-User@accenture.com</a:t>
            </a:r>
            <a:r>
              <a:rPr lang="pt-BR" sz="180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pt-BR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1D8C3A60-1AA2-C7AA-A6C9-E877826556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4972" y="3039555"/>
            <a:ext cx="4109779" cy="15903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48AE7E-E221-0308-8BDF-A2BFEF18B3A3}"/>
              </a:ext>
            </a:extLst>
          </p:cNvPr>
          <p:cNvSpPr txBox="1"/>
          <p:nvPr/>
        </p:nvSpPr>
        <p:spPr>
          <a:xfrm>
            <a:off x="6280256" y="4852616"/>
            <a:ext cx="992229" cy="144655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800" b="1">
                <a:solidFill>
                  <a:schemeClr val="accent1"/>
                </a:solidFill>
                <a:latin typeface="Graphik"/>
                <a:ea typeface="+mj-ea"/>
                <a:cs typeface="+mj-cs"/>
              </a:rPr>
              <a:t>6</a:t>
            </a:r>
            <a:endParaRPr kumimoji="0" lang="pt-BR" sz="8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8838E9-D620-18C6-28C7-4A386EB685A7}"/>
              </a:ext>
            </a:extLst>
          </p:cNvPr>
          <p:cNvSpPr txBox="1"/>
          <p:nvPr/>
        </p:nvSpPr>
        <p:spPr>
          <a:xfrm>
            <a:off x="7213219" y="5344440"/>
            <a:ext cx="4247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Graphik" panose="020B0503030202060203" pitchFamily="34" charset="0"/>
                <a:hlinkClick r:id="rId16"/>
              </a:rPr>
              <a:t>Treinamentos e Certificações SAP</a:t>
            </a:r>
            <a:endParaRPr lang="pt-BR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Graphik</vt:lpstr>
      <vt:lpstr>Graphik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Lima, Priscila S.</dc:creator>
  <cp:lastModifiedBy>Lima, Priscila S.</cp:lastModifiedBy>
  <cp:revision>1</cp:revision>
  <dcterms:created xsi:type="dcterms:W3CDTF">2023-05-02T19:31:01Z</dcterms:created>
  <dcterms:modified xsi:type="dcterms:W3CDTF">2023-05-02T19:32:03Z</dcterms:modified>
</cp:coreProperties>
</file>