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88" r:id="rId4"/>
    <p:sldId id="310" r:id="rId5"/>
    <p:sldId id="311" r:id="rId6"/>
    <p:sldId id="312" r:id="rId7"/>
    <p:sldId id="322" r:id="rId8"/>
    <p:sldId id="295" r:id="rId9"/>
    <p:sldId id="313" r:id="rId10"/>
    <p:sldId id="314" r:id="rId11"/>
    <p:sldId id="315" r:id="rId12"/>
    <p:sldId id="316" r:id="rId13"/>
    <p:sldId id="317" r:id="rId14"/>
    <p:sldId id="318" r:id="rId15"/>
    <p:sldId id="319" r:id="rId16"/>
    <p:sldId id="320" r:id="rId17"/>
    <p:sldId id="321" r:id="rId18"/>
    <p:sldId id="324" r:id="rId19"/>
    <p:sldId id="32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0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6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65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24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a:t>
            </a:r>
            <a:r>
              <a:rPr lang="es-ES" sz="1800" i="1" dirty="0" err="1">
                <a:solidFill>
                  <a:schemeClr val="bg1"/>
                </a:solidFill>
                <a:effectLst/>
                <a:latin typeface="+mj-lt"/>
              </a:rPr>
              <a:t>cluster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RDD</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err="1">
                <a:solidFill>
                  <a:srgbClr val="D8D8D8"/>
                </a:solidFill>
              </a:rPr>
              <a:t>Resilient</a:t>
            </a:r>
            <a:r>
              <a:rPr lang="es-ES" sz="1800" i="1" dirty="0">
                <a:solidFill>
                  <a:srgbClr val="D8D8D8"/>
                </a:solidFill>
              </a:rPr>
              <a:t> </a:t>
            </a:r>
            <a:r>
              <a:rPr lang="es-ES" sz="1800" i="1" dirty="0" err="1">
                <a:solidFill>
                  <a:srgbClr val="D8D8D8"/>
                </a:solidFill>
              </a:rPr>
              <a:t>Distributed</a:t>
            </a:r>
            <a:r>
              <a:rPr lang="es-ES" sz="1800" i="1" dirty="0">
                <a:solidFill>
                  <a:srgbClr val="D8D8D8"/>
                </a:solidFill>
              </a:rPr>
              <a:t> </a:t>
            </a:r>
            <a:r>
              <a:rPr lang="es-ES" sz="1800" i="1" dirty="0" err="1">
                <a:solidFill>
                  <a:srgbClr val="D8D8D8"/>
                </a:solidFill>
              </a:rPr>
              <a:t>Datasets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326572" y="2104254"/>
            <a:ext cx="2968227" cy="1415772"/>
          </a:xfrm>
          <a:prstGeom prst="rect">
            <a:avLst/>
          </a:prstGeom>
          <a:noFill/>
        </p:spPr>
        <p:txBody>
          <a:bodyPr wrap="square" rtlCol="0">
            <a:spAutoFit/>
          </a:bodyPr>
          <a:lstStyle/>
          <a:p>
            <a:r>
              <a:rPr lang="es-ES" sz="1600" b="1" dirty="0">
                <a:solidFill>
                  <a:schemeClr val="bg1"/>
                </a:solidFill>
              </a:rPr>
              <a:t>Definición</a:t>
            </a:r>
          </a:p>
          <a:p>
            <a:r>
              <a:rPr lang="es-ES" dirty="0">
                <a:solidFill>
                  <a:schemeClr val="bg1"/>
                </a:solidFill>
              </a:rPr>
              <a:t>Un RDD, según </a:t>
            </a:r>
            <a:r>
              <a:rPr lang="es-ES" dirty="0" err="1">
                <a:solidFill>
                  <a:schemeClr val="bg1"/>
                </a:solidFill>
              </a:rPr>
              <a:t>Spark</a:t>
            </a:r>
            <a:r>
              <a:rPr lang="es-ES" dirty="0">
                <a:solidFill>
                  <a:schemeClr val="bg1"/>
                </a:solidFill>
              </a:rPr>
              <a:t>, se define como una </a:t>
            </a:r>
            <a:r>
              <a:rPr lang="es-ES" b="1" dirty="0">
                <a:solidFill>
                  <a:schemeClr val="bg1"/>
                </a:solidFill>
              </a:rPr>
              <a:t>colección de elementos </a:t>
            </a:r>
            <a:r>
              <a:rPr lang="es-ES" dirty="0">
                <a:solidFill>
                  <a:schemeClr val="bg1"/>
                </a:solidFill>
              </a:rPr>
              <a:t>que es tolerante a fallos y que es capaz de </a:t>
            </a:r>
            <a:r>
              <a:rPr lang="es-ES" b="1" dirty="0">
                <a:solidFill>
                  <a:schemeClr val="bg1"/>
                </a:solidFill>
              </a:rPr>
              <a:t>operar en paralelo</a:t>
            </a:r>
            <a:r>
              <a:rPr lang="es-ES" dirty="0">
                <a:solidFill>
                  <a:schemeClr val="bg1"/>
                </a:solidFill>
              </a:rPr>
              <a:t>.</a:t>
            </a:r>
          </a:p>
        </p:txBody>
      </p:sp>
      <p:sp>
        <p:nvSpPr>
          <p:cNvPr id="11" name="CuadroTexto 10">
            <a:extLst>
              <a:ext uri="{FF2B5EF4-FFF2-40B4-BE49-F238E27FC236}">
                <a16:creationId xmlns:a16="http://schemas.microsoft.com/office/drawing/2014/main" id="{6FF6719B-3625-1D83-3211-4992FA91960B}"/>
              </a:ext>
            </a:extLst>
          </p:cNvPr>
          <p:cNvSpPr txBox="1"/>
          <p:nvPr/>
        </p:nvSpPr>
        <p:spPr>
          <a:xfrm>
            <a:off x="326572" y="4897660"/>
            <a:ext cx="2968227" cy="1631216"/>
          </a:xfrm>
          <a:prstGeom prst="rect">
            <a:avLst/>
          </a:prstGeom>
          <a:noFill/>
        </p:spPr>
        <p:txBody>
          <a:bodyPr wrap="square" rtlCol="0">
            <a:spAutoFit/>
          </a:bodyPr>
          <a:lstStyle/>
          <a:p>
            <a:r>
              <a:rPr lang="es-ES" sz="1600" b="1" dirty="0">
                <a:solidFill>
                  <a:schemeClr val="bg1"/>
                </a:solidFill>
              </a:rPr>
              <a:t>Tolerante a fallos</a:t>
            </a:r>
          </a:p>
          <a:p>
            <a:r>
              <a:rPr lang="es-ES" dirty="0">
                <a:solidFill>
                  <a:schemeClr val="bg1"/>
                </a:solidFill>
              </a:rPr>
              <a:t>Esto es debido a que, al ser capaces de </a:t>
            </a:r>
            <a:r>
              <a:rPr lang="es-ES" b="1" dirty="0">
                <a:solidFill>
                  <a:schemeClr val="bg1"/>
                </a:solidFill>
              </a:rPr>
              <a:t>operar en paralelo</a:t>
            </a:r>
            <a:r>
              <a:rPr lang="es-ES" dirty="0">
                <a:solidFill>
                  <a:schemeClr val="bg1"/>
                </a:solidFill>
              </a:rPr>
              <a:t>, la información está guardada en diferentes nodos del clúster, por lo que si se pierde en uno, podrá recuperarlo desde otro.</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9156225" y="2104254"/>
            <a:ext cx="2968227" cy="1200329"/>
          </a:xfrm>
          <a:prstGeom prst="rect">
            <a:avLst/>
          </a:prstGeom>
          <a:noFill/>
        </p:spPr>
        <p:txBody>
          <a:bodyPr wrap="square" rtlCol="0">
            <a:spAutoFit/>
          </a:bodyPr>
          <a:lstStyle/>
          <a:p>
            <a:r>
              <a:rPr lang="es-ES" sz="1600" b="1" dirty="0">
                <a:solidFill>
                  <a:schemeClr val="bg1"/>
                </a:solidFill>
              </a:rPr>
              <a:t>No son mutables</a:t>
            </a:r>
          </a:p>
          <a:p>
            <a:r>
              <a:rPr lang="es-ES" dirty="0">
                <a:solidFill>
                  <a:schemeClr val="bg1"/>
                </a:solidFill>
              </a:rPr>
              <a:t>Si deseamos realizar una operación sobre un RDD, tendremos obligatoriamente que generar uno nuevo</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9156225" y="4216639"/>
            <a:ext cx="2968227" cy="1661993"/>
          </a:xfrm>
          <a:prstGeom prst="rect">
            <a:avLst/>
          </a:prstGeom>
          <a:noFill/>
        </p:spPr>
        <p:txBody>
          <a:bodyPr wrap="square" rtlCol="0">
            <a:spAutoFit/>
          </a:bodyPr>
          <a:lstStyle/>
          <a:p>
            <a:r>
              <a:rPr lang="es-ES" sz="1600" b="1" dirty="0">
                <a:solidFill>
                  <a:schemeClr val="bg1"/>
                </a:solidFill>
              </a:rPr>
              <a:t>Se crean desde archivos de Hadoop (HFDS)</a:t>
            </a:r>
          </a:p>
          <a:p>
            <a:r>
              <a:rPr lang="es-ES" dirty="0">
                <a:solidFill>
                  <a:schemeClr val="bg1"/>
                </a:solidFill>
              </a:rPr>
              <a:t>aunque esto no impide que, por ejemplo, creemos un RDD a través de archivos con otra extensión como un. </a:t>
            </a:r>
            <a:r>
              <a:rPr lang="es-ES" dirty="0" err="1">
                <a:solidFill>
                  <a:schemeClr val="bg1"/>
                </a:solidFill>
              </a:rPr>
              <a:t>json</a:t>
            </a:r>
            <a:r>
              <a:rPr lang="es-ES" dirty="0">
                <a:solidFill>
                  <a:schemeClr val="bg1"/>
                </a:solidFill>
              </a:rPr>
              <a:t> o .</a:t>
            </a:r>
            <a:r>
              <a:rPr lang="es-ES" dirty="0" err="1">
                <a:solidFill>
                  <a:schemeClr val="bg1"/>
                </a:solidFill>
              </a:rPr>
              <a:t>csv</a:t>
            </a:r>
            <a:r>
              <a:rPr lang="es-ES" dirty="0">
                <a:solidFill>
                  <a:schemeClr val="bg1"/>
                </a:solidFill>
              </a:rPr>
              <a:t>, previamente subidos a HDFS</a:t>
            </a:r>
          </a:p>
        </p:txBody>
      </p:sp>
      <p:pic>
        <p:nvPicPr>
          <p:cNvPr id="2050" name="Picture 2">
            <a:extLst>
              <a:ext uri="{FF2B5EF4-FFF2-40B4-BE49-F238E27FC236}">
                <a16:creationId xmlns:a16="http://schemas.microsoft.com/office/drawing/2014/main" id="{9D19220E-5D46-7FD8-D0AE-4FAC5814F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363" y="2446857"/>
            <a:ext cx="5624298" cy="34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5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Delta Tables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2968227" cy="1415772"/>
          </a:xfrm>
          <a:prstGeom prst="rect">
            <a:avLst/>
          </a:prstGeom>
          <a:noFill/>
        </p:spPr>
        <p:txBody>
          <a:bodyPr wrap="square" rtlCol="0">
            <a:spAutoFit/>
          </a:bodyPr>
          <a:lstStyle/>
          <a:p>
            <a:r>
              <a:rPr lang="es-ES" sz="1600" b="1" dirty="0">
                <a:solidFill>
                  <a:schemeClr val="bg1"/>
                </a:solidFill>
              </a:rPr>
              <a:t>Definición</a:t>
            </a:r>
          </a:p>
          <a:p>
            <a:r>
              <a:rPr lang="es-ES" dirty="0">
                <a:solidFill>
                  <a:schemeClr val="bg1"/>
                </a:solidFill>
              </a:rPr>
              <a:t>Un RDD, según </a:t>
            </a:r>
            <a:r>
              <a:rPr lang="es-ES" dirty="0" err="1">
                <a:solidFill>
                  <a:schemeClr val="bg1"/>
                </a:solidFill>
              </a:rPr>
              <a:t>Spark</a:t>
            </a:r>
            <a:r>
              <a:rPr lang="es-ES" dirty="0">
                <a:solidFill>
                  <a:schemeClr val="bg1"/>
                </a:solidFill>
              </a:rPr>
              <a:t>, se define como una </a:t>
            </a:r>
            <a:r>
              <a:rPr lang="es-ES" b="1" dirty="0">
                <a:solidFill>
                  <a:schemeClr val="bg1"/>
                </a:solidFill>
              </a:rPr>
              <a:t>colección de elementos </a:t>
            </a:r>
            <a:r>
              <a:rPr lang="es-ES" dirty="0">
                <a:solidFill>
                  <a:schemeClr val="bg1"/>
                </a:solidFill>
              </a:rPr>
              <a:t>que es tolerante a fallos y que es capaz de </a:t>
            </a:r>
            <a:r>
              <a:rPr lang="es-ES" b="1" dirty="0">
                <a:solidFill>
                  <a:schemeClr val="bg1"/>
                </a:solidFill>
              </a:rPr>
              <a:t>operar en paralelo</a:t>
            </a:r>
            <a:r>
              <a:rPr lang="es-ES" dirty="0">
                <a:solidFill>
                  <a:schemeClr val="bg1"/>
                </a:solidFill>
              </a:rPr>
              <a:t>.</a:t>
            </a:r>
          </a:p>
        </p:txBody>
      </p:sp>
      <p:pic>
        <p:nvPicPr>
          <p:cNvPr id="1026" name="Picture 2" descr="datos apache spark big data">
            <a:extLst>
              <a:ext uri="{FF2B5EF4-FFF2-40B4-BE49-F238E27FC236}">
                <a16:creationId xmlns:a16="http://schemas.microsoft.com/office/drawing/2014/main" id="{4FD9B08F-0788-4084-E166-6371F6DC3D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4181"/>
          <a:stretch/>
        </p:blipFill>
        <p:spPr bwMode="auto">
          <a:xfrm>
            <a:off x="4227895" y="2495901"/>
            <a:ext cx="4103972" cy="2215261"/>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FF6719B-3625-1D83-3211-4992FA91960B}"/>
              </a:ext>
            </a:extLst>
          </p:cNvPr>
          <p:cNvSpPr txBox="1"/>
          <p:nvPr/>
        </p:nvSpPr>
        <p:spPr>
          <a:xfrm>
            <a:off x="877078" y="4409802"/>
            <a:ext cx="2968227" cy="1631216"/>
          </a:xfrm>
          <a:prstGeom prst="rect">
            <a:avLst/>
          </a:prstGeom>
          <a:noFill/>
        </p:spPr>
        <p:txBody>
          <a:bodyPr wrap="square" rtlCol="0">
            <a:spAutoFit/>
          </a:bodyPr>
          <a:lstStyle/>
          <a:p>
            <a:r>
              <a:rPr lang="es-ES" sz="1600" b="1" dirty="0">
                <a:solidFill>
                  <a:schemeClr val="bg1"/>
                </a:solidFill>
              </a:rPr>
              <a:t>Tolerante a fallos</a:t>
            </a:r>
          </a:p>
          <a:p>
            <a:r>
              <a:rPr lang="es-ES" dirty="0">
                <a:solidFill>
                  <a:schemeClr val="bg1"/>
                </a:solidFill>
              </a:rPr>
              <a:t>Esto es debido a que, al ser capaces de </a:t>
            </a:r>
            <a:r>
              <a:rPr lang="es-ES" b="1" dirty="0">
                <a:solidFill>
                  <a:schemeClr val="bg1"/>
                </a:solidFill>
              </a:rPr>
              <a:t>operar en paralelo</a:t>
            </a:r>
            <a:r>
              <a:rPr lang="es-ES" dirty="0">
                <a:solidFill>
                  <a:schemeClr val="bg1"/>
                </a:solidFill>
              </a:rPr>
              <a:t>, la información está guardada en diferentes nodos del clúster, por lo que si se pierde en uno, podrá recuperarlo desde otro.</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8960283" y="2403202"/>
            <a:ext cx="2968227" cy="1200329"/>
          </a:xfrm>
          <a:prstGeom prst="rect">
            <a:avLst/>
          </a:prstGeom>
          <a:noFill/>
        </p:spPr>
        <p:txBody>
          <a:bodyPr wrap="square" rtlCol="0">
            <a:spAutoFit/>
          </a:bodyPr>
          <a:lstStyle/>
          <a:p>
            <a:r>
              <a:rPr lang="es-ES" sz="1600" b="1" dirty="0">
                <a:solidFill>
                  <a:schemeClr val="bg1"/>
                </a:solidFill>
              </a:rPr>
              <a:t>No son mutables</a:t>
            </a:r>
          </a:p>
          <a:p>
            <a:r>
              <a:rPr lang="es-ES" dirty="0">
                <a:solidFill>
                  <a:schemeClr val="bg1"/>
                </a:solidFill>
              </a:rPr>
              <a:t>Si deseamos realizar una operación sobre un RDD, tendremos obligatoriamente que generar uno nuevo</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8970372" y="4235301"/>
            <a:ext cx="2968227" cy="1661993"/>
          </a:xfrm>
          <a:prstGeom prst="rect">
            <a:avLst/>
          </a:prstGeom>
          <a:noFill/>
        </p:spPr>
        <p:txBody>
          <a:bodyPr wrap="square" rtlCol="0">
            <a:spAutoFit/>
          </a:bodyPr>
          <a:lstStyle/>
          <a:p>
            <a:r>
              <a:rPr lang="es-ES" sz="1600" b="1" dirty="0">
                <a:solidFill>
                  <a:schemeClr val="bg1"/>
                </a:solidFill>
              </a:rPr>
              <a:t>Se crean desde archivos de Hadoop (HFDS)</a:t>
            </a:r>
          </a:p>
          <a:p>
            <a:r>
              <a:rPr lang="es-ES" dirty="0">
                <a:solidFill>
                  <a:schemeClr val="bg1"/>
                </a:solidFill>
              </a:rPr>
              <a:t>aunque esto no impide que, por ejemplo, creemos un RDD a través de archivos con otra extensión como un. </a:t>
            </a:r>
            <a:r>
              <a:rPr lang="es-ES" dirty="0" err="1">
                <a:solidFill>
                  <a:schemeClr val="bg1"/>
                </a:solidFill>
              </a:rPr>
              <a:t>json</a:t>
            </a:r>
            <a:r>
              <a:rPr lang="es-ES" dirty="0">
                <a:solidFill>
                  <a:schemeClr val="bg1"/>
                </a:solidFill>
              </a:rPr>
              <a:t> o .</a:t>
            </a:r>
            <a:r>
              <a:rPr lang="es-ES" dirty="0" err="1">
                <a:solidFill>
                  <a:schemeClr val="bg1"/>
                </a:solidFill>
              </a:rPr>
              <a:t>csv</a:t>
            </a:r>
            <a:r>
              <a:rPr lang="es-ES" dirty="0">
                <a:solidFill>
                  <a:schemeClr val="bg1"/>
                </a:solidFill>
              </a:rPr>
              <a:t>, previamente subidos a HDFS</a:t>
            </a:r>
          </a:p>
        </p:txBody>
      </p:sp>
    </p:spTree>
    <p:extLst>
      <p:ext uri="{BB962C8B-B14F-4D97-AF65-F5344CB8AC3E}">
        <p14:creationId xmlns:p14="http://schemas.microsoft.com/office/powerpoint/2010/main" val="402867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Parquet</a:t>
            </a:r>
            <a:r>
              <a:rPr lang="es-ES" dirty="0"/>
              <a:t> files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2703776" y="2226110"/>
            <a:ext cx="6784447" cy="1323439"/>
          </a:xfrm>
          <a:prstGeom prst="rect">
            <a:avLst/>
          </a:prstGeom>
          <a:noFill/>
        </p:spPr>
        <p:txBody>
          <a:bodyPr wrap="square" rtlCol="0">
            <a:spAutoFit/>
          </a:bodyPr>
          <a:lstStyle/>
          <a:p>
            <a:pPr algn="ctr"/>
            <a:r>
              <a:rPr lang="es-ES" sz="2000" i="1" dirty="0">
                <a:solidFill>
                  <a:schemeClr val="bg1"/>
                </a:solidFill>
              </a:rPr>
              <a:t>Formato de </a:t>
            </a:r>
            <a:r>
              <a:rPr lang="es-ES" sz="2000" b="1" i="1" dirty="0">
                <a:solidFill>
                  <a:schemeClr val="bg1"/>
                </a:solidFill>
              </a:rPr>
              <a:t>almacenamiento de datos </a:t>
            </a:r>
            <a:r>
              <a:rPr lang="es-ES" sz="2000" i="1" dirty="0">
                <a:solidFill>
                  <a:schemeClr val="bg1"/>
                </a:solidFill>
              </a:rPr>
              <a:t>orientado a </a:t>
            </a:r>
            <a:r>
              <a:rPr lang="es-ES" sz="2000" b="1" i="1" dirty="0">
                <a:solidFill>
                  <a:schemeClr val="bg1"/>
                </a:solidFill>
              </a:rPr>
              <a:t>columnas</a:t>
            </a:r>
            <a:r>
              <a:rPr lang="es-ES" sz="2000" i="1" dirty="0">
                <a:solidFill>
                  <a:schemeClr val="bg1"/>
                </a:solidFill>
              </a:rPr>
              <a:t>, lo que facilita el uso de una codificación y compresión eficientes para reducir tu tamaño. Es gratuito y de código abierto, característico del ecosistema Hadoop.</a:t>
            </a:r>
          </a:p>
        </p:txBody>
      </p:sp>
      <p:pic>
        <p:nvPicPr>
          <p:cNvPr id="2" name="Picture 2" descr="Por qué deberías de usar ficheros Parquet si procesas muchos datos? |  datos.gob.es">
            <a:extLst>
              <a:ext uri="{FF2B5EF4-FFF2-40B4-BE49-F238E27FC236}">
                <a16:creationId xmlns:a16="http://schemas.microsoft.com/office/drawing/2014/main" id="{3463B7BA-5486-4A28-7DC3-1C991A1B4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719" y="3833178"/>
            <a:ext cx="7495650" cy="129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9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3 + 2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usuarios</a:t>
            </a: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506192"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Data </a:t>
            </a:r>
            <a:r>
              <a:rPr lang="es-ES" dirty="0" err="1"/>
              <a:t>Lakes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FF6719B-3625-1D83-3211-4992FA91960B}"/>
              </a:ext>
            </a:extLst>
          </p:cNvPr>
          <p:cNvSpPr txBox="1"/>
          <p:nvPr/>
        </p:nvSpPr>
        <p:spPr>
          <a:xfrm>
            <a:off x="587829" y="4209756"/>
            <a:ext cx="2588779" cy="738664"/>
          </a:xfrm>
          <a:prstGeom prst="rect">
            <a:avLst/>
          </a:prstGeom>
          <a:noFill/>
        </p:spPr>
        <p:txBody>
          <a:bodyPr wrap="square" rtlCol="0">
            <a:spAutoFit/>
          </a:bodyPr>
          <a:lstStyle/>
          <a:p>
            <a:pPr algn="just"/>
            <a:r>
              <a:rPr lang="es-ES" dirty="0">
                <a:solidFill>
                  <a:schemeClr val="bg1"/>
                </a:solidFill>
              </a:rPr>
              <a:t>Permite centralizar todos los datos en un mismo lugar, sea cual sea su origen.</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4611883" y="4209756"/>
            <a:ext cx="2968227" cy="1169551"/>
          </a:xfrm>
          <a:prstGeom prst="rect">
            <a:avLst/>
          </a:prstGeom>
          <a:noFill/>
        </p:spPr>
        <p:txBody>
          <a:bodyPr wrap="square" rtlCol="0">
            <a:spAutoFit/>
          </a:bodyPr>
          <a:lstStyle/>
          <a:p>
            <a:r>
              <a:rPr lang="es-ES" dirty="0">
                <a:solidFill>
                  <a:schemeClr val="bg1"/>
                </a:solidFill>
              </a:rPr>
              <a:t>Es posible que la fuente original del dato esté obsoleta o se haya desactivado. Con este sistema se puede acceder a dicha información.</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8635944" y="4209756"/>
            <a:ext cx="2968227" cy="738664"/>
          </a:xfrm>
          <a:prstGeom prst="rect">
            <a:avLst/>
          </a:prstGeom>
          <a:noFill/>
        </p:spPr>
        <p:txBody>
          <a:bodyPr wrap="square" rtlCol="0">
            <a:spAutoFit/>
          </a:bodyPr>
          <a:lstStyle/>
          <a:p>
            <a:r>
              <a:rPr lang="es-ES" dirty="0">
                <a:solidFill>
                  <a:schemeClr val="bg1"/>
                </a:solidFill>
              </a:rPr>
              <a:t>Todos los datos que llegan al sistema pueden ser normalizados y enriquecidos.</a:t>
            </a:r>
          </a:p>
        </p:txBody>
      </p:sp>
      <p:sp>
        <p:nvSpPr>
          <p:cNvPr id="14" name="CuadroTexto 13">
            <a:extLst>
              <a:ext uri="{FF2B5EF4-FFF2-40B4-BE49-F238E27FC236}">
                <a16:creationId xmlns:a16="http://schemas.microsoft.com/office/drawing/2014/main" id="{4D399C01-9F9C-F565-C7F8-08E4C20045A9}"/>
              </a:ext>
            </a:extLst>
          </p:cNvPr>
          <p:cNvSpPr txBox="1"/>
          <p:nvPr/>
        </p:nvSpPr>
        <p:spPr>
          <a:xfrm>
            <a:off x="1541306" y="2207430"/>
            <a:ext cx="9109383" cy="1631216"/>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a:t>
            </a:r>
            <a:r>
              <a:rPr lang="es-ES" sz="2000" b="1" i="1" dirty="0">
                <a:solidFill>
                  <a:schemeClr val="bg1"/>
                </a:solidFill>
                <a:latin typeface="Segoe UI" panose="020B0502040204020203" pitchFamily="34" charset="0"/>
                <a:cs typeface="Segoe UI" panose="020B0502040204020203" pitchFamily="34" charset="0"/>
              </a:rPr>
              <a:t>Repositorio centralizado </a:t>
            </a:r>
            <a:r>
              <a:rPr lang="es-ES" sz="2000" i="1" dirty="0">
                <a:solidFill>
                  <a:schemeClr val="bg1"/>
                </a:solidFill>
                <a:latin typeface="Segoe UI" panose="020B0502040204020203" pitchFamily="34" charset="0"/>
                <a:cs typeface="Segoe UI" panose="020B0502040204020203" pitchFamily="34" charset="0"/>
              </a:rPr>
              <a:t>que permite almacenar todos los datos estructurados y no estructurados a cualquier escala. Puede almacenar los datos tal cual, sin tener que estructurarlos primero, y ejecutar diferentes tipos de análisis, desde cuadros de mando y visualizaciones hasta grandes procesamientos de datos, análisis en tiempo real y aprendizaje automático para tomar mejores decisiones.”</a:t>
            </a:r>
          </a:p>
        </p:txBody>
      </p:sp>
      <p:sp>
        <p:nvSpPr>
          <p:cNvPr id="15" name="CuadroTexto 14">
            <a:extLst>
              <a:ext uri="{FF2B5EF4-FFF2-40B4-BE49-F238E27FC236}">
                <a16:creationId xmlns:a16="http://schemas.microsoft.com/office/drawing/2014/main" id="{9AE22205-4AFB-017F-3A91-3A75F77DE4BD}"/>
              </a:ext>
            </a:extLst>
          </p:cNvPr>
          <p:cNvSpPr txBox="1"/>
          <p:nvPr/>
        </p:nvSpPr>
        <p:spPr>
          <a:xfrm>
            <a:off x="6822697" y="5504773"/>
            <a:ext cx="2968227" cy="738664"/>
          </a:xfrm>
          <a:prstGeom prst="rect">
            <a:avLst/>
          </a:prstGeom>
          <a:noFill/>
        </p:spPr>
        <p:txBody>
          <a:bodyPr wrap="square" rtlCol="0">
            <a:spAutoFit/>
          </a:bodyPr>
          <a:lstStyle/>
          <a:p>
            <a:r>
              <a:rPr lang="es-ES" dirty="0">
                <a:solidFill>
                  <a:schemeClr val="bg1"/>
                </a:solidFill>
              </a:rPr>
              <a:t>Cualquier usuario autorizado puede acceder a la información y enriquecerla desde cualquier lugar</a:t>
            </a:r>
          </a:p>
        </p:txBody>
      </p:sp>
      <p:sp>
        <p:nvSpPr>
          <p:cNvPr id="16" name="CuadroTexto 15">
            <a:extLst>
              <a:ext uri="{FF2B5EF4-FFF2-40B4-BE49-F238E27FC236}">
                <a16:creationId xmlns:a16="http://schemas.microsoft.com/office/drawing/2014/main" id="{C905FD7D-B9DC-0788-10F6-E4BE73D060B9}"/>
              </a:ext>
            </a:extLst>
          </p:cNvPr>
          <p:cNvSpPr txBox="1"/>
          <p:nvPr/>
        </p:nvSpPr>
        <p:spPr>
          <a:xfrm>
            <a:off x="2113463" y="5720217"/>
            <a:ext cx="2968227" cy="523220"/>
          </a:xfrm>
          <a:prstGeom prst="rect">
            <a:avLst/>
          </a:prstGeom>
          <a:noFill/>
        </p:spPr>
        <p:txBody>
          <a:bodyPr wrap="square" rtlCol="0">
            <a:spAutoFit/>
          </a:bodyPr>
          <a:lstStyle/>
          <a:p>
            <a:r>
              <a:rPr lang="es-ES" dirty="0">
                <a:solidFill>
                  <a:schemeClr val="bg1"/>
                </a:solidFill>
              </a:rPr>
              <a:t>Los datos se preparan de acuerdo a las necesidades del momento</a:t>
            </a:r>
          </a:p>
        </p:txBody>
      </p:sp>
    </p:spTree>
    <p:extLst>
      <p:ext uri="{BB962C8B-B14F-4D97-AF65-F5344CB8AC3E}">
        <p14:creationId xmlns:p14="http://schemas.microsoft.com/office/powerpoint/2010/main" val="19148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6072</TotalTime>
  <Words>1014</Words>
  <Application>Microsoft Office PowerPoint</Application>
  <PresentationFormat>Panorámica</PresentationFormat>
  <Paragraphs>102</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Segoe UI</vt:lpstr>
      <vt:lpstr>Office Theme</vt:lpstr>
      <vt:lpstr>Big Data </vt:lpstr>
      <vt:lpstr>¿Qué es el Big Data?</vt:lpstr>
      <vt:lpstr>Big Data</vt:lpstr>
      <vt:lpstr>Las famosas 3 + 2 V’s</vt:lpstr>
      <vt:lpstr>¿Por qué ha surgido esto ahora?</vt:lpstr>
      <vt:lpstr>Más fuentes de datos</vt:lpstr>
      <vt:lpstr>Data Lakes</vt:lpstr>
      <vt:lpstr>Tecnologías</vt:lpstr>
      <vt:lpstr>Sistema distribuido</vt:lpstr>
      <vt:lpstr>Hadoop</vt:lpstr>
      <vt:lpstr>HDFS</vt:lpstr>
      <vt:lpstr>Map Reduce</vt:lpstr>
      <vt:lpstr>Spark</vt:lpstr>
      <vt:lpstr>Spark</vt:lpstr>
      <vt:lpstr>Spark</vt:lpstr>
      <vt:lpstr>Spark vs Hadoop</vt:lpstr>
      <vt:lpstr>RDD</vt:lpstr>
      <vt:lpstr>Delta Tables</vt:lpstr>
      <vt:lpstr>Parquet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alejandro medina santano</cp:lastModifiedBy>
  <cp:revision>56</cp:revision>
  <dcterms:created xsi:type="dcterms:W3CDTF">2020-10-12T14:09:12Z</dcterms:created>
  <dcterms:modified xsi:type="dcterms:W3CDTF">2022-05-10T15:17:59Z</dcterms:modified>
</cp:coreProperties>
</file>