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88" r:id="rId4"/>
    <p:sldId id="310" r:id="rId5"/>
    <p:sldId id="311" r:id="rId6"/>
    <p:sldId id="312" r:id="rId7"/>
    <p:sldId id="322" r:id="rId8"/>
    <p:sldId id="295" r:id="rId9"/>
    <p:sldId id="313" r:id="rId10"/>
    <p:sldId id="314" r:id="rId11"/>
    <p:sldId id="315" r:id="rId12"/>
    <p:sldId id="316" r:id="rId13"/>
    <p:sldId id="317" r:id="rId14"/>
    <p:sldId id="325" r:id="rId15"/>
    <p:sldId id="318" r:id="rId16"/>
    <p:sldId id="319" r:id="rId17"/>
    <p:sldId id="320" r:id="rId18"/>
    <p:sldId id="321" r:id="rId19"/>
    <p:sldId id="323" r:id="rId20"/>
    <p:sldId id="324"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iuGAYpEUa6YWxgWsB/YZMBTWyb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71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094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867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9197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444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709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61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792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808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9656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61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19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402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724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4599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3247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231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733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0" name="Google Shape;3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447060"/>
            <a:ext cx="9144000" cy="213392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s-ES" dirty="0"/>
              <a:t>Big Data</a:t>
            </a:r>
            <a:br>
              <a:rPr lang="es-ES" dirty="0"/>
            </a:br>
            <a:endParaRPr dirty="0">
              <a:solidFill>
                <a:srgbClr val="FF0000"/>
              </a:solidFill>
            </a:endParaRPr>
          </a:p>
        </p:txBody>
      </p:sp>
      <p:sp>
        <p:nvSpPr>
          <p:cNvPr id="89" name="Google Shape;89;p1"/>
          <p:cNvSpPr txBox="1">
            <a:spLocks noGrp="1"/>
          </p:cNvSpPr>
          <p:nvPr>
            <p:ph type="subTitle" idx="1"/>
          </p:nvPr>
        </p:nvSpPr>
        <p:spPr>
          <a:xfrm>
            <a:off x="1524000" y="4202784"/>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s-ES"/>
              <a:t>Data Science Bootcamp</a:t>
            </a:r>
            <a:endParaRPr/>
          </a:p>
          <a:p>
            <a:pPr marL="0" lvl="0" indent="0" algn="ctr" rtl="0">
              <a:lnSpc>
                <a:spcPct val="90000"/>
              </a:lnSpc>
              <a:spcBef>
                <a:spcPts val="1000"/>
              </a:spcBef>
              <a:spcAft>
                <a:spcPts val="0"/>
              </a:spcAft>
              <a:buClr>
                <a:schemeClr val="lt1"/>
              </a:buClr>
              <a:buSzPts val="2400"/>
              <a:buNone/>
            </a:pPr>
            <a:r>
              <a:rPr lang="es-ES"/>
              <a:t>The Bridge</a:t>
            </a:r>
            <a:endParaRPr/>
          </a:p>
        </p:txBody>
      </p:sp>
      <p:pic>
        <p:nvPicPr>
          <p:cNvPr id="90" name="Google Shape;90;p1" descr="Events organizados por The Bridge | Digital Talent Accelerator | Eventbrite"/>
          <p:cNvPicPr preferRelativeResize="0"/>
          <p:nvPr/>
        </p:nvPicPr>
        <p:blipFill rotWithShape="1">
          <a:blip r:embed="rId3">
            <a:alphaModFix/>
          </a:blip>
          <a:srcRect/>
          <a:stretch/>
        </p:blipFill>
        <p:spPr>
          <a:xfrm>
            <a:off x="10629901" y="5505450"/>
            <a:ext cx="823912" cy="823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Hadoop</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Definición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100" name="Picture 4">
            <a:extLst>
              <a:ext uri="{FF2B5EF4-FFF2-40B4-BE49-F238E27FC236}">
                <a16:creationId xmlns:a16="http://schemas.microsoft.com/office/drawing/2014/main" id="{BB96A59C-A87A-4272-B72A-FE496292F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A942F150-5F65-409E-A8B1-908B971D2763}"/>
              </a:ext>
            </a:extLst>
          </p:cNvPr>
          <p:cNvSpPr txBox="1"/>
          <p:nvPr/>
        </p:nvSpPr>
        <p:spPr>
          <a:xfrm>
            <a:off x="2104346" y="2024801"/>
            <a:ext cx="7983307" cy="923330"/>
          </a:xfrm>
          <a:prstGeom prst="rect">
            <a:avLst/>
          </a:prstGeom>
          <a:noFill/>
        </p:spPr>
        <p:txBody>
          <a:bodyPr wrap="square" rtlCol="0">
            <a:spAutoFit/>
          </a:bodyPr>
          <a:lstStyle/>
          <a:p>
            <a:pPr algn="ctr"/>
            <a:r>
              <a:rPr lang="es-ES" sz="1800" i="1" dirty="0">
                <a:solidFill>
                  <a:schemeClr val="bg1"/>
                </a:solidFill>
                <a:latin typeface="+mj-lt"/>
              </a:rPr>
              <a:t>“</a:t>
            </a:r>
            <a:r>
              <a:rPr lang="es-ES" sz="1800" b="1" i="1" dirty="0">
                <a:solidFill>
                  <a:schemeClr val="bg1"/>
                </a:solidFill>
                <a:effectLst/>
                <a:latin typeface="+mj-lt"/>
              </a:rPr>
              <a:t>Apache Hadoop</a:t>
            </a:r>
            <a:r>
              <a:rPr lang="es-ES" sz="1800" b="0" i="1" dirty="0">
                <a:solidFill>
                  <a:schemeClr val="bg1"/>
                </a:solidFill>
                <a:effectLst/>
                <a:latin typeface="+mj-lt"/>
              </a:rPr>
              <a:t> es un </a:t>
            </a:r>
            <a:r>
              <a:rPr lang="es-ES" sz="1800" b="0" i="1" dirty="0" err="1">
                <a:solidFill>
                  <a:schemeClr val="bg1"/>
                </a:solidFill>
                <a:effectLst/>
                <a:latin typeface="+mj-lt"/>
              </a:rPr>
              <a:t>framework</a:t>
            </a:r>
            <a:r>
              <a:rPr lang="es-ES" sz="1800" b="0" i="1" dirty="0">
                <a:solidFill>
                  <a:schemeClr val="bg1"/>
                </a:solidFill>
                <a:effectLst/>
                <a:latin typeface="+mj-lt"/>
              </a:rPr>
              <a:t> de código abierto que permite el almacenamiento distribuido y el procesamiento de grandes conjuntos de datos en base a un hardware comercial”</a:t>
            </a:r>
            <a:endParaRPr lang="es-ES" sz="1800" i="1" dirty="0">
              <a:solidFill>
                <a:schemeClr val="bg1"/>
              </a:solidFill>
              <a:latin typeface="+mj-lt"/>
            </a:endParaRPr>
          </a:p>
        </p:txBody>
      </p:sp>
      <p:sp>
        <p:nvSpPr>
          <p:cNvPr id="7" name="CuadroTexto 6">
            <a:extLst>
              <a:ext uri="{FF2B5EF4-FFF2-40B4-BE49-F238E27FC236}">
                <a16:creationId xmlns:a16="http://schemas.microsoft.com/office/drawing/2014/main" id="{557136C3-380A-419F-ABFC-CB57372B3CC9}"/>
              </a:ext>
            </a:extLst>
          </p:cNvPr>
          <p:cNvSpPr txBox="1"/>
          <p:nvPr/>
        </p:nvSpPr>
        <p:spPr>
          <a:xfrm>
            <a:off x="345396" y="3633241"/>
            <a:ext cx="3517900" cy="769441"/>
          </a:xfrm>
          <a:prstGeom prst="rect">
            <a:avLst/>
          </a:prstGeom>
          <a:noFill/>
        </p:spPr>
        <p:txBody>
          <a:bodyPr wrap="square" rtlCol="0">
            <a:spAutoFit/>
          </a:bodyPr>
          <a:lstStyle/>
          <a:p>
            <a:pPr algn="ctr"/>
            <a:r>
              <a:rPr lang="es-ES" sz="1600" b="1" dirty="0">
                <a:solidFill>
                  <a:schemeClr val="bg1"/>
                </a:solidFill>
              </a:rPr>
              <a:t>Volumen</a:t>
            </a:r>
          </a:p>
          <a:p>
            <a:pPr algn="ctr"/>
            <a:r>
              <a:rPr lang="es-ES" i="1" dirty="0">
                <a:solidFill>
                  <a:schemeClr val="bg1"/>
                </a:solidFill>
              </a:rPr>
              <a:t>Sirve para almacenar grandes volúmenes de información</a:t>
            </a:r>
          </a:p>
        </p:txBody>
      </p:sp>
      <p:sp>
        <p:nvSpPr>
          <p:cNvPr id="8" name="CuadroTexto 7">
            <a:extLst>
              <a:ext uri="{FF2B5EF4-FFF2-40B4-BE49-F238E27FC236}">
                <a16:creationId xmlns:a16="http://schemas.microsoft.com/office/drawing/2014/main" id="{BC6DA0AB-BC26-4990-82B1-6561DD3B522D}"/>
              </a:ext>
            </a:extLst>
          </p:cNvPr>
          <p:cNvSpPr txBox="1"/>
          <p:nvPr/>
        </p:nvSpPr>
        <p:spPr>
          <a:xfrm>
            <a:off x="4337049" y="3661361"/>
            <a:ext cx="3517900" cy="769441"/>
          </a:xfrm>
          <a:prstGeom prst="rect">
            <a:avLst/>
          </a:prstGeom>
          <a:noFill/>
        </p:spPr>
        <p:txBody>
          <a:bodyPr wrap="square" rtlCol="0">
            <a:spAutoFit/>
          </a:bodyPr>
          <a:lstStyle/>
          <a:p>
            <a:pPr algn="ctr"/>
            <a:r>
              <a:rPr lang="es-ES" sz="1600" b="1" dirty="0" err="1">
                <a:solidFill>
                  <a:schemeClr val="bg1"/>
                </a:solidFill>
              </a:rPr>
              <a:t>Backups</a:t>
            </a:r>
            <a:endParaRPr lang="es-ES" sz="1600" b="1" dirty="0">
              <a:solidFill>
                <a:schemeClr val="bg1"/>
              </a:solidFill>
            </a:endParaRPr>
          </a:p>
          <a:p>
            <a:pPr algn="ctr"/>
            <a:r>
              <a:rPr lang="es-ES" i="1" dirty="0">
                <a:solidFill>
                  <a:schemeClr val="bg1"/>
                </a:solidFill>
              </a:rPr>
              <a:t>Guarda copias de la información en diferentes nodos</a:t>
            </a:r>
          </a:p>
        </p:txBody>
      </p:sp>
      <p:sp>
        <p:nvSpPr>
          <p:cNvPr id="9" name="CuadroTexto 8">
            <a:extLst>
              <a:ext uri="{FF2B5EF4-FFF2-40B4-BE49-F238E27FC236}">
                <a16:creationId xmlns:a16="http://schemas.microsoft.com/office/drawing/2014/main" id="{4FCEE0DF-3A4A-4BE1-A7EA-F55A515F259B}"/>
              </a:ext>
            </a:extLst>
          </p:cNvPr>
          <p:cNvSpPr txBox="1"/>
          <p:nvPr/>
        </p:nvSpPr>
        <p:spPr>
          <a:xfrm>
            <a:off x="8281047" y="3661361"/>
            <a:ext cx="3517900" cy="769441"/>
          </a:xfrm>
          <a:prstGeom prst="rect">
            <a:avLst/>
          </a:prstGeom>
          <a:noFill/>
        </p:spPr>
        <p:txBody>
          <a:bodyPr wrap="square" rtlCol="0">
            <a:spAutoFit/>
          </a:bodyPr>
          <a:lstStyle/>
          <a:p>
            <a:pPr algn="ctr"/>
            <a:r>
              <a:rPr lang="es-ES" sz="1600" b="1" dirty="0">
                <a:solidFill>
                  <a:schemeClr val="bg1"/>
                </a:solidFill>
              </a:rPr>
              <a:t>Tolerancia a fallos</a:t>
            </a:r>
          </a:p>
          <a:p>
            <a:pPr algn="ctr"/>
            <a:r>
              <a:rPr lang="es-ES" i="1" dirty="0">
                <a:solidFill>
                  <a:schemeClr val="bg1"/>
                </a:solidFill>
              </a:rPr>
              <a:t>En caso de que se caiga un nodo, cuenta con otros para mantener el servicio</a:t>
            </a:r>
          </a:p>
        </p:txBody>
      </p:sp>
      <p:sp>
        <p:nvSpPr>
          <p:cNvPr id="10" name="CuadroTexto 9">
            <a:extLst>
              <a:ext uri="{FF2B5EF4-FFF2-40B4-BE49-F238E27FC236}">
                <a16:creationId xmlns:a16="http://schemas.microsoft.com/office/drawing/2014/main" id="{CF788F4A-AC44-47A6-ADA3-68D82D68F7EB}"/>
              </a:ext>
            </a:extLst>
          </p:cNvPr>
          <p:cNvSpPr txBox="1"/>
          <p:nvPr/>
        </p:nvSpPr>
        <p:spPr>
          <a:xfrm>
            <a:off x="2288527" y="4805477"/>
            <a:ext cx="3517900" cy="553998"/>
          </a:xfrm>
          <a:prstGeom prst="rect">
            <a:avLst/>
          </a:prstGeom>
          <a:noFill/>
        </p:spPr>
        <p:txBody>
          <a:bodyPr wrap="square" rtlCol="0">
            <a:spAutoFit/>
          </a:bodyPr>
          <a:lstStyle/>
          <a:p>
            <a:pPr algn="ctr"/>
            <a:r>
              <a:rPr lang="es-ES" sz="1600" b="1" dirty="0">
                <a:solidFill>
                  <a:schemeClr val="bg1"/>
                </a:solidFill>
              </a:rPr>
              <a:t>YARN</a:t>
            </a:r>
          </a:p>
          <a:p>
            <a:pPr algn="ctr"/>
            <a:r>
              <a:rPr lang="es-ES" i="1" dirty="0">
                <a:solidFill>
                  <a:schemeClr val="bg1"/>
                </a:solidFill>
              </a:rPr>
              <a:t>Gestor de recursos de Hadoop</a:t>
            </a:r>
          </a:p>
        </p:txBody>
      </p:sp>
      <p:sp>
        <p:nvSpPr>
          <p:cNvPr id="11" name="CuadroTexto 10">
            <a:extLst>
              <a:ext uri="{FF2B5EF4-FFF2-40B4-BE49-F238E27FC236}">
                <a16:creationId xmlns:a16="http://schemas.microsoft.com/office/drawing/2014/main" id="{0E9F24DA-45F5-4269-81F4-C185A0E57455}"/>
              </a:ext>
            </a:extLst>
          </p:cNvPr>
          <p:cNvSpPr txBox="1"/>
          <p:nvPr/>
        </p:nvSpPr>
        <p:spPr>
          <a:xfrm>
            <a:off x="6522097" y="4805477"/>
            <a:ext cx="3517900" cy="769441"/>
          </a:xfrm>
          <a:prstGeom prst="rect">
            <a:avLst/>
          </a:prstGeom>
          <a:noFill/>
        </p:spPr>
        <p:txBody>
          <a:bodyPr wrap="square" rtlCol="0">
            <a:spAutoFit/>
          </a:bodyPr>
          <a:lstStyle/>
          <a:p>
            <a:pPr algn="ctr"/>
            <a:r>
              <a:rPr lang="es-ES" sz="1600" b="1" dirty="0">
                <a:solidFill>
                  <a:schemeClr val="bg1"/>
                </a:solidFill>
              </a:rPr>
              <a:t>Escalabilidad</a:t>
            </a:r>
          </a:p>
          <a:p>
            <a:pPr algn="ctr"/>
            <a:r>
              <a:rPr lang="es-ES" i="1" dirty="0">
                <a:solidFill>
                  <a:schemeClr val="bg1"/>
                </a:solidFill>
              </a:rPr>
              <a:t>Es cuestión de añadir nuevos nodos, de hardware económico</a:t>
            </a:r>
          </a:p>
        </p:txBody>
      </p:sp>
    </p:spTree>
    <p:extLst>
      <p:ext uri="{BB962C8B-B14F-4D97-AF65-F5344CB8AC3E}">
        <p14:creationId xmlns:p14="http://schemas.microsoft.com/office/powerpoint/2010/main" val="326321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HDFS</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High </a:t>
            </a:r>
            <a:r>
              <a:rPr lang="es-ES" sz="1800" i="1" dirty="0" err="1">
                <a:solidFill>
                  <a:srgbClr val="D8D8D8"/>
                </a:solidFill>
              </a:rPr>
              <a:t>Distributed</a:t>
            </a:r>
            <a:r>
              <a:rPr lang="es-ES" sz="1800" i="1" dirty="0">
                <a:solidFill>
                  <a:srgbClr val="D8D8D8"/>
                </a:solidFill>
              </a:rPr>
              <a:t> File </a:t>
            </a:r>
            <a:r>
              <a:rPr lang="es-ES" sz="1800" i="1" dirty="0" err="1">
                <a:solidFill>
                  <a:srgbClr val="D8D8D8"/>
                </a:solidFill>
              </a:rPr>
              <a:t>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Picture 4">
            <a:extLst>
              <a:ext uri="{FF2B5EF4-FFF2-40B4-BE49-F238E27FC236}">
                <a16:creationId xmlns:a16="http://schemas.microsoft.com/office/drawing/2014/main" id="{30B13241-6037-4B7B-982F-54EA9A601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5718B297-B06E-4873-9FE4-FC9AC03203F0}"/>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Sistema de ficheros distribuidos de Hadoop. Sirve para el almacenamiento masivo de información, tanto para datos estructurados, </a:t>
            </a:r>
            <a:r>
              <a:rPr lang="es-ES" sz="1800" i="1" dirty="0" err="1">
                <a:solidFill>
                  <a:schemeClr val="bg1"/>
                </a:solidFill>
                <a:effectLst/>
                <a:latin typeface="+mj-lt"/>
              </a:rPr>
              <a:t>semi-estructurados</a:t>
            </a:r>
            <a:r>
              <a:rPr lang="es-ES" sz="1800" i="1" dirty="0">
                <a:solidFill>
                  <a:schemeClr val="bg1"/>
                </a:solidFill>
                <a:effectLst/>
                <a:latin typeface="+mj-lt"/>
              </a:rPr>
              <a:t> y no estructurados.</a:t>
            </a:r>
            <a:r>
              <a:rPr lang="es-ES" sz="1800" b="0" i="1" dirty="0">
                <a:solidFill>
                  <a:schemeClr val="bg1"/>
                </a:solidFill>
                <a:effectLst/>
                <a:latin typeface="+mj-lt"/>
              </a:rPr>
              <a:t>”</a:t>
            </a:r>
            <a:endParaRPr lang="es-ES" sz="1800" i="1" dirty="0">
              <a:solidFill>
                <a:schemeClr val="bg1"/>
              </a:solidFill>
              <a:latin typeface="+mj-lt"/>
            </a:endParaRPr>
          </a:p>
        </p:txBody>
      </p:sp>
      <p:pic>
        <p:nvPicPr>
          <p:cNvPr id="5" name="Imagen 4">
            <a:extLst>
              <a:ext uri="{FF2B5EF4-FFF2-40B4-BE49-F238E27FC236}">
                <a16:creationId xmlns:a16="http://schemas.microsoft.com/office/drawing/2014/main" id="{4A11EFFD-4578-40AA-AC7F-E68D6C4274DB}"/>
              </a:ext>
            </a:extLst>
          </p:cNvPr>
          <p:cNvPicPr>
            <a:picLocks noChangeAspect="1"/>
          </p:cNvPicPr>
          <p:nvPr/>
        </p:nvPicPr>
        <p:blipFill>
          <a:blip r:embed="rId4"/>
          <a:stretch>
            <a:fillRect/>
          </a:stretch>
        </p:blipFill>
        <p:spPr>
          <a:xfrm>
            <a:off x="3047319" y="3388247"/>
            <a:ext cx="6315075" cy="2867248"/>
          </a:xfrm>
          <a:prstGeom prst="rect">
            <a:avLst/>
          </a:prstGeom>
        </p:spPr>
      </p:pic>
    </p:spTree>
    <p:extLst>
      <p:ext uri="{BB962C8B-B14F-4D97-AF65-F5344CB8AC3E}">
        <p14:creationId xmlns:p14="http://schemas.microsoft.com/office/powerpoint/2010/main" val="380278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Map</a:t>
            </a:r>
            <a:r>
              <a:rPr lang="es-ES" dirty="0"/>
              <a:t> Reduce</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Paradigma de programación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Picture 4">
            <a:extLst>
              <a:ext uri="{FF2B5EF4-FFF2-40B4-BE49-F238E27FC236}">
                <a16:creationId xmlns:a16="http://schemas.microsoft.com/office/drawing/2014/main" id="{0DEB89D0-615E-4C29-99A4-C2779FC4B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01360A7-5209-43E4-ACE4-FDFF0D04EFFB}"/>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MapReduce es una técnica de procesamiento y un programa modelo de computación distribuida basada en java. Mediante el </a:t>
            </a:r>
            <a:r>
              <a:rPr lang="es-ES" sz="1800" i="1" dirty="0" err="1">
                <a:solidFill>
                  <a:schemeClr val="bg1"/>
                </a:solidFill>
                <a:effectLst/>
                <a:latin typeface="+mj-lt"/>
              </a:rPr>
              <a:t>Map</a:t>
            </a:r>
            <a:r>
              <a:rPr lang="es-ES" sz="1800" i="1" dirty="0">
                <a:solidFill>
                  <a:schemeClr val="bg1"/>
                </a:solidFill>
                <a:effectLst/>
                <a:latin typeface="+mj-lt"/>
              </a:rPr>
              <a:t> se generan pares clave-valor y en el Reduce se produce la agregación.</a:t>
            </a:r>
            <a:r>
              <a:rPr lang="es-ES" sz="1800" b="0" i="1" dirty="0">
                <a:solidFill>
                  <a:schemeClr val="bg1"/>
                </a:solidFill>
                <a:effectLst/>
                <a:latin typeface="+mj-lt"/>
              </a:rPr>
              <a:t>”</a:t>
            </a:r>
            <a:endParaRPr lang="es-ES" sz="1800" i="1" dirty="0">
              <a:solidFill>
                <a:schemeClr val="bg1"/>
              </a:solidFill>
              <a:latin typeface="+mj-lt"/>
            </a:endParaRPr>
          </a:p>
        </p:txBody>
      </p:sp>
      <p:pic>
        <p:nvPicPr>
          <p:cNvPr id="4098" name="Picture 2" descr="How MapReduce Work? | Working And Stages Of MapReduce">
            <a:extLst>
              <a:ext uri="{FF2B5EF4-FFF2-40B4-BE49-F238E27FC236}">
                <a16:creationId xmlns:a16="http://schemas.microsoft.com/office/drawing/2014/main" id="{4DFC5336-8BED-4FD4-A5D6-F541986A0C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09" t="20803" r="8354" b="5314"/>
          <a:stretch/>
        </p:blipFill>
        <p:spPr bwMode="auto">
          <a:xfrm>
            <a:off x="3359328" y="3305586"/>
            <a:ext cx="5230747" cy="265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92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High </a:t>
            </a:r>
            <a:r>
              <a:rPr lang="es-ES" sz="1800" i="1" dirty="0" err="1">
                <a:solidFill>
                  <a:srgbClr val="D8D8D8"/>
                </a:solidFill>
              </a:rPr>
              <a:t>Distributed</a:t>
            </a:r>
            <a:r>
              <a:rPr lang="es-ES" sz="1800" i="1" dirty="0">
                <a:solidFill>
                  <a:srgbClr val="D8D8D8"/>
                </a:solidFill>
              </a:rPr>
              <a:t> File </a:t>
            </a:r>
            <a:r>
              <a:rPr lang="es-ES" sz="1800" i="1" dirty="0" err="1">
                <a:solidFill>
                  <a:srgbClr val="D8D8D8"/>
                </a:solidFill>
              </a:rPr>
              <a:t>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A01360A7-5209-43E4-ACE4-FDFF0D04EFFB}"/>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Motor de computación, que utiliza una serie de librerías o </a:t>
            </a:r>
            <a:r>
              <a:rPr lang="es-ES" sz="1800" i="1" dirty="0" err="1">
                <a:solidFill>
                  <a:schemeClr val="bg1"/>
                </a:solidFill>
                <a:effectLst/>
                <a:latin typeface="+mj-lt"/>
              </a:rPr>
              <a:t>APIs</a:t>
            </a:r>
            <a:r>
              <a:rPr lang="es-ES" sz="1800" i="1" dirty="0">
                <a:solidFill>
                  <a:schemeClr val="bg1"/>
                </a:solidFill>
                <a:effectLst/>
                <a:latin typeface="+mj-lt"/>
              </a:rPr>
              <a:t> en lenguajes bien conocidos como R, Python, Scala o Java y sirve para procesar datos de forma paralela en un clúster”</a:t>
            </a:r>
            <a:endParaRPr lang="es-ES" sz="1800" i="1" dirty="0">
              <a:solidFill>
                <a:schemeClr val="bg1"/>
              </a:solidFill>
              <a:latin typeface="+mj-lt"/>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ruc+ured &#10;S+reaminq &#10;Datasets &#10;Advanced &#10;Analy+ics &#10;S+ruc+ured APIs &#10;Da+oFrarnes &#10;Low-level APIs &#10;Libraries L &#10;Ecosystem &#10;SQL &#10;Di$+ribu+ed Variables ">
            <a:extLst>
              <a:ext uri="{FF2B5EF4-FFF2-40B4-BE49-F238E27FC236}">
                <a16:creationId xmlns:a16="http://schemas.microsoft.com/office/drawing/2014/main" id="{429A18B5-6EDD-4829-8548-165851EBE3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060" y="3305391"/>
            <a:ext cx="4485594" cy="302159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1C4A9D70-C482-4B98-843A-F685EAEFE801}"/>
              </a:ext>
            </a:extLst>
          </p:cNvPr>
          <p:cNvSpPr txBox="1"/>
          <p:nvPr/>
        </p:nvSpPr>
        <p:spPr>
          <a:xfrm>
            <a:off x="409575" y="3629025"/>
            <a:ext cx="2686050" cy="1384995"/>
          </a:xfrm>
          <a:prstGeom prst="rect">
            <a:avLst/>
          </a:prstGeom>
          <a:noFill/>
        </p:spPr>
        <p:txBody>
          <a:bodyPr wrap="square" rtlCol="0">
            <a:spAutoFit/>
          </a:bodyPr>
          <a:lstStyle/>
          <a:p>
            <a:r>
              <a:rPr lang="es-ES" dirty="0">
                <a:solidFill>
                  <a:schemeClr val="bg1"/>
                </a:solidFill>
              </a:rPr>
              <a:t>Escrito en Scala</a:t>
            </a:r>
          </a:p>
          <a:p>
            <a:r>
              <a:rPr lang="es-ES" dirty="0">
                <a:solidFill>
                  <a:schemeClr val="bg1"/>
                </a:solidFill>
              </a:rPr>
              <a:t>Corre sobre Java (JVM)</a:t>
            </a:r>
          </a:p>
          <a:p>
            <a:endParaRPr lang="es-ES" dirty="0">
              <a:solidFill>
                <a:schemeClr val="bg1"/>
              </a:solidFill>
            </a:endParaRPr>
          </a:p>
          <a:p>
            <a:r>
              <a:rPr lang="es-ES" dirty="0">
                <a:solidFill>
                  <a:schemeClr val="bg1"/>
                </a:solidFill>
              </a:rPr>
              <a:t>Se combina con Hadoop</a:t>
            </a:r>
          </a:p>
          <a:p>
            <a:endParaRPr lang="es-ES" dirty="0">
              <a:solidFill>
                <a:schemeClr val="bg1"/>
              </a:solidFill>
            </a:endParaRPr>
          </a:p>
          <a:p>
            <a:r>
              <a:rPr lang="es-ES" dirty="0" err="1">
                <a:solidFill>
                  <a:schemeClr val="bg1"/>
                </a:solidFill>
              </a:rPr>
              <a:t>Librerias</a:t>
            </a:r>
            <a:r>
              <a:rPr lang="es-ES" dirty="0">
                <a:solidFill>
                  <a:schemeClr val="bg1"/>
                </a:solidFill>
              </a:rPr>
              <a:t> y </a:t>
            </a:r>
            <a:r>
              <a:rPr lang="es-ES" dirty="0" err="1">
                <a:solidFill>
                  <a:schemeClr val="bg1"/>
                </a:solidFill>
              </a:rPr>
              <a:t>APIs</a:t>
            </a:r>
            <a:r>
              <a:rPr lang="es-ES" dirty="0">
                <a:solidFill>
                  <a:schemeClr val="bg1"/>
                </a:solidFill>
              </a:rPr>
              <a:t> de terceros</a:t>
            </a:r>
          </a:p>
        </p:txBody>
      </p:sp>
    </p:spTree>
    <p:extLst>
      <p:ext uri="{BB962C8B-B14F-4D97-AF65-F5344CB8AC3E}">
        <p14:creationId xmlns:p14="http://schemas.microsoft.com/office/powerpoint/2010/main" val="220026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High </a:t>
            </a:r>
            <a:r>
              <a:rPr lang="es-ES" sz="1800" i="1" dirty="0" err="1">
                <a:solidFill>
                  <a:srgbClr val="D8D8D8"/>
                </a:solidFill>
              </a:rPr>
              <a:t>Distributed</a:t>
            </a:r>
            <a:r>
              <a:rPr lang="es-ES" sz="1800" i="1" dirty="0">
                <a:solidFill>
                  <a:srgbClr val="D8D8D8"/>
                </a:solidFill>
              </a:rPr>
              <a:t> File </a:t>
            </a:r>
            <a:r>
              <a:rPr lang="es-ES" sz="1800" i="1" dirty="0" err="1">
                <a:solidFill>
                  <a:srgbClr val="D8D8D8"/>
                </a:solidFill>
              </a:rPr>
              <a:t>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A01360A7-5209-43E4-ACE4-FDFF0D04EFFB}"/>
              </a:ext>
            </a:extLst>
          </p:cNvPr>
          <p:cNvSpPr txBox="1"/>
          <p:nvPr/>
        </p:nvSpPr>
        <p:spPr>
          <a:xfrm>
            <a:off x="2109602" y="2146980"/>
            <a:ext cx="7972795" cy="2031325"/>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Delta Lake es una capa de almacenamiento de código abierto que aporta confiabilidad a los lagos de datos. Delta Lake proporciona transacciones ACID, control escalable de metadatos y unifica el procesamiento de datos de </a:t>
            </a:r>
            <a:r>
              <a:rPr lang="es-ES" sz="1800" i="1" dirty="0" err="1">
                <a:solidFill>
                  <a:schemeClr val="bg1"/>
                </a:solidFill>
                <a:effectLst/>
                <a:latin typeface="+mj-lt"/>
              </a:rPr>
              <a:t>streaming</a:t>
            </a:r>
            <a:r>
              <a:rPr lang="es-ES" sz="1800" i="1" dirty="0">
                <a:solidFill>
                  <a:schemeClr val="bg1"/>
                </a:solidFill>
                <a:effectLst/>
                <a:latin typeface="+mj-lt"/>
              </a:rPr>
              <a:t> y por lotes. Delta Lake se ejecuta sobre su lago de datos existente y es totalmente compatible con las API de Apache </a:t>
            </a:r>
            <a:r>
              <a:rPr lang="es-ES" sz="1800" i="1" dirty="0" err="1">
                <a:solidFill>
                  <a:schemeClr val="bg1"/>
                </a:solidFill>
                <a:effectLst/>
                <a:latin typeface="+mj-lt"/>
              </a:rPr>
              <a:t>Spark</a:t>
            </a:r>
            <a:r>
              <a:rPr lang="es-ES" sz="1800" i="1" dirty="0">
                <a:solidFill>
                  <a:schemeClr val="bg1"/>
                </a:solidFill>
                <a:effectLst/>
                <a:latin typeface="+mj-lt"/>
              </a:rPr>
              <a:t>. Delta Lake en Azure </a:t>
            </a:r>
            <a:r>
              <a:rPr lang="es-ES" sz="1800" i="1" dirty="0" err="1">
                <a:solidFill>
                  <a:schemeClr val="bg1"/>
                </a:solidFill>
                <a:effectLst/>
                <a:latin typeface="+mj-lt"/>
              </a:rPr>
              <a:t>Databricks</a:t>
            </a:r>
            <a:r>
              <a:rPr lang="es-ES" sz="1800" i="1" dirty="0">
                <a:solidFill>
                  <a:schemeClr val="bg1"/>
                </a:solidFill>
                <a:effectLst/>
                <a:latin typeface="+mj-lt"/>
              </a:rPr>
              <a:t> permite configurar el lago Delta en función de los patrones de las cargas de trabajo.”</a:t>
            </a:r>
            <a:endParaRPr lang="es-ES" sz="1800" i="1" dirty="0">
              <a:solidFill>
                <a:schemeClr val="bg1"/>
              </a:solidFill>
              <a:latin typeface="+mj-lt"/>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ruc+ured &#10;S+reaminq &#10;Datasets &#10;Advanced &#10;Analy+ics &#10;S+ruc+ured APIs &#10;Da+oFrarnes &#10;Low-level APIs &#10;Libraries L &#10;Ecosystem &#10;SQL &#10;Di$+ribu+ed Variables ">
            <a:extLst>
              <a:ext uri="{FF2B5EF4-FFF2-40B4-BE49-F238E27FC236}">
                <a16:creationId xmlns:a16="http://schemas.microsoft.com/office/drawing/2014/main" id="{429A18B5-6EDD-4829-8548-165851EBE3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060" y="3305391"/>
            <a:ext cx="4485594" cy="302159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1C4A9D70-C482-4B98-843A-F685EAEFE801}"/>
              </a:ext>
            </a:extLst>
          </p:cNvPr>
          <p:cNvSpPr txBox="1"/>
          <p:nvPr/>
        </p:nvSpPr>
        <p:spPr>
          <a:xfrm>
            <a:off x="409575" y="3629025"/>
            <a:ext cx="2686050" cy="1384995"/>
          </a:xfrm>
          <a:prstGeom prst="rect">
            <a:avLst/>
          </a:prstGeom>
          <a:noFill/>
        </p:spPr>
        <p:txBody>
          <a:bodyPr wrap="square" rtlCol="0">
            <a:spAutoFit/>
          </a:bodyPr>
          <a:lstStyle/>
          <a:p>
            <a:r>
              <a:rPr lang="es-ES" dirty="0">
                <a:solidFill>
                  <a:schemeClr val="bg1"/>
                </a:solidFill>
              </a:rPr>
              <a:t>Escrito en Scala</a:t>
            </a:r>
          </a:p>
          <a:p>
            <a:r>
              <a:rPr lang="es-ES" dirty="0">
                <a:solidFill>
                  <a:schemeClr val="bg1"/>
                </a:solidFill>
              </a:rPr>
              <a:t>Corre sobre Java (JVM)</a:t>
            </a:r>
          </a:p>
          <a:p>
            <a:endParaRPr lang="es-ES" dirty="0">
              <a:solidFill>
                <a:schemeClr val="bg1"/>
              </a:solidFill>
            </a:endParaRPr>
          </a:p>
          <a:p>
            <a:r>
              <a:rPr lang="es-ES" dirty="0">
                <a:solidFill>
                  <a:schemeClr val="bg1"/>
                </a:solidFill>
              </a:rPr>
              <a:t>Se combina con Hadoop</a:t>
            </a:r>
          </a:p>
          <a:p>
            <a:endParaRPr lang="es-ES" dirty="0">
              <a:solidFill>
                <a:schemeClr val="bg1"/>
              </a:solidFill>
            </a:endParaRPr>
          </a:p>
          <a:p>
            <a:r>
              <a:rPr lang="es-ES" dirty="0" err="1">
                <a:solidFill>
                  <a:schemeClr val="bg1"/>
                </a:solidFill>
              </a:rPr>
              <a:t>Librerias</a:t>
            </a:r>
            <a:r>
              <a:rPr lang="es-ES" dirty="0">
                <a:solidFill>
                  <a:schemeClr val="bg1"/>
                </a:solidFill>
              </a:rPr>
              <a:t> y </a:t>
            </a:r>
            <a:r>
              <a:rPr lang="es-ES" dirty="0" err="1">
                <a:solidFill>
                  <a:schemeClr val="bg1"/>
                </a:solidFill>
              </a:rPr>
              <a:t>APIs</a:t>
            </a:r>
            <a:r>
              <a:rPr lang="es-ES" dirty="0">
                <a:solidFill>
                  <a:schemeClr val="bg1"/>
                </a:solidFill>
              </a:rPr>
              <a:t> de terceros</a:t>
            </a:r>
          </a:p>
        </p:txBody>
      </p:sp>
    </p:spTree>
    <p:extLst>
      <p:ext uri="{BB962C8B-B14F-4D97-AF65-F5344CB8AC3E}">
        <p14:creationId xmlns:p14="http://schemas.microsoft.com/office/powerpoint/2010/main" val="1675177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Funcionamiento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river Process &#10;Spark &#10;Session &#10;user code &#10;Execu+or-g &#10;Cluster Manaqer ">
            <a:extLst>
              <a:ext uri="{FF2B5EF4-FFF2-40B4-BE49-F238E27FC236}">
                <a16:creationId xmlns:a16="http://schemas.microsoft.com/office/drawing/2014/main" id="{6DA869F8-1398-4B79-A41B-403F10F1F1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351" y="2837913"/>
            <a:ext cx="5120514" cy="345829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689373" y="1916146"/>
            <a:ext cx="3856434" cy="1631216"/>
          </a:xfrm>
          <a:prstGeom prst="rect">
            <a:avLst/>
          </a:prstGeom>
          <a:noFill/>
        </p:spPr>
        <p:txBody>
          <a:bodyPr wrap="square" rtlCol="0">
            <a:spAutoFit/>
          </a:bodyPr>
          <a:lstStyle/>
          <a:p>
            <a:r>
              <a:rPr lang="es-ES" sz="1600" b="1" dirty="0">
                <a:solidFill>
                  <a:schemeClr val="bg1"/>
                </a:solidFill>
              </a:rPr>
              <a:t>Partición</a:t>
            </a:r>
          </a:p>
          <a:p>
            <a:r>
              <a:rPr lang="es-ES" dirty="0">
                <a:solidFill>
                  <a:schemeClr val="bg1"/>
                </a:solidFill>
              </a:rPr>
              <a:t>Una partición es una serie de filas de un DF que se almacenan en una maquina </a:t>
            </a:r>
            <a:r>
              <a:rPr lang="es-ES" dirty="0" err="1">
                <a:solidFill>
                  <a:schemeClr val="bg1"/>
                </a:solidFill>
              </a:rPr>
              <a:t>fisica</a:t>
            </a:r>
            <a:r>
              <a:rPr lang="es-ES" dirty="0">
                <a:solidFill>
                  <a:schemeClr val="bg1"/>
                </a:solidFill>
              </a:rPr>
              <a:t>, dentro de un </a:t>
            </a:r>
            <a:r>
              <a:rPr lang="es-ES" dirty="0" err="1">
                <a:solidFill>
                  <a:schemeClr val="bg1"/>
                </a:solidFill>
              </a:rPr>
              <a:t>cluster</a:t>
            </a:r>
            <a:r>
              <a:rPr lang="es-ES" dirty="0">
                <a:solidFill>
                  <a:schemeClr val="bg1"/>
                </a:solidFill>
              </a:rPr>
              <a:t>, por ejemplo, partición por fecha.</a:t>
            </a:r>
          </a:p>
          <a:p>
            <a:endParaRPr lang="es-ES" dirty="0">
              <a:solidFill>
                <a:schemeClr val="bg1"/>
              </a:solidFill>
            </a:endParaRPr>
          </a:p>
          <a:p>
            <a:r>
              <a:rPr lang="es-ES" dirty="0">
                <a:solidFill>
                  <a:schemeClr val="bg1"/>
                </a:solidFill>
              </a:rPr>
              <a:t>Trabajamos a alto nivel, no con las particiones</a:t>
            </a:r>
          </a:p>
        </p:txBody>
      </p:sp>
      <p:pic>
        <p:nvPicPr>
          <p:cNvPr id="6148" name="Picture 4" descr="Spark Under The Hood : Partition. Spark is a distributed computing engine…  | by Thejas Babu | Medium">
            <a:extLst>
              <a:ext uri="{FF2B5EF4-FFF2-40B4-BE49-F238E27FC236}">
                <a16:creationId xmlns:a16="http://schemas.microsoft.com/office/drawing/2014/main" id="{FE3E4BDE-5A5D-4294-AFA8-F1B5547975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902" y="4079350"/>
            <a:ext cx="3520898" cy="22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73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Funcionamiento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716902" y="2006355"/>
            <a:ext cx="5025627" cy="1415772"/>
          </a:xfrm>
          <a:prstGeom prst="rect">
            <a:avLst/>
          </a:prstGeom>
          <a:noFill/>
        </p:spPr>
        <p:txBody>
          <a:bodyPr wrap="square" rtlCol="0">
            <a:spAutoFit/>
          </a:bodyPr>
          <a:lstStyle/>
          <a:p>
            <a:r>
              <a:rPr lang="es-ES" sz="1600" b="1" dirty="0">
                <a:solidFill>
                  <a:schemeClr val="bg1"/>
                </a:solidFill>
              </a:rPr>
              <a:t>Transformaciones y acciones</a:t>
            </a:r>
          </a:p>
          <a:p>
            <a:r>
              <a:rPr lang="es-ES" dirty="0">
                <a:solidFill>
                  <a:schemeClr val="bg1"/>
                </a:solidFill>
              </a:rPr>
              <a:t>Una transformación es cualquier modificación que hagamos sobre los datos, como por ejemplo, un filtrado. Mientras que en una acción necesitamos ejecutar todas las transformaciones ya que estamos pidiendo un resultado, como un </a:t>
            </a:r>
            <a:r>
              <a:rPr lang="es-ES" dirty="0" err="1">
                <a:solidFill>
                  <a:schemeClr val="bg1"/>
                </a:solidFill>
              </a:rPr>
              <a:t>count</a:t>
            </a:r>
            <a:r>
              <a:rPr lang="es-ES" dirty="0">
                <a:solidFill>
                  <a:schemeClr val="bg1"/>
                </a:solidFill>
              </a:rPr>
              <a:t> o un show. </a:t>
            </a:r>
            <a:r>
              <a:rPr lang="es-ES" b="1" dirty="0">
                <a:solidFill>
                  <a:schemeClr val="bg1"/>
                </a:solidFill>
              </a:rPr>
              <a:t>Es el </a:t>
            </a:r>
            <a:r>
              <a:rPr lang="es-ES" b="1" dirty="0" err="1">
                <a:solidFill>
                  <a:schemeClr val="bg1"/>
                </a:solidFill>
              </a:rPr>
              <a:t>trigger</a:t>
            </a:r>
            <a:r>
              <a:rPr lang="es-ES" b="1" dirty="0">
                <a:solidFill>
                  <a:schemeClr val="bg1"/>
                </a:solidFill>
              </a:rPr>
              <a:t> de la ejecución.</a:t>
            </a:r>
          </a:p>
        </p:txBody>
      </p:sp>
      <p:sp>
        <p:nvSpPr>
          <p:cNvPr id="9" name="CuadroTexto 8">
            <a:extLst>
              <a:ext uri="{FF2B5EF4-FFF2-40B4-BE49-F238E27FC236}">
                <a16:creationId xmlns:a16="http://schemas.microsoft.com/office/drawing/2014/main" id="{A2C0E5F2-89E0-416F-BAA1-72FA5F1A2D88}"/>
              </a:ext>
            </a:extLst>
          </p:cNvPr>
          <p:cNvSpPr txBox="1"/>
          <p:nvPr/>
        </p:nvSpPr>
        <p:spPr>
          <a:xfrm>
            <a:off x="6204857" y="1965596"/>
            <a:ext cx="4749402" cy="1415772"/>
          </a:xfrm>
          <a:prstGeom prst="rect">
            <a:avLst/>
          </a:prstGeom>
          <a:noFill/>
        </p:spPr>
        <p:txBody>
          <a:bodyPr wrap="square" rtlCol="0">
            <a:spAutoFit/>
          </a:bodyPr>
          <a:lstStyle/>
          <a:p>
            <a:r>
              <a:rPr lang="es-ES" sz="1600" b="1" dirty="0" err="1">
                <a:solidFill>
                  <a:schemeClr val="bg1"/>
                </a:solidFill>
              </a:rPr>
              <a:t>Lazy</a:t>
            </a:r>
            <a:r>
              <a:rPr lang="es-ES" sz="1600" b="1" dirty="0">
                <a:solidFill>
                  <a:schemeClr val="bg1"/>
                </a:solidFill>
              </a:rPr>
              <a:t> </a:t>
            </a:r>
            <a:r>
              <a:rPr lang="es-ES" sz="1600" b="1" dirty="0" err="1">
                <a:solidFill>
                  <a:schemeClr val="bg1"/>
                </a:solidFill>
              </a:rPr>
              <a:t>evaluation</a:t>
            </a:r>
            <a:endParaRPr lang="es-ES" sz="1600" b="1" dirty="0">
              <a:solidFill>
                <a:schemeClr val="bg1"/>
              </a:solidFill>
            </a:endParaRPr>
          </a:p>
          <a:p>
            <a:r>
              <a:rPr lang="es-ES" dirty="0" err="1">
                <a:solidFill>
                  <a:schemeClr val="bg1"/>
                </a:solidFill>
              </a:rPr>
              <a:t>Spark</a:t>
            </a:r>
            <a:r>
              <a:rPr lang="es-ES" dirty="0">
                <a:solidFill>
                  <a:schemeClr val="bg1"/>
                </a:solidFill>
              </a:rPr>
              <a:t> no ejecuta todas las operaciones hasta que no se ve en la necesidad de mostrar datos con una acción. Evalúa todas las operaciones de la ejecución y las ordena como crea más conveniente para que la ejecución sea óptima</a:t>
            </a:r>
            <a:endParaRPr lang="es-ES" b="1" dirty="0">
              <a:solidFill>
                <a:schemeClr val="bg1"/>
              </a:solidFill>
            </a:endParaRPr>
          </a:p>
        </p:txBody>
      </p:sp>
      <p:pic>
        <p:nvPicPr>
          <p:cNvPr id="7174" name="Picture 6" descr="Lazy Evaluation in Apache Spark – A Quick guide - DataFlair">
            <a:extLst>
              <a:ext uri="{FF2B5EF4-FFF2-40B4-BE49-F238E27FC236}">
                <a16:creationId xmlns:a16="http://schemas.microsoft.com/office/drawing/2014/main" id="{A89391D6-E9AB-4DFB-9363-64195C99C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048" y="3916833"/>
            <a:ext cx="4895850" cy="256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036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r>
              <a:rPr lang="es-ES" dirty="0"/>
              <a:t> vs Hadoop</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Apache Spark vs Hadoop MapReduce - Feature Wise Comparison [Infographic] -  DataFlair">
            <a:extLst>
              <a:ext uri="{FF2B5EF4-FFF2-40B4-BE49-F238E27FC236}">
                <a16:creationId xmlns:a16="http://schemas.microsoft.com/office/drawing/2014/main" id="{C1E1EF8B-2941-4A69-B09E-04122A315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782" y="2028825"/>
            <a:ext cx="7229272" cy="378618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B14E1747-B697-4EA4-8702-FECBF9D9748E}"/>
              </a:ext>
            </a:extLst>
          </p:cNvPr>
          <p:cNvSpPr txBox="1"/>
          <p:nvPr/>
        </p:nvSpPr>
        <p:spPr>
          <a:xfrm>
            <a:off x="7362825" y="6019799"/>
            <a:ext cx="1714500" cy="307777"/>
          </a:xfrm>
          <a:prstGeom prst="rect">
            <a:avLst/>
          </a:prstGeom>
          <a:noFill/>
        </p:spPr>
        <p:txBody>
          <a:bodyPr wrap="square" rtlCol="0">
            <a:spAutoFit/>
          </a:bodyPr>
          <a:lstStyle/>
          <a:p>
            <a:pPr algn="ctr"/>
            <a:r>
              <a:rPr lang="es-ES" dirty="0" err="1">
                <a:solidFill>
                  <a:schemeClr val="bg1"/>
                </a:solidFill>
              </a:rPr>
              <a:t>In-disk</a:t>
            </a:r>
            <a:endParaRPr lang="es-ES" dirty="0">
              <a:solidFill>
                <a:schemeClr val="bg1"/>
              </a:solidFill>
            </a:endParaRPr>
          </a:p>
        </p:txBody>
      </p:sp>
      <p:sp>
        <p:nvSpPr>
          <p:cNvPr id="12" name="CuadroTexto 11">
            <a:extLst>
              <a:ext uri="{FF2B5EF4-FFF2-40B4-BE49-F238E27FC236}">
                <a16:creationId xmlns:a16="http://schemas.microsoft.com/office/drawing/2014/main" id="{CD4DF1F8-1EC6-4D50-B3C3-B5E00F1BF729}"/>
              </a:ext>
            </a:extLst>
          </p:cNvPr>
          <p:cNvSpPr txBox="1"/>
          <p:nvPr/>
        </p:nvSpPr>
        <p:spPr>
          <a:xfrm>
            <a:off x="4743450" y="6055244"/>
            <a:ext cx="1714500" cy="307777"/>
          </a:xfrm>
          <a:prstGeom prst="rect">
            <a:avLst/>
          </a:prstGeom>
          <a:noFill/>
        </p:spPr>
        <p:txBody>
          <a:bodyPr wrap="square" rtlCol="0">
            <a:spAutoFit/>
          </a:bodyPr>
          <a:lstStyle/>
          <a:p>
            <a:pPr algn="ctr"/>
            <a:r>
              <a:rPr lang="es-ES" dirty="0" err="1">
                <a:solidFill>
                  <a:schemeClr val="bg1"/>
                </a:solidFill>
              </a:rPr>
              <a:t>In-memory</a:t>
            </a:r>
            <a:endParaRPr lang="es-ES" dirty="0">
              <a:solidFill>
                <a:schemeClr val="bg1"/>
              </a:solidFill>
            </a:endParaRPr>
          </a:p>
        </p:txBody>
      </p:sp>
      <p:sp>
        <p:nvSpPr>
          <p:cNvPr id="13" name="CuadroTexto 12">
            <a:extLst>
              <a:ext uri="{FF2B5EF4-FFF2-40B4-BE49-F238E27FC236}">
                <a16:creationId xmlns:a16="http://schemas.microsoft.com/office/drawing/2014/main" id="{7D7930DD-D98D-45D5-B23C-69BC417341B9}"/>
              </a:ext>
            </a:extLst>
          </p:cNvPr>
          <p:cNvSpPr txBox="1"/>
          <p:nvPr/>
        </p:nvSpPr>
        <p:spPr>
          <a:xfrm>
            <a:off x="2238782" y="6055244"/>
            <a:ext cx="1961743" cy="307777"/>
          </a:xfrm>
          <a:prstGeom prst="rect">
            <a:avLst/>
          </a:prstGeom>
          <a:noFill/>
        </p:spPr>
        <p:txBody>
          <a:bodyPr wrap="square" rtlCol="0">
            <a:spAutoFit/>
          </a:bodyPr>
          <a:lstStyle/>
          <a:p>
            <a:pPr algn="ctr"/>
            <a:r>
              <a:rPr lang="es-ES" dirty="0" err="1">
                <a:solidFill>
                  <a:schemeClr val="bg1"/>
                </a:solidFill>
              </a:rPr>
              <a:t>Process</a:t>
            </a:r>
            <a:r>
              <a:rPr lang="es-ES" dirty="0">
                <a:solidFill>
                  <a:schemeClr val="bg1"/>
                </a:solidFill>
              </a:rPr>
              <a:t> </a:t>
            </a:r>
            <a:r>
              <a:rPr lang="es-ES" dirty="0" err="1">
                <a:solidFill>
                  <a:schemeClr val="bg1"/>
                </a:solidFill>
              </a:rPr>
              <a:t>information</a:t>
            </a:r>
            <a:endParaRPr lang="es-ES" dirty="0">
              <a:solidFill>
                <a:schemeClr val="bg1"/>
              </a:solidFill>
            </a:endParaRPr>
          </a:p>
        </p:txBody>
      </p:sp>
    </p:spTree>
    <p:extLst>
      <p:ext uri="{BB962C8B-B14F-4D97-AF65-F5344CB8AC3E}">
        <p14:creationId xmlns:p14="http://schemas.microsoft.com/office/powerpoint/2010/main" val="1183264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RDD</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err="1">
                <a:solidFill>
                  <a:srgbClr val="D8D8D8"/>
                </a:solidFill>
              </a:rPr>
              <a:t>Resilient</a:t>
            </a:r>
            <a:r>
              <a:rPr lang="es-ES" sz="1800" i="1" dirty="0">
                <a:solidFill>
                  <a:srgbClr val="D8D8D8"/>
                </a:solidFill>
              </a:rPr>
              <a:t> </a:t>
            </a:r>
            <a:r>
              <a:rPr lang="es-ES" sz="1800" i="1" dirty="0" err="1">
                <a:solidFill>
                  <a:srgbClr val="D8D8D8"/>
                </a:solidFill>
              </a:rPr>
              <a:t>Distributed</a:t>
            </a:r>
            <a:r>
              <a:rPr lang="es-ES" sz="1800" i="1" dirty="0">
                <a:solidFill>
                  <a:srgbClr val="D8D8D8"/>
                </a:solidFill>
              </a:rPr>
              <a:t> </a:t>
            </a:r>
            <a:r>
              <a:rPr lang="es-ES" sz="1800" i="1" dirty="0" err="1">
                <a:solidFill>
                  <a:srgbClr val="D8D8D8"/>
                </a:solidFill>
              </a:rPr>
              <a:t>Datasets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326572" y="2104254"/>
            <a:ext cx="2968227" cy="1415772"/>
          </a:xfrm>
          <a:prstGeom prst="rect">
            <a:avLst/>
          </a:prstGeom>
          <a:noFill/>
        </p:spPr>
        <p:txBody>
          <a:bodyPr wrap="square" rtlCol="0">
            <a:spAutoFit/>
          </a:bodyPr>
          <a:lstStyle/>
          <a:p>
            <a:r>
              <a:rPr lang="es-ES" sz="1600" b="1" dirty="0">
                <a:solidFill>
                  <a:schemeClr val="bg1"/>
                </a:solidFill>
              </a:rPr>
              <a:t>Definición</a:t>
            </a:r>
          </a:p>
          <a:p>
            <a:r>
              <a:rPr lang="es-ES" dirty="0">
                <a:solidFill>
                  <a:schemeClr val="bg1"/>
                </a:solidFill>
              </a:rPr>
              <a:t>Un RDD, según </a:t>
            </a:r>
            <a:r>
              <a:rPr lang="es-ES" dirty="0" err="1">
                <a:solidFill>
                  <a:schemeClr val="bg1"/>
                </a:solidFill>
              </a:rPr>
              <a:t>Spark</a:t>
            </a:r>
            <a:r>
              <a:rPr lang="es-ES" dirty="0">
                <a:solidFill>
                  <a:schemeClr val="bg1"/>
                </a:solidFill>
              </a:rPr>
              <a:t>, se define como una </a:t>
            </a:r>
            <a:r>
              <a:rPr lang="es-ES" b="1" dirty="0">
                <a:solidFill>
                  <a:schemeClr val="bg1"/>
                </a:solidFill>
              </a:rPr>
              <a:t>colección de elementos </a:t>
            </a:r>
            <a:r>
              <a:rPr lang="es-ES" dirty="0">
                <a:solidFill>
                  <a:schemeClr val="bg1"/>
                </a:solidFill>
              </a:rPr>
              <a:t>que es tolerante a fallos y que es capaz de </a:t>
            </a:r>
            <a:r>
              <a:rPr lang="es-ES" b="1" dirty="0">
                <a:solidFill>
                  <a:schemeClr val="bg1"/>
                </a:solidFill>
              </a:rPr>
              <a:t>operar en paralelo</a:t>
            </a:r>
            <a:r>
              <a:rPr lang="es-ES" dirty="0">
                <a:solidFill>
                  <a:schemeClr val="bg1"/>
                </a:solidFill>
              </a:rPr>
              <a:t>.</a:t>
            </a:r>
          </a:p>
        </p:txBody>
      </p:sp>
      <p:sp>
        <p:nvSpPr>
          <p:cNvPr id="11" name="CuadroTexto 10">
            <a:extLst>
              <a:ext uri="{FF2B5EF4-FFF2-40B4-BE49-F238E27FC236}">
                <a16:creationId xmlns:a16="http://schemas.microsoft.com/office/drawing/2014/main" id="{6FF6719B-3625-1D83-3211-4992FA91960B}"/>
              </a:ext>
            </a:extLst>
          </p:cNvPr>
          <p:cNvSpPr txBox="1"/>
          <p:nvPr/>
        </p:nvSpPr>
        <p:spPr>
          <a:xfrm>
            <a:off x="326572" y="4897660"/>
            <a:ext cx="2968227" cy="1631216"/>
          </a:xfrm>
          <a:prstGeom prst="rect">
            <a:avLst/>
          </a:prstGeom>
          <a:noFill/>
        </p:spPr>
        <p:txBody>
          <a:bodyPr wrap="square" rtlCol="0">
            <a:spAutoFit/>
          </a:bodyPr>
          <a:lstStyle/>
          <a:p>
            <a:r>
              <a:rPr lang="es-ES" sz="1600" b="1" dirty="0">
                <a:solidFill>
                  <a:schemeClr val="bg1"/>
                </a:solidFill>
              </a:rPr>
              <a:t>Tolerante a fallos</a:t>
            </a:r>
          </a:p>
          <a:p>
            <a:r>
              <a:rPr lang="es-ES" dirty="0">
                <a:solidFill>
                  <a:schemeClr val="bg1"/>
                </a:solidFill>
              </a:rPr>
              <a:t>Esto es debido a que, al ser capaces de </a:t>
            </a:r>
            <a:r>
              <a:rPr lang="es-ES" b="1" dirty="0">
                <a:solidFill>
                  <a:schemeClr val="bg1"/>
                </a:solidFill>
              </a:rPr>
              <a:t>operar en paralelo</a:t>
            </a:r>
            <a:r>
              <a:rPr lang="es-ES" dirty="0">
                <a:solidFill>
                  <a:schemeClr val="bg1"/>
                </a:solidFill>
              </a:rPr>
              <a:t>, la información está guardada en diferentes nodos del clúster, por lo que si se pierde en uno, podrá recuperarlo desde otro.</a:t>
            </a:r>
          </a:p>
        </p:txBody>
      </p:sp>
      <p:sp>
        <p:nvSpPr>
          <p:cNvPr id="12" name="CuadroTexto 11">
            <a:extLst>
              <a:ext uri="{FF2B5EF4-FFF2-40B4-BE49-F238E27FC236}">
                <a16:creationId xmlns:a16="http://schemas.microsoft.com/office/drawing/2014/main" id="{763BEE6A-1F7B-1D6F-657F-1DD6C6117C13}"/>
              </a:ext>
            </a:extLst>
          </p:cNvPr>
          <p:cNvSpPr txBox="1"/>
          <p:nvPr/>
        </p:nvSpPr>
        <p:spPr>
          <a:xfrm>
            <a:off x="9156225" y="2104254"/>
            <a:ext cx="2968227" cy="1200329"/>
          </a:xfrm>
          <a:prstGeom prst="rect">
            <a:avLst/>
          </a:prstGeom>
          <a:noFill/>
        </p:spPr>
        <p:txBody>
          <a:bodyPr wrap="square" rtlCol="0">
            <a:spAutoFit/>
          </a:bodyPr>
          <a:lstStyle/>
          <a:p>
            <a:r>
              <a:rPr lang="es-ES" sz="1600" b="1" dirty="0">
                <a:solidFill>
                  <a:schemeClr val="bg1"/>
                </a:solidFill>
              </a:rPr>
              <a:t>No son mutables</a:t>
            </a:r>
          </a:p>
          <a:p>
            <a:r>
              <a:rPr lang="es-ES" dirty="0">
                <a:solidFill>
                  <a:schemeClr val="bg1"/>
                </a:solidFill>
              </a:rPr>
              <a:t>Si deseamos realizar una operación sobre un RDD, tendremos obligatoriamente que generar uno nuevo</a:t>
            </a:r>
          </a:p>
        </p:txBody>
      </p:sp>
      <p:sp>
        <p:nvSpPr>
          <p:cNvPr id="13" name="CuadroTexto 12">
            <a:extLst>
              <a:ext uri="{FF2B5EF4-FFF2-40B4-BE49-F238E27FC236}">
                <a16:creationId xmlns:a16="http://schemas.microsoft.com/office/drawing/2014/main" id="{880523E1-FCCA-F829-0613-5BF124C6EB3B}"/>
              </a:ext>
            </a:extLst>
          </p:cNvPr>
          <p:cNvSpPr txBox="1"/>
          <p:nvPr/>
        </p:nvSpPr>
        <p:spPr>
          <a:xfrm>
            <a:off x="9156225" y="4216639"/>
            <a:ext cx="2968227" cy="1661993"/>
          </a:xfrm>
          <a:prstGeom prst="rect">
            <a:avLst/>
          </a:prstGeom>
          <a:noFill/>
        </p:spPr>
        <p:txBody>
          <a:bodyPr wrap="square" rtlCol="0">
            <a:spAutoFit/>
          </a:bodyPr>
          <a:lstStyle/>
          <a:p>
            <a:r>
              <a:rPr lang="es-ES" sz="1600" b="1" dirty="0">
                <a:solidFill>
                  <a:schemeClr val="bg1"/>
                </a:solidFill>
              </a:rPr>
              <a:t>Se crean desde archivos de Hadoop (HFDS)</a:t>
            </a:r>
          </a:p>
          <a:p>
            <a:r>
              <a:rPr lang="es-ES" dirty="0">
                <a:solidFill>
                  <a:schemeClr val="bg1"/>
                </a:solidFill>
              </a:rPr>
              <a:t>aunque esto no impide que, por ejemplo, creemos un RDD a través de archivos con otra extensión como un. </a:t>
            </a:r>
            <a:r>
              <a:rPr lang="es-ES" dirty="0" err="1">
                <a:solidFill>
                  <a:schemeClr val="bg1"/>
                </a:solidFill>
              </a:rPr>
              <a:t>json</a:t>
            </a:r>
            <a:r>
              <a:rPr lang="es-ES" dirty="0">
                <a:solidFill>
                  <a:schemeClr val="bg1"/>
                </a:solidFill>
              </a:rPr>
              <a:t> o .</a:t>
            </a:r>
            <a:r>
              <a:rPr lang="es-ES" dirty="0" err="1">
                <a:solidFill>
                  <a:schemeClr val="bg1"/>
                </a:solidFill>
              </a:rPr>
              <a:t>csv</a:t>
            </a:r>
            <a:r>
              <a:rPr lang="es-ES" dirty="0">
                <a:solidFill>
                  <a:schemeClr val="bg1"/>
                </a:solidFill>
              </a:rPr>
              <a:t>, previamente subidos a HDFS</a:t>
            </a:r>
          </a:p>
        </p:txBody>
      </p:sp>
      <p:pic>
        <p:nvPicPr>
          <p:cNvPr id="2050" name="Picture 2">
            <a:extLst>
              <a:ext uri="{FF2B5EF4-FFF2-40B4-BE49-F238E27FC236}">
                <a16:creationId xmlns:a16="http://schemas.microsoft.com/office/drawing/2014/main" id="{9D19220E-5D46-7FD8-D0AE-4FAC5814F4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363" y="2446857"/>
            <a:ext cx="5624298" cy="343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751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Parquet</a:t>
            </a:r>
            <a:r>
              <a:rPr lang="es-ES" dirty="0"/>
              <a:t> files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2703776" y="2226110"/>
            <a:ext cx="6784447" cy="1323439"/>
          </a:xfrm>
          <a:prstGeom prst="rect">
            <a:avLst/>
          </a:prstGeom>
          <a:noFill/>
        </p:spPr>
        <p:txBody>
          <a:bodyPr wrap="square" rtlCol="0">
            <a:spAutoFit/>
          </a:bodyPr>
          <a:lstStyle/>
          <a:p>
            <a:pPr algn="ctr"/>
            <a:r>
              <a:rPr lang="es-ES" sz="2000" i="1" dirty="0">
                <a:solidFill>
                  <a:schemeClr val="bg1"/>
                </a:solidFill>
              </a:rPr>
              <a:t>Formato de </a:t>
            </a:r>
            <a:r>
              <a:rPr lang="es-ES" sz="2000" b="1" i="1" dirty="0">
                <a:solidFill>
                  <a:schemeClr val="bg1"/>
                </a:solidFill>
              </a:rPr>
              <a:t>almacenamiento de datos </a:t>
            </a:r>
            <a:r>
              <a:rPr lang="es-ES" sz="2000" i="1" dirty="0">
                <a:solidFill>
                  <a:schemeClr val="bg1"/>
                </a:solidFill>
              </a:rPr>
              <a:t>orientado a </a:t>
            </a:r>
            <a:r>
              <a:rPr lang="es-ES" sz="2000" b="1" i="1" dirty="0">
                <a:solidFill>
                  <a:schemeClr val="bg1"/>
                </a:solidFill>
              </a:rPr>
              <a:t>columnas</a:t>
            </a:r>
            <a:r>
              <a:rPr lang="es-ES" sz="2000" i="1" dirty="0">
                <a:solidFill>
                  <a:schemeClr val="bg1"/>
                </a:solidFill>
              </a:rPr>
              <a:t>, lo que facilita el uso de una codificación y compresión eficientes para reducir tu tamaño. Es gratuito y de código abierto, característico del ecosistema Hadoop.</a:t>
            </a:r>
          </a:p>
        </p:txBody>
      </p:sp>
      <p:pic>
        <p:nvPicPr>
          <p:cNvPr id="2" name="Picture 2" descr="Por qué deberías de usar ficheros Parquet si procesas muchos datos? |  datos.gob.es">
            <a:extLst>
              <a:ext uri="{FF2B5EF4-FFF2-40B4-BE49-F238E27FC236}">
                <a16:creationId xmlns:a16="http://schemas.microsoft.com/office/drawing/2014/main" id="{3463B7BA-5486-4A28-7DC3-1C991A1B44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8719" y="3833178"/>
            <a:ext cx="7495650" cy="1290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49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¿Qué es el Big Data?</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Delta </a:t>
            </a:r>
            <a:r>
              <a:rPr lang="es-ES" dirty="0" err="1"/>
              <a:t>Lakes</a:t>
            </a:r>
            <a:r>
              <a:rPr lang="es-ES" dirty="0"/>
              <a:t> </a:t>
            </a:r>
            <a:r>
              <a:rPr lang="es-ES" sz="1600" dirty="0"/>
              <a:t>(no Data </a:t>
            </a:r>
            <a:r>
              <a:rPr lang="es-ES" sz="1600" dirty="0" err="1"/>
              <a:t>Lakes</a:t>
            </a:r>
            <a:r>
              <a:rPr lang="es-ES" sz="1600" dirty="0"/>
              <a:t>)</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6FF6719B-3625-1D83-3211-4992FA91960B}"/>
              </a:ext>
            </a:extLst>
          </p:cNvPr>
          <p:cNvSpPr txBox="1"/>
          <p:nvPr/>
        </p:nvSpPr>
        <p:spPr>
          <a:xfrm>
            <a:off x="855599" y="4055527"/>
            <a:ext cx="2968227" cy="738664"/>
          </a:xfrm>
          <a:prstGeom prst="rect">
            <a:avLst/>
          </a:prstGeom>
          <a:noFill/>
        </p:spPr>
        <p:txBody>
          <a:bodyPr wrap="square" rtlCol="0">
            <a:spAutoFit/>
          </a:bodyPr>
          <a:lstStyle/>
          <a:p>
            <a:r>
              <a:rPr lang="es-ES" dirty="0">
                <a:solidFill>
                  <a:schemeClr val="bg1"/>
                </a:solidFill>
              </a:rPr>
              <a:t>Transacciones ACID en </a:t>
            </a:r>
            <a:r>
              <a:rPr lang="es-ES" dirty="0" err="1">
                <a:solidFill>
                  <a:schemeClr val="bg1"/>
                </a:solidFill>
              </a:rPr>
              <a:t>Spark</a:t>
            </a:r>
            <a:r>
              <a:rPr lang="es-ES" dirty="0">
                <a:solidFill>
                  <a:schemeClr val="bg1"/>
                </a:solidFill>
              </a:rPr>
              <a:t>: garantizan que los lectores nunca vean datos incoherentes.</a:t>
            </a:r>
          </a:p>
        </p:txBody>
      </p:sp>
      <p:sp>
        <p:nvSpPr>
          <p:cNvPr id="12" name="CuadroTexto 11">
            <a:extLst>
              <a:ext uri="{FF2B5EF4-FFF2-40B4-BE49-F238E27FC236}">
                <a16:creationId xmlns:a16="http://schemas.microsoft.com/office/drawing/2014/main" id="{763BEE6A-1F7B-1D6F-657F-1DD6C6117C13}"/>
              </a:ext>
            </a:extLst>
          </p:cNvPr>
          <p:cNvSpPr txBox="1"/>
          <p:nvPr/>
        </p:nvSpPr>
        <p:spPr>
          <a:xfrm>
            <a:off x="4611883" y="4055527"/>
            <a:ext cx="3048550" cy="307777"/>
          </a:xfrm>
          <a:prstGeom prst="rect">
            <a:avLst/>
          </a:prstGeom>
          <a:noFill/>
        </p:spPr>
        <p:txBody>
          <a:bodyPr wrap="square" rtlCol="0">
            <a:spAutoFit/>
          </a:bodyPr>
          <a:lstStyle/>
          <a:p>
            <a:r>
              <a:rPr lang="es-ES" dirty="0">
                <a:solidFill>
                  <a:schemeClr val="bg1"/>
                </a:solidFill>
              </a:rPr>
              <a:t>Control escalable de los metadatos.</a:t>
            </a:r>
          </a:p>
        </p:txBody>
      </p:sp>
      <p:sp>
        <p:nvSpPr>
          <p:cNvPr id="13" name="CuadroTexto 12">
            <a:extLst>
              <a:ext uri="{FF2B5EF4-FFF2-40B4-BE49-F238E27FC236}">
                <a16:creationId xmlns:a16="http://schemas.microsoft.com/office/drawing/2014/main" id="{880523E1-FCCA-F829-0613-5BF124C6EB3B}"/>
              </a:ext>
            </a:extLst>
          </p:cNvPr>
          <p:cNvSpPr txBox="1"/>
          <p:nvPr/>
        </p:nvSpPr>
        <p:spPr>
          <a:xfrm>
            <a:off x="8282643" y="4055527"/>
            <a:ext cx="2968227" cy="1815882"/>
          </a:xfrm>
          <a:prstGeom prst="rect">
            <a:avLst/>
          </a:prstGeom>
          <a:noFill/>
        </p:spPr>
        <p:txBody>
          <a:bodyPr wrap="square" rtlCol="0">
            <a:spAutoFit/>
          </a:bodyPr>
          <a:lstStyle/>
          <a:p>
            <a:r>
              <a:rPr lang="es-ES" dirty="0">
                <a:solidFill>
                  <a:schemeClr val="bg1"/>
                </a:solidFill>
              </a:rPr>
              <a:t>Unificación de </a:t>
            </a:r>
            <a:r>
              <a:rPr lang="es-ES" dirty="0" err="1">
                <a:solidFill>
                  <a:schemeClr val="bg1"/>
                </a:solidFill>
              </a:rPr>
              <a:t>streaming</a:t>
            </a:r>
            <a:r>
              <a:rPr lang="es-ES" dirty="0">
                <a:solidFill>
                  <a:schemeClr val="bg1"/>
                </a:solidFill>
              </a:rPr>
              <a:t> y lotes: una tabla en Delta Lake es una tabla de lotes, así como un origen y un receptor de </a:t>
            </a:r>
            <a:r>
              <a:rPr lang="es-ES" dirty="0" err="1">
                <a:solidFill>
                  <a:schemeClr val="bg1"/>
                </a:solidFill>
              </a:rPr>
              <a:t>streaming</a:t>
            </a:r>
            <a:r>
              <a:rPr lang="es-ES" dirty="0">
                <a:solidFill>
                  <a:schemeClr val="bg1"/>
                </a:solidFill>
              </a:rPr>
              <a:t>. La ingesta de datos de </a:t>
            </a:r>
            <a:r>
              <a:rPr lang="es-ES" dirty="0" err="1">
                <a:solidFill>
                  <a:schemeClr val="bg1"/>
                </a:solidFill>
              </a:rPr>
              <a:t>streaming</a:t>
            </a:r>
            <a:r>
              <a:rPr lang="es-ES" dirty="0">
                <a:solidFill>
                  <a:schemeClr val="bg1"/>
                </a:solidFill>
              </a:rPr>
              <a:t>, la reposición histórica de lotes y las consultas interactivas funcionan de manera integral.</a:t>
            </a:r>
          </a:p>
        </p:txBody>
      </p:sp>
      <p:sp>
        <p:nvSpPr>
          <p:cNvPr id="14" name="CuadroTexto 13">
            <a:extLst>
              <a:ext uri="{FF2B5EF4-FFF2-40B4-BE49-F238E27FC236}">
                <a16:creationId xmlns:a16="http://schemas.microsoft.com/office/drawing/2014/main" id="{D167ECBE-76F8-FECB-7B8B-466851D64EAF}"/>
              </a:ext>
            </a:extLst>
          </p:cNvPr>
          <p:cNvSpPr txBox="1"/>
          <p:nvPr/>
        </p:nvSpPr>
        <p:spPr>
          <a:xfrm>
            <a:off x="2109602" y="2146980"/>
            <a:ext cx="7972795" cy="1477328"/>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Delta Lake es un proyecto de código abierto que permite crear una arquitectura de </a:t>
            </a:r>
            <a:r>
              <a:rPr lang="es-ES" sz="1800" i="1" dirty="0" err="1">
                <a:solidFill>
                  <a:schemeClr val="bg1"/>
                </a:solidFill>
                <a:effectLst/>
                <a:latin typeface="+mj-lt"/>
              </a:rPr>
              <a:t>Lakehouse</a:t>
            </a:r>
            <a:r>
              <a:rPr lang="es-ES" sz="1800" i="1" dirty="0">
                <a:solidFill>
                  <a:schemeClr val="bg1"/>
                </a:solidFill>
                <a:effectLst/>
                <a:latin typeface="+mj-lt"/>
              </a:rPr>
              <a:t> sobre Data </a:t>
            </a:r>
            <a:r>
              <a:rPr lang="es-ES" sz="1800" i="1" dirty="0" err="1">
                <a:solidFill>
                  <a:schemeClr val="bg1"/>
                </a:solidFill>
                <a:effectLst/>
                <a:latin typeface="+mj-lt"/>
              </a:rPr>
              <a:t>Lakes</a:t>
            </a:r>
            <a:r>
              <a:rPr lang="es-ES" sz="1800" i="1" dirty="0">
                <a:solidFill>
                  <a:schemeClr val="bg1"/>
                </a:solidFill>
                <a:effectLst/>
                <a:latin typeface="+mj-lt"/>
              </a:rPr>
              <a:t>. Delta Lake proporciona transacciones ACID y control escalable de metadatos, y unifica el procesamiento de datos de </a:t>
            </a:r>
            <a:r>
              <a:rPr lang="es-ES" sz="1800" i="1" dirty="0" err="1">
                <a:solidFill>
                  <a:schemeClr val="bg1"/>
                </a:solidFill>
                <a:effectLst/>
                <a:latin typeface="+mj-lt"/>
              </a:rPr>
              <a:t>streaming</a:t>
            </a:r>
            <a:r>
              <a:rPr lang="es-ES" sz="1800" i="1" dirty="0">
                <a:solidFill>
                  <a:schemeClr val="bg1"/>
                </a:solidFill>
                <a:effectLst/>
                <a:latin typeface="+mj-lt"/>
              </a:rPr>
              <a:t> y por lotes en los Data </a:t>
            </a:r>
            <a:r>
              <a:rPr lang="es-ES" sz="1800" i="1" dirty="0" err="1">
                <a:solidFill>
                  <a:schemeClr val="bg1"/>
                </a:solidFill>
                <a:effectLst/>
                <a:latin typeface="+mj-lt"/>
              </a:rPr>
              <a:t>Lakes</a:t>
            </a:r>
            <a:r>
              <a:rPr lang="es-ES" sz="1800" i="1" dirty="0">
                <a:solidFill>
                  <a:schemeClr val="bg1"/>
                </a:solidFill>
                <a:effectLst/>
                <a:latin typeface="+mj-lt"/>
              </a:rPr>
              <a:t> ya existentes.”</a:t>
            </a:r>
            <a:endParaRPr lang="es-ES" sz="1800" i="1" dirty="0">
              <a:solidFill>
                <a:schemeClr val="bg1"/>
              </a:solidFill>
              <a:latin typeface="+mj-lt"/>
            </a:endParaRPr>
          </a:p>
        </p:txBody>
      </p:sp>
      <p:sp>
        <p:nvSpPr>
          <p:cNvPr id="15" name="CuadroTexto 14">
            <a:extLst>
              <a:ext uri="{FF2B5EF4-FFF2-40B4-BE49-F238E27FC236}">
                <a16:creationId xmlns:a16="http://schemas.microsoft.com/office/drawing/2014/main" id="{529690EE-F089-769D-C371-E73289EC1ABA}"/>
              </a:ext>
            </a:extLst>
          </p:cNvPr>
          <p:cNvSpPr txBox="1"/>
          <p:nvPr/>
        </p:nvSpPr>
        <p:spPr>
          <a:xfrm>
            <a:off x="930850" y="5163863"/>
            <a:ext cx="2968227" cy="954107"/>
          </a:xfrm>
          <a:prstGeom prst="rect">
            <a:avLst/>
          </a:prstGeom>
          <a:noFill/>
        </p:spPr>
        <p:txBody>
          <a:bodyPr wrap="square" rtlCol="0">
            <a:spAutoFit/>
          </a:bodyPr>
          <a:lstStyle/>
          <a:p>
            <a:r>
              <a:rPr lang="es-ES" dirty="0">
                <a:solidFill>
                  <a:schemeClr val="bg1"/>
                </a:solidFill>
              </a:rPr>
              <a:t>Controla automáticamente las variaciones de esquema para evitar la inserción de registros incorrectos durante la ingesta.</a:t>
            </a:r>
          </a:p>
        </p:txBody>
      </p:sp>
      <p:sp>
        <p:nvSpPr>
          <p:cNvPr id="16" name="CuadroTexto 15">
            <a:extLst>
              <a:ext uri="{FF2B5EF4-FFF2-40B4-BE49-F238E27FC236}">
                <a16:creationId xmlns:a16="http://schemas.microsoft.com/office/drawing/2014/main" id="{AC192CD8-DC6C-78D1-7855-EA29E635EBCE}"/>
              </a:ext>
            </a:extLst>
          </p:cNvPr>
          <p:cNvSpPr txBox="1"/>
          <p:nvPr/>
        </p:nvSpPr>
        <p:spPr>
          <a:xfrm>
            <a:off x="4652044" y="5163863"/>
            <a:ext cx="2968227" cy="1384995"/>
          </a:xfrm>
          <a:prstGeom prst="rect">
            <a:avLst/>
          </a:prstGeom>
          <a:noFill/>
        </p:spPr>
        <p:txBody>
          <a:bodyPr wrap="square" rtlCol="0">
            <a:spAutoFit/>
          </a:bodyPr>
          <a:lstStyle/>
          <a:p>
            <a:r>
              <a:rPr lang="es-ES" dirty="0">
                <a:solidFill>
                  <a:schemeClr val="bg1"/>
                </a:solidFill>
              </a:rPr>
              <a:t>Viajes en el tiempo: el control de versiones de datos permite reversiones, seguimientos de históricos completos y experimentos reproducibles de aprendizaje automático.</a:t>
            </a:r>
          </a:p>
        </p:txBody>
      </p:sp>
    </p:spTree>
    <p:extLst>
      <p:ext uri="{BB962C8B-B14F-4D97-AF65-F5344CB8AC3E}">
        <p14:creationId xmlns:p14="http://schemas.microsoft.com/office/powerpoint/2010/main" val="402867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Big Data</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Definición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1541308" y="2608645"/>
            <a:ext cx="9109383" cy="1938992"/>
          </a:xfrm>
          <a:prstGeom prst="rect">
            <a:avLst/>
          </a:prstGeom>
          <a:noFill/>
        </p:spPr>
        <p:txBody>
          <a:bodyPr wrap="square" rtlCol="0">
            <a:spAutoFit/>
          </a:bodyPr>
          <a:lstStyle/>
          <a:p>
            <a:pPr algn="ctr"/>
            <a:r>
              <a:rPr lang="es-ES" sz="2000" i="1" dirty="0">
                <a:solidFill>
                  <a:schemeClr val="bg1"/>
                </a:solidFill>
                <a:latin typeface="Segoe UI" panose="020B0502040204020203" pitchFamily="34" charset="0"/>
                <a:cs typeface="Segoe UI" panose="020B0502040204020203" pitchFamily="34" charset="0"/>
              </a:rPr>
              <a:t>“Conjuntos de datos o combinaciones de conjuntos de datos cuyo </a:t>
            </a:r>
            <a:r>
              <a:rPr lang="es-ES" sz="2000" b="1" i="1" dirty="0">
                <a:solidFill>
                  <a:schemeClr val="bg1"/>
                </a:solidFill>
                <a:latin typeface="Segoe UI" panose="020B0502040204020203" pitchFamily="34" charset="0"/>
                <a:cs typeface="Segoe UI" panose="020B0502040204020203" pitchFamily="34" charset="0"/>
              </a:rPr>
              <a:t>tamaño (volumen), complejidad (variabilidad) </a:t>
            </a:r>
            <a:r>
              <a:rPr lang="es-ES" sz="2000" i="1" dirty="0">
                <a:solidFill>
                  <a:schemeClr val="bg1"/>
                </a:solidFill>
                <a:latin typeface="Segoe UI" panose="020B0502040204020203" pitchFamily="34" charset="0"/>
                <a:cs typeface="Segoe UI" panose="020B0502040204020203" pitchFamily="34" charset="0"/>
              </a:rPr>
              <a:t>y </a:t>
            </a:r>
            <a:r>
              <a:rPr lang="es-ES" sz="2000" b="1" i="1" dirty="0">
                <a:solidFill>
                  <a:schemeClr val="bg1"/>
                </a:solidFill>
                <a:latin typeface="Segoe UI" panose="020B0502040204020203" pitchFamily="34" charset="0"/>
                <a:cs typeface="Segoe UI" panose="020B0502040204020203" pitchFamily="34" charset="0"/>
              </a:rPr>
              <a:t>velocidad de crecimiento (velocidad) </a:t>
            </a:r>
            <a:r>
              <a:rPr lang="es-ES" sz="2000" i="1" dirty="0">
                <a:solidFill>
                  <a:schemeClr val="bg1"/>
                </a:solidFill>
                <a:latin typeface="Segoe UI" panose="020B0502040204020203" pitchFamily="34" charset="0"/>
                <a:cs typeface="Segoe UI" panose="020B0502040204020203" pitchFamily="34" charset="0"/>
              </a:rPr>
              <a:t>dificultan su captura, gestión, procesamiento o análisis mediante tecnologías y herramientas convencionales, tales como bases de datos relacionales y estadísticas convencionales o paquetes de visualización, dentro del tiempo necesario para que sean útiles.”</a:t>
            </a:r>
          </a:p>
        </p:txBody>
      </p:sp>
    </p:spTree>
    <p:extLst>
      <p:ext uri="{BB962C8B-B14F-4D97-AF65-F5344CB8AC3E}">
        <p14:creationId xmlns:p14="http://schemas.microsoft.com/office/powerpoint/2010/main" val="93758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Las famosas 3 + 2 </a:t>
            </a:r>
            <a:r>
              <a:rPr lang="es-ES" dirty="0" err="1"/>
              <a:t>V’s</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Se suman dos más al carro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28" name="Picture 4" descr="Observatorio BI &amp; Analytics: Características de Big Data">
            <a:extLst>
              <a:ext uri="{FF2B5EF4-FFF2-40B4-BE49-F238E27FC236}">
                <a16:creationId xmlns:a16="http://schemas.microsoft.com/office/drawing/2014/main" id="{1B02F69E-EE76-4B8D-90CE-88FDB9429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437" y="1867949"/>
            <a:ext cx="5803126" cy="445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34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¿Por qué ha surgido esto ahora?</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760716" y="4945088"/>
            <a:ext cx="2621102" cy="400110"/>
          </a:xfrm>
          <a:prstGeom prst="rect">
            <a:avLst/>
          </a:prstGeom>
          <a:noFill/>
        </p:spPr>
        <p:txBody>
          <a:bodyPr wrap="square" rtlCol="0">
            <a:spAutoFit/>
          </a:bodyPr>
          <a:lstStyle/>
          <a:p>
            <a:pPr algn="ctr"/>
            <a:r>
              <a:rPr lang="es-ES" sz="2000" b="1" dirty="0">
                <a:solidFill>
                  <a:schemeClr val="bg1"/>
                </a:solidFill>
                <a:latin typeface="Segoe UI" panose="020B0502040204020203" pitchFamily="34" charset="0"/>
                <a:cs typeface="Segoe UI" panose="020B0502040204020203" pitchFamily="34" charset="0"/>
              </a:rPr>
              <a:t>Internet</a:t>
            </a:r>
          </a:p>
        </p:txBody>
      </p:sp>
      <p:pic>
        <p:nvPicPr>
          <p:cNvPr id="2050" name="Picture 2" descr="La Internet Universal se retrasa por las desigualdades en el planeta -  MuyComputer">
            <a:extLst>
              <a:ext uri="{FF2B5EF4-FFF2-40B4-BE49-F238E27FC236}">
                <a16:creationId xmlns:a16="http://schemas.microsoft.com/office/drawing/2014/main" id="{E86E8D26-4FB4-40AC-9031-15E47DC3A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 y="2313374"/>
            <a:ext cx="4134280" cy="24805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ueva familia de malware apunta a dispositivos IoT | NIVEL4 Labs">
            <a:extLst>
              <a:ext uri="{FF2B5EF4-FFF2-40B4-BE49-F238E27FC236}">
                <a16:creationId xmlns:a16="http://schemas.microsoft.com/office/drawing/2014/main" id="{999A6944-03B3-4E8F-9EDB-B36EA0152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192" y="2313372"/>
            <a:ext cx="4223257" cy="24842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Jülich Supercomputer is a new development from Europe">
            <a:extLst>
              <a:ext uri="{FF2B5EF4-FFF2-40B4-BE49-F238E27FC236}">
                <a16:creationId xmlns:a16="http://schemas.microsoft.com/office/drawing/2014/main" id="{9C3A4422-3DA7-46FC-B73F-3B5C8E2B17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5234" y="2313373"/>
            <a:ext cx="3733713" cy="248057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07DC0752-9457-40A2-A6D8-2A2655BBC618}"/>
              </a:ext>
            </a:extLst>
          </p:cNvPr>
          <p:cNvSpPr txBox="1"/>
          <p:nvPr/>
        </p:nvSpPr>
        <p:spPr>
          <a:xfrm>
            <a:off x="4847208" y="4945088"/>
            <a:ext cx="2920753" cy="400110"/>
          </a:xfrm>
          <a:prstGeom prst="rect">
            <a:avLst/>
          </a:prstGeom>
          <a:noFill/>
        </p:spPr>
        <p:txBody>
          <a:bodyPr wrap="square" rtlCol="0">
            <a:spAutoFit/>
          </a:bodyPr>
          <a:lstStyle/>
          <a:p>
            <a:pPr algn="ctr"/>
            <a:r>
              <a:rPr lang="es-ES" sz="2000" b="1" dirty="0">
                <a:solidFill>
                  <a:schemeClr val="bg1"/>
                </a:solidFill>
                <a:latin typeface="Segoe UI" panose="020B0502040204020203" pitchFamily="34" charset="0"/>
                <a:cs typeface="Segoe UI" panose="020B0502040204020203" pitchFamily="34" charset="0"/>
              </a:rPr>
              <a:t>Generación de datos</a:t>
            </a:r>
          </a:p>
        </p:txBody>
      </p:sp>
      <p:sp>
        <p:nvSpPr>
          <p:cNvPr id="10" name="CuadroTexto 9">
            <a:extLst>
              <a:ext uri="{FF2B5EF4-FFF2-40B4-BE49-F238E27FC236}">
                <a16:creationId xmlns:a16="http://schemas.microsoft.com/office/drawing/2014/main" id="{FABB7286-18FD-4C0F-9AF5-CF8E17ECB181}"/>
              </a:ext>
            </a:extLst>
          </p:cNvPr>
          <p:cNvSpPr txBox="1"/>
          <p:nvPr/>
        </p:nvSpPr>
        <p:spPr>
          <a:xfrm>
            <a:off x="9037468" y="4945314"/>
            <a:ext cx="2920753" cy="369332"/>
          </a:xfrm>
          <a:prstGeom prst="rect">
            <a:avLst/>
          </a:prstGeom>
          <a:noFill/>
        </p:spPr>
        <p:txBody>
          <a:bodyPr wrap="square" rtlCol="0">
            <a:spAutoFit/>
          </a:bodyPr>
          <a:lstStyle/>
          <a:p>
            <a:pPr algn="ctr"/>
            <a:r>
              <a:rPr lang="es-ES" sz="1800" b="1" dirty="0">
                <a:solidFill>
                  <a:schemeClr val="bg1"/>
                </a:solidFill>
                <a:latin typeface="Segoe UI" panose="020B0502040204020203" pitchFamily="34" charset="0"/>
                <a:cs typeface="Segoe UI" panose="020B0502040204020203" pitchFamily="34" charset="0"/>
              </a:rPr>
              <a:t>Capacidad de cómputo</a:t>
            </a:r>
          </a:p>
        </p:txBody>
      </p:sp>
    </p:spTree>
    <p:extLst>
      <p:ext uri="{BB962C8B-B14F-4D97-AF65-F5344CB8AC3E}">
        <p14:creationId xmlns:p14="http://schemas.microsoft.com/office/powerpoint/2010/main" val="39069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Más fuentes de datos</a:t>
            </a:r>
            <a:endParaRPr dirty="0"/>
          </a:p>
        </p:txBody>
      </p:sp>
      <p:sp>
        <p:nvSpPr>
          <p:cNvPr id="101" name="Google Shape;101;p3"/>
          <p:cNvSpPr txBox="1">
            <a:spLocks noGrp="1"/>
          </p:cNvSpPr>
          <p:nvPr>
            <p:ph type="body" idx="1"/>
          </p:nvPr>
        </p:nvSpPr>
        <p:spPr>
          <a:xfrm>
            <a:off x="716902" y="1295400"/>
            <a:ext cx="6014098" cy="46671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Visión 360 del cliente con mayor cantidad de fuentes de datos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8DEECF88-69BB-41F7-9381-6DA69EFACFBB}"/>
              </a:ext>
            </a:extLst>
          </p:cNvPr>
          <p:cNvSpPr txBox="1"/>
          <p:nvPr/>
        </p:nvSpPr>
        <p:spPr>
          <a:xfrm>
            <a:off x="716902" y="2524014"/>
            <a:ext cx="3517900" cy="769441"/>
          </a:xfrm>
          <a:prstGeom prst="rect">
            <a:avLst/>
          </a:prstGeom>
          <a:noFill/>
        </p:spPr>
        <p:txBody>
          <a:bodyPr wrap="square" rtlCol="0">
            <a:spAutoFit/>
          </a:bodyPr>
          <a:lstStyle/>
          <a:p>
            <a:pPr algn="ctr"/>
            <a:r>
              <a:rPr lang="es-ES" sz="1600" b="1" dirty="0">
                <a:solidFill>
                  <a:schemeClr val="bg1"/>
                </a:solidFill>
              </a:rPr>
              <a:t>Web</a:t>
            </a:r>
          </a:p>
          <a:p>
            <a:pPr algn="ctr"/>
            <a:r>
              <a:rPr lang="es-ES" i="1" dirty="0">
                <a:solidFill>
                  <a:schemeClr val="bg1"/>
                </a:solidFill>
              </a:rPr>
              <a:t>Gran cantidad de </a:t>
            </a:r>
            <a:r>
              <a:rPr lang="es-ES" i="1" dirty="0" err="1">
                <a:solidFill>
                  <a:schemeClr val="bg1"/>
                </a:solidFill>
              </a:rPr>
              <a:t>info</a:t>
            </a:r>
            <a:r>
              <a:rPr lang="es-ES" i="1" dirty="0">
                <a:solidFill>
                  <a:schemeClr val="bg1"/>
                </a:solidFill>
              </a:rPr>
              <a:t> a través de las cookies, logs, navegación de los usuarios</a:t>
            </a:r>
          </a:p>
        </p:txBody>
      </p:sp>
      <p:sp>
        <p:nvSpPr>
          <p:cNvPr id="8" name="CuadroTexto 7">
            <a:extLst>
              <a:ext uri="{FF2B5EF4-FFF2-40B4-BE49-F238E27FC236}">
                <a16:creationId xmlns:a16="http://schemas.microsoft.com/office/drawing/2014/main" id="{9FCEFD42-0E15-4329-9AD1-B0E0DD122364}"/>
              </a:ext>
            </a:extLst>
          </p:cNvPr>
          <p:cNvSpPr txBox="1"/>
          <p:nvPr/>
        </p:nvSpPr>
        <p:spPr>
          <a:xfrm>
            <a:off x="4554391" y="2645704"/>
            <a:ext cx="3517900" cy="769441"/>
          </a:xfrm>
          <a:prstGeom prst="rect">
            <a:avLst/>
          </a:prstGeom>
          <a:noFill/>
        </p:spPr>
        <p:txBody>
          <a:bodyPr wrap="square" rtlCol="0">
            <a:spAutoFit/>
          </a:bodyPr>
          <a:lstStyle/>
          <a:p>
            <a:pPr algn="ctr"/>
            <a:r>
              <a:rPr lang="es-ES" sz="1600" b="1" dirty="0">
                <a:solidFill>
                  <a:schemeClr val="bg1"/>
                </a:solidFill>
              </a:rPr>
              <a:t>Terceros</a:t>
            </a:r>
          </a:p>
          <a:p>
            <a:pPr algn="ctr"/>
            <a:r>
              <a:rPr lang="es-ES" i="1" dirty="0">
                <a:solidFill>
                  <a:schemeClr val="bg1"/>
                </a:solidFill>
              </a:rPr>
              <a:t>Posibilidad de compra de información anonimizada o no, a terceros</a:t>
            </a:r>
          </a:p>
        </p:txBody>
      </p:sp>
      <p:sp>
        <p:nvSpPr>
          <p:cNvPr id="9" name="CuadroTexto 8">
            <a:extLst>
              <a:ext uri="{FF2B5EF4-FFF2-40B4-BE49-F238E27FC236}">
                <a16:creationId xmlns:a16="http://schemas.microsoft.com/office/drawing/2014/main" id="{A7D7B7D0-F9D6-4247-A7C6-7A4C34B0E24B}"/>
              </a:ext>
            </a:extLst>
          </p:cNvPr>
          <p:cNvSpPr txBox="1"/>
          <p:nvPr/>
        </p:nvSpPr>
        <p:spPr>
          <a:xfrm>
            <a:off x="8196116" y="2738036"/>
            <a:ext cx="3517900" cy="553998"/>
          </a:xfrm>
          <a:prstGeom prst="rect">
            <a:avLst/>
          </a:prstGeom>
          <a:noFill/>
        </p:spPr>
        <p:txBody>
          <a:bodyPr wrap="square" rtlCol="0">
            <a:spAutoFit/>
          </a:bodyPr>
          <a:lstStyle/>
          <a:p>
            <a:pPr algn="ctr"/>
            <a:r>
              <a:rPr lang="es-ES" sz="1600" b="1" dirty="0">
                <a:solidFill>
                  <a:schemeClr val="bg1"/>
                </a:solidFill>
              </a:rPr>
              <a:t>Redes Sociales</a:t>
            </a:r>
          </a:p>
          <a:p>
            <a:pPr algn="ctr"/>
            <a:r>
              <a:rPr lang="es-ES" i="1" dirty="0">
                <a:solidFill>
                  <a:schemeClr val="bg1"/>
                </a:solidFill>
              </a:rPr>
              <a:t>Redes como Twitter, LinkedIn, Facebook</a:t>
            </a:r>
          </a:p>
        </p:txBody>
      </p:sp>
      <p:sp>
        <p:nvSpPr>
          <p:cNvPr id="10" name="CuadroTexto 9">
            <a:extLst>
              <a:ext uri="{FF2B5EF4-FFF2-40B4-BE49-F238E27FC236}">
                <a16:creationId xmlns:a16="http://schemas.microsoft.com/office/drawing/2014/main" id="{413C46D5-F90A-448A-B161-C82882355DA0}"/>
              </a:ext>
            </a:extLst>
          </p:cNvPr>
          <p:cNvSpPr txBox="1"/>
          <p:nvPr/>
        </p:nvSpPr>
        <p:spPr>
          <a:xfrm>
            <a:off x="2506192" y="4426143"/>
            <a:ext cx="3517900" cy="984885"/>
          </a:xfrm>
          <a:prstGeom prst="rect">
            <a:avLst/>
          </a:prstGeom>
          <a:noFill/>
        </p:spPr>
        <p:txBody>
          <a:bodyPr wrap="square" rtlCol="0">
            <a:spAutoFit/>
          </a:bodyPr>
          <a:lstStyle/>
          <a:p>
            <a:pPr algn="ctr"/>
            <a:r>
              <a:rPr lang="es-ES" sz="1600" b="1" dirty="0">
                <a:solidFill>
                  <a:schemeClr val="bg1"/>
                </a:solidFill>
              </a:rPr>
              <a:t>Internet </a:t>
            </a:r>
            <a:r>
              <a:rPr lang="es-ES" sz="1600" b="1" dirty="0" err="1">
                <a:solidFill>
                  <a:schemeClr val="bg1"/>
                </a:solidFill>
              </a:rPr>
              <a:t>of</a:t>
            </a:r>
            <a:r>
              <a:rPr lang="es-ES" sz="1600" b="1" dirty="0">
                <a:solidFill>
                  <a:schemeClr val="bg1"/>
                </a:solidFill>
              </a:rPr>
              <a:t> </a:t>
            </a:r>
            <a:r>
              <a:rPr lang="es-ES" sz="1600" b="1" dirty="0" err="1">
                <a:solidFill>
                  <a:schemeClr val="bg1"/>
                </a:solidFill>
              </a:rPr>
              <a:t>Things</a:t>
            </a:r>
            <a:endParaRPr lang="es-ES" sz="1600" b="1" dirty="0">
              <a:solidFill>
                <a:schemeClr val="bg1"/>
              </a:solidFill>
            </a:endParaRPr>
          </a:p>
          <a:p>
            <a:pPr algn="ctr"/>
            <a:r>
              <a:rPr lang="es-ES" i="1" dirty="0">
                <a:solidFill>
                  <a:schemeClr val="bg1"/>
                </a:solidFill>
              </a:rPr>
              <a:t>Uso masivo de sensores sincronizados con la nube y generando datos en real time</a:t>
            </a:r>
          </a:p>
        </p:txBody>
      </p:sp>
      <p:sp>
        <p:nvSpPr>
          <p:cNvPr id="11" name="CuadroTexto 10">
            <a:extLst>
              <a:ext uri="{FF2B5EF4-FFF2-40B4-BE49-F238E27FC236}">
                <a16:creationId xmlns:a16="http://schemas.microsoft.com/office/drawing/2014/main" id="{4F73D9A1-4059-4E9D-A842-98144A129C22}"/>
              </a:ext>
            </a:extLst>
          </p:cNvPr>
          <p:cNvSpPr txBox="1"/>
          <p:nvPr/>
        </p:nvSpPr>
        <p:spPr>
          <a:xfrm>
            <a:off x="6716566" y="4426143"/>
            <a:ext cx="3517900" cy="769441"/>
          </a:xfrm>
          <a:prstGeom prst="rect">
            <a:avLst/>
          </a:prstGeom>
          <a:noFill/>
        </p:spPr>
        <p:txBody>
          <a:bodyPr wrap="square" rtlCol="0">
            <a:spAutoFit/>
          </a:bodyPr>
          <a:lstStyle/>
          <a:p>
            <a:pPr algn="ctr"/>
            <a:r>
              <a:rPr lang="es-ES" sz="1600" b="1" dirty="0" err="1">
                <a:solidFill>
                  <a:schemeClr val="bg1"/>
                </a:solidFill>
              </a:rPr>
              <a:t>Info</a:t>
            </a:r>
            <a:r>
              <a:rPr lang="es-ES" sz="1600" b="1" dirty="0">
                <a:solidFill>
                  <a:schemeClr val="bg1"/>
                </a:solidFill>
              </a:rPr>
              <a:t> no estructurada</a:t>
            </a:r>
          </a:p>
          <a:p>
            <a:pPr algn="ctr"/>
            <a:r>
              <a:rPr lang="es-ES" i="1" dirty="0">
                <a:solidFill>
                  <a:schemeClr val="bg1"/>
                </a:solidFill>
              </a:rPr>
              <a:t>Datos no estructurados como imágenes, HTML, XML, voz.</a:t>
            </a:r>
          </a:p>
        </p:txBody>
      </p:sp>
    </p:spTree>
    <p:extLst>
      <p:ext uri="{BB962C8B-B14F-4D97-AF65-F5344CB8AC3E}">
        <p14:creationId xmlns:p14="http://schemas.microsoft.com/office/powerpoint/2010/main" val="346161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Data </a:t>
            </a:r>
            <a:r>
              <a:rPr lang="es-ES" dirty="0" err="1"/>
              <a:t>Lakes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6FF6719B-3625-1D83-3211-4992FA91960B}"/>
              </a:ext>
            </a:extLst>
          </p:cNvPr>
          <p:cNvSpPr txBox="1"/>
          <p:nvPr/>
        </p:nvSpPr>
        <p:spPr>
          <a:xfrm>
            <a:off x="587829" y="4209756"/>
            <a:ext cx="2588779" cy="738664"/>
          </a:xfrm>
          <a:prstGeom prst="rect">
            <a:avLst/>
          </a:prstGeom>
          <a:noFill/>
        </p:spPr>
        <p:txBody>
          <a:bodyPr wrap="square" rtlCol="0">
            <a:spAutoFit/>
          </a:bodyPr>
          <a:lstStyle/>
          <a:p>
            <a:pPr algn="just"/>
            <a:r>
              <a:rPr lang="es-ES" dirty="0">
                <a:solidFill>
                  <a:schemeClr val="bg1"/>
                </a:solidFill>
              </a:rPr>
              <a:t>Permite centralizar todos los datos en un mismo lugar, sea cual sea su origen.</a:t>
            </a:r>
          </a:p>
        </p:txBody>
      </p:sp>
      <p:sp>
        <p:nvSpPr>
          <p:cNvPr id="12" name="CuadroTexto 11">
            <a:extLst>
              <a:ext uri="{FF2B5EF4-FFF2-40B4-BE49-F238E27FC236}">
                <a16:creationId xmlns:a16="http://schemas.microsoft.com/office/drawing/2014/main" id="{763BEE6A-1F7B-1D6F-657F-1DD6C6117C13}"/>
              </a:ext>
            </a:extLst>
          </p:cNvPr>
          <p:cNvSpPr txBox="1"/>
          <p:nvPr/>
        </p:nvSpPr>
        <p:spPr>
          <a:xfrm>
            <a:off x="4611883" y="4209756"/>
            <a:ext cx="2968227" cy="1169551"/>
          </a:xfrm>
          <a:prstGeom prst="rect">
            <a:avLst/>
          </a:prstGeom>
          <a:noFill/>
        </p:spPr>
        <p:txBody>
          <a:bodyPr wrap="square" rtlCol="0">
            <a:spAutoFit/>
          </a:bodyPr>
          <a:lstStyle/>
          <a:p>
            <a:r>
              <a:rPr lang="es-ES" dirty="0">
                <a:solidFill>
                  <a:schemeClr val="bg1"/>
                </a:solidFill>
              </a:rPr>
              <a:t>Es posible que la fuente original del dato esté obsoleta o se haya desactivado. Con este sistema se puede acceder a dicha información.</a:t>
            </a:r>
          </a:p>
        </p:txBody>
      </p:sp>
      <p:sp>
        <p:nvSpPr>
          <p:cNvPr id="13" name="CuadroTexto 12">
            <a:extLst>
              <a:ext uri="{FF2B5EF4-FFF2-40B4-BE49-F238E27FC236}">
                <a16:creationId xmlns:a16="http://schemas.microsoft.com/office/drawing/2014/main" id="{880523E1-FCCA-F829-0613-5BF124C6EB3B}"/>
              </a:ext>
            </a:extLst>
          </p:cNvPr>
          <p:cNvSpPr txBox="1"/>
          <p:nvPr/>
        </p:nvSpPr>
        <p:spPr>
          <a:xfrm>
            <a:off x="8635944" y="4209756"/>
            <a:ext cx="2968227" cy="738664"/>
          </a:xfrm>
          <a:prstGeom prst="rect">
            <a:avLst/>
          </a:prstGeom>
          <a:noFill/>
        </p:spPr>
        <p:txBody>
          <a:bodyPr wrap="square" rtlCol="0">
            <a:spAutoFit/>
          </a:bodyPr>
          <a:lstStyle/>
          <a:p>
            <a:r>
              <a:rPr lang="es-ES" dirty="0">
                <a:solidFill>
                  <a:schemeClr val="bg1"/>
                </a:solidFill>
              </a:rPr>
              <a:t>Todos los datos que llegan al sistema pueden ser normalizados y enriquecidos.</a:t>
            </a:r>
          </a:p>
        </p:txBody>
      </p:sp>
      <p:sp>
        <p:nvSpPr>
          <p:cNvPr id="14" name="CuadroTexto 13">
            <a:extLst>
              <a:ext uri="{FF2B5EF4-FFF2-40B4-BE49-F238E27FC236}">
                <a16:creationId xmlns:a16="http://schemas.microsoft.com/office/drawing/2014/main" id="{4D399C01-9F9C-F565-C7F8-08E4C20045A9}"/>
              </a:ext>
            </a:extLst>
          </p:cNvPr>
          <p:cNvSpPr txBox="1"/>
          <p:nvPr/>
        </p:nvSpPr>
        <p:spPr>
          <a:xfrm>
            <a:off x="1541306" y="2207430"/>
            <a:ext cx="9109383" cy="1631216"/>
          </a:xfrm>
          <a:prstGeom prst="rect">
            <a:avLst/>
          </a:prstGeom>
          <a:noFill/>
        </p:spPr>
        <p:txBody>
          <a:bodyPr wrap="square" rtlCol="0">
            <a:spAutoFit/>
          </a:bodyPr>
          <a:lstStyle/>
          <a:p>
            <a:pPr algn="ctr"/>
            <a:r>
              <a:rPr lang="es-ES" sz="2000" i="1" dirty="0">
                <a:solidFill>
                  <a:schemeClr val="bg1"/>
                </a:solidFill>
                <a:latin typeface="Segoe UI" panose="020B0502040204020203" pitchFamily="34" charset="0"/>
                <a:cs typeface="Segoe UI" panose="020B0502040204020203" pitchFamily="34" charset="0"/>
              </a:rPr>
              <a:t>“</a:t>
            </a:r>
            <a:r>
              <a:rPr lang="es-ES" sz="2000" b="1" i="1" dirty="0">
                <a:solidFill>
                  <a:schemeClr val="bg1"/>
                </a:solidFill>
                <a:latin typeface="Segoe UI" panose="020B0502040204020203" pitchFamily="34" charset="0"/>
                <a:cs typeface="Segoe UI" panose="020B0502040204020203" pitchFamily="34" charset="0"/>
              </a:rPr>
              <a:t>Repositorio centralizado </a:t>
            </a:r>
            <a:r>
              <a:rPr lang="es-ES" sz="2000" i="1" dirty="0">
                <a:solidFill>
                  <a:schemeClr val="bg1"/>
                </a:solidFill>
                <a:latin typeface="Segoe UI" panose="020B0502040204020203" pitchFamily="34" charset="0"/>
                <a:cs typeface="Segoe UI" panose="020B0502040204020203" pitchFamily="34" charset="0"/>
              </a:rPr>
              <a:t>que permite almacenar todos los datos estructurados y no estructurados a cualquier escala. Puede almacenar los datos tal cual, sin tener que estructurarlos primero, y ejecutar diferentes tipos de análisis, desde cuadros de mando y visualizaciones hasta grandes procesamientos de datos, análisis en tiempo real y aprendizaje automático para tomar mejores decisiones.”</a:t>
            </a:r>
          </a:p>
        </p:txBody>
      </p:sp>
      <p:sp>
        <p:nvSpPr>
          <p:cNvPr id="15" name="CuadroTexto 14">
            <a:extLst>
              <a:ext uri="{FF2B5EF4-FFF2-40B4-BE49-F238E27FC236}">
                <a16:creationId xmlns:a16="http://schemas.microsoft.com/office/drawing/2014/main" id="{9AE22205-4AFB-017F-3A91-3A75F77DE4BD}"/>
              </a:ext>
            </a:extLst>
          </p:cNvPr>
          <p:cNvSpPr txBox="1"/>
          <p:nvPr/>
        </p:nvSpPr>
        <p:spPr>
          <a:xfrm>
            <a:off x="6822697" y="5504773"/>
            <a:ext cx="2968227" cy="738664"/>
          </a:xfrm>
          <a:prstGeom prst="rect">
            <a:avLst/>
          </a:prstGeom>
          <a:noFill/>
        </p:spPr>
        <p:txBody>
          <a:bodyPr wrap="square" rtlCol="0">
            <a:spAutoFit/>
          </a:bodyPr>
          <a:lstStyle/>
          <a:p>
            <a:r>
              <a:rPr lang="es-ES" dirty="0">
                <a:solidFill>
                  <a:schemeClr val="bg1"/>
                </a:solidFill>
              </a:rPr>
              <a:t>Cualquier usuario autorizado puede acceder a la información y enriquecerla desde cualquier lugar</a:t>
            </a:r>
          </a:p>
        </p:txBody>
      </p:sp>
      <p:sp>
        <p:nvSpPr>
          <p:cNvPr id="16" name="CuadroTexto 15">
            <a:extLst>
              <a:ext uri="{FF2B5EF4-FFF2-40B4-BE49-F238E27FC236}">
                <a16:creationId xmlns:a16="http://schemas.microsoft.com/office/drawing/2014/main" id="{C905FD7D-B9DC-0788-10F6-E4BE73D060B9}"/>
              </a:ext>
            </a:extLst>
          </p:cNvPr>
          <p:cNvSpPr txBox="1"/>
          <p:nvPr/>
        </p:nvSpPr>
        <p:spPr>
          <a:xfrm>
            <a:off x="2113463" y="5720217"/>
            <a:ext cx="2968227" cy="523220"/>
          </a:xfrm>
          <a:prstGeom prst="rect">
            <a:avLst/>
          </a:prstGeom>
          <a:noFill/>
        </p:spPr>
        <p:txBody>
          <a:bodyPr wrap="square" rtlCol="0">
            <a:spAutoFit/>
          </a:bodyPr>
          <a:lstStyle/>
          <a:p>
            <a:r>
              <a:rPr lang="es-ES" dirty="0">
                <a:solidFill>
                  <a:schemeClr val="bg1"/>
                </a:solidFill>
              </a:rPr>
              <a:t>Los datos se preparan de acuerdo a las necesidades del momento</a:t>
            </a:r>
          </a:p>
        </p:txBody>
      </p:sp>
    </p:spTree>
    <p:extLst>
      <p:ext uri="{BB962C8B-B14F-4D97-AF65-F5344CB8AC3E}">
        <p14:creationId xmlns:p14="http://schemas.microsoft.com/office/powerpoint/2010/main" val="19148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Tecnologías</a:t>
            </a:r>
            <a:endParaRPr dirty="0"/>
          </a:p>
        </p:txBody>
      </p:sp>
    </p:spTree>
    <p:extLst>
      <p:ext uri="{BB962C8B-B14F-4D97-AF65-F5344CB8AC3E}">
        <p14:creationId xmlns:p14="http://schemas.microsoft.com/office/powerpoint/2010/main" val="81512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Sistema distribuido</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Cuando la CPU no da más de sí</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587829" y="2391593"/>
            <a:ext cx="4371220" cy="338554"/>
          </a:xfrm>
          <a:prstGeom prst="rect">
            <a:avLst/>
          </a:prstGeom>
          <a:noFill/>
        </p:spPr>
        <p:txBody>
          <a:bodyPr wrap="square" rtlCol="0">
            <a:spAutoFit/>
          </a:bodyPr>
          <a:lstStyle/>
          <a:p>
            <a:pPr algn="ctr"/>
            <a:r>
              <a:rPr lang="es-ES" sz="1600" b="1" dirty="0">
                <a:solidFill>
                  <a:schemeClr val="bg1"/>
                </a:solidFill>
                <a:latin typeface="Segoe UI" panose="020B0502040204020203" pitchFamily="34" charset="0"/>
                <a:cs typeface="Segoe UI" panose="020B0502040204020203" pitchFamily="34" charset="0"/>
              </a:rPr>
              <a:t>Computación distribuida en un ordenador</a:t>
            </a:r>
          </a:p>
        </p:txBody>
      </p:sp>
      <p:pic>
        <p:nvPicPr>
          <p:cNvPr id="3074" name="Picture 2" descr="Serial algorithm and parallel computing | Download Scientific Diagram">
            <a:extLst>
              <a:ext uri="{FF2B5EF4-FFF2-40B4-BE49-F238E27FC236}">
                <a16:creationId xmlns:a16="http://schemas.microsoft.com/office/drawing/2014/main" id="{FF527A5C-2CEC-46AB-8A93-5668E538B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336" y="2857560"/>
            <a:ext cx="3057338" cy="33496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stributed Computing on your Cluster with Anaconda - Webinar 2015">
            <a:extLst>
              <a:ext uri="{FF2B5EF4-FFF2-40B4-BE49-F238E27FC236}">
                <a16:creationId xmlns:a16="http://schemas.microsoft.com/office/drawing/2014/main" id="{68A1EE5D-D820-4E5E-8813-7666B412AB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627" y="3363047"/>
            <a:ext cx="5054515" cy="284415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1DAD7D41-4B70-49E1-B96F-3D247455C640}"/>
              </a:ext>
            </a:extLst>
          </p:cNvPr>
          <p:cNvSpPr txBox="1"/>
          <p:nvPr/>
        </p:nvSpPr>
        <p:spPr>
          <a:xfrm>
            <a:off x="6254597" y="2867455"/>
            <a:ext cx="4860574" cy="338554"/>
          </a:xfrm>
          <a:prstGeom prst="rect">
            <a:avLst/>
          </a:prstGeom>
          <a:noFill/>
        </p:spPr>
        <p:txBody>
          <a:bodyPr wrap="square" rtlCol="0">
            <a:spAutoFit/>
          </a:bodyPr>
          <a:lstStyle/>
          <a:p>
            <a:pPr algn="ctr"/>
            <a:r>
              <a:rPr lang="es-ES" sz="1600" b="1" dirty="0">
                <a:solidFill>
                  <a:schemeClr val="bg1"/>
                </a:solidFill>
                <a:latin typeface="Segoe UI" panose="020B0502040204020203" pitchFamily="34" charset="0"/>
                <a:cs typeface="Segoe UI" panose="020B0502040204020203" pitchFamily="34" charset="0"/>
              </a:rPr>
              <a:t>Computación distribuida en varios ordenadores</a:t>
            </a:r>
          </a:p>
        </p:txBody>
      </p:sp>
    </p:spTree>
    <p:extLst>
      <p:ext uri="{BB962C8B-B14F-4D97-AF65-F5344CB8AC3E}">
        <p14:creationId xmlns:p14="http://schemas.microsoft.com/office/powerpoint/2010/main" val="311333766"/>
      </p:ext>
    </p:extLst>
  </p:cSld>
  <p:clrMapOvr>
    <a:masterClrMapping/>
  </p:clrMapOvr>
</p:sld>
</file>

<file path=ppt/theme/theme1.xml><?xml version="1.0" encoding="utf-8"?>
<a:theme xmlns:a="http://schemas.openxmlformats.org/drawingml/2006/main" name="Office Them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6112</TotalTime>
  <Words>1159</Words>
  <Application>Microsoft Office PowerPoint</Application>
  <PresentationFormat>Panorámica</PresentationFormat>
  <Paragraphs>109</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Segoe UI</vt:lpstr>
      <vt:lpstr>Office Theme</vt:lpstr>
      <vt:lpstr>Big Data </vt:lpstr>
      <vt:lpstr>¿Qué es el Big Data?</vt:lpstr>
      <vt:lpstr>Big Data</vt:lpstr>
      <vt:lpstr>Las famosas 3 + 2 V’s</vt:lpstr>
      <vt:lpstr>¿Por qué ha surgido esto ahora?</vt:lpstr>
      <vt:lpstr>Más fuentes de datos</vt:lpstr>
      <vt:lpstr>Data Lakes</vt:lpstr>
      <vt:lpstr>Tecnologías</vt:lpstr>
      <vt:lpstr>Sistema distribuido</vt:lpstr>
      <vt:lpstr>Hadoop</vt:lpstr>
      <vt:lpstr>HDFS</vt:lpstr>
      <vt:lpstr>Map Reduce</vt:lpstr>
      <vt:lpstr>Spark</vt:lpstr>
      <vt:lpstr>Spark</vt:lpstr>
      <vt:lpstr>Spark</vt:lpstr>
      <vt:lpstr>Spark</vt:lpstr>
      <vt:lpstr>Spark vs Hadoop</vt:lpstr>
      <vt:lpstr>RDD</vt:lpstr>
      <vt:lpstr>Parquet files</vt:lpstr>
      <vt:lpstr>Delta Lakes (no Data Lakes)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Fundamentos</dc:title>
  <dc:creator>Daniel Ortiz</dc:creator>
  <cp:lastModifiedBy>alejandro medina santano</cp:lastModifiedBy>
  <cp:revision>57</cp:revision>
  <dcterms:created xsi:type="dcterms:W3CDTF">2020-10-12T14:09:12Z</dcterms:created>
  <dcterms:modified xsi:type="dcterms:W3CDTF">2022-05-10T23:10:43Z</dcterms:modified>
</cp:coreProperties>
</file>