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4B183"/>
    <a:srgbClr val="FFE699"/>
    <a:srgbClr val="00B050"/>
    <a:srgbClr val="385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6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2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0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2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AA4E-B750-42A5-9566-3F0D7855524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6300000">
            <a:off x="5324925" y="4771341"/>
            <a:ext cx="717883" cy="19450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4"/>
          <p:cNvSpPr/>
          <p:nvPr/>
        </p:nvSpPr>
        <p:spPr>
          <a:xfrm rot="6300000">
            <a:off x="5606860" y="4771342"/>
            <a:ext cx="717883" cy="194507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rot="6300000">
            <a:off x="5888795" y="4771340"/>
            <a:ext cx="717883" cy="19450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 rot="6300000">
            <a:off x="6183051" y="4791755"/>
            <a:ext cx="717883" cy="19450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4855656"/>
            <a:ext cx="536207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9926" y="4855656"/>
            <a:ext cx="536207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60490" y="1661599"/>
            <a:ext cx="5174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 3DPIA BIZCON</a:t>
            </a:r>
          </a:p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-Finger Free Mouse-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01538" y="507106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문성욱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권원준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진한영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F20-CD0C-453F-AE43-29B6B08EF91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9" y="5141343"/>
            <a:ext cx="1588859" cy="12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0" y="1085245"/>
            <a:ext cx="2046514" cy="1127169"/>
            <a:chOff x="2566865" y="2843749"/>
            <a:chExt cx="718119" cy="776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오각형 3"/>
            <p:cNvSpPr/>
            <p:nvPr/>
          </p:nvSpPr>
          <p:spPr>
            <a:xfrm>
              <a:off x="2566865" y="2843749"/>
              <a:ext cx="717883" cy="194507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오각형 4"/>
            <p:cNvSpPr/>
            <p:nvPr/>
          </p:nvSpPr>
          <p:spPr>
            <a:xfrm>
              <a:off x="2567101" y="3038256"/>
              <a:ext cx="717883" cy="194507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오각형 5"/>
            <p:cNvSpPr/>
            <p:nvPr/>
          </p:nvSpPr>
          <p:spPr>
            <a:xfrm>
              <a:off x="2567101" y="3231569"/>
              <a:ext cx="717883" cy="19450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>
              <a:off x="2567101" y="3426077"/>
              <a:ext cx="717883" cy="19450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99185" y="2212414"/>
            <a:ext cx="3187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사업의 개요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제품구조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1493" y="124030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F20-CD0C-453F-AE43-29B6B08EF9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1086" y="33353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2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093" y="1043796"/>
            <a:ext cx="4412786" cy="3334220"/>
          </a:xfrm>
          <a:prstGeom prst="rect">
            <a:avLst/>
          </a:prstGeom>
        </p:spPr>
      </p:pic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사업의 개요</a:t>
            </a:r>
          </a:p>
        </p:txBody>
      </p:sp>
      <p:sp>
        <p:nvSpPr>
          <p:cNvPr id="15" name="화살표: 오른쪽 14"/>
          <p:cNvSpPr/>
          <p:nvPr/>
        </p:nvSpPr>
        <p:spPr>
          <a:xfrm>
            <a:off x="6697177" y="2171624"/>
            <a:ext cx="465956" cy="710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0" y="4792928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3131" y="5163644"/>
            <a:ext cx="3200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사업명 </a:t>
            </a:r>
            <a:r>
              <a:rPr lang="en-US" altLang="ko-KR" sz="1600" dirty="0"/>
              <a:t>: Finger-Free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600" dirty="0"/>
              <a:t>의료</a:t>
            </a:r>
            <a:r>
              <a:rPr lang="en-US" altLang="ko-KR" sz="1600" dirty="0"/>
              <a:t>-</a:t>
            </a:r>
            <a:r>
              <a:rPr lang="ko-KR" altLang="en-US" sz="1600" dirty="0"/>
              <a:t>전자기기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대상 </a:t>
            </a:r>
            <a:r>
              <a:rPr lang="en-US" altLang="ko-KR" sz="1600" dirty="0"/>
              <a:t>: </a:t>
            </a:r>
            <a:r>
              <a:rPr lang="ko-KR" altLang="en-US" sz="1600" dirty="0"/>
              <a:t>손가락</a:t>
            </a:r>
            <a:r>
              <a:rPr lang="en-US" altLang="ko-KR" sz="1600" dirty="0"/>
              <a:t>-</a:t>
            </a:r>
            <a:r>
              <a:rPr lang="ko-KR" altLang="en-US" sz="1600" dirty="0"/>
              <a:t>손목 장애인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078848" y="1323971"/>
            <a:ext cx="5393094" cy="2557388"/>
            <a:chOff x="5057131" y="1471742"/>
            <a:chExt cx="7134869" cy="237816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31" y="1471742"/>
              <a:ext cx="7134869" cy="237816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422428" y="2161309"/>
              <a:ext cx="6702253" cy="5814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15103" y="4070239"/>
            <a:ext cx="296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매년 손과 관련된 장애인수 증가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7437093" y="1045028"/>
            <a:ext cx="4412786" cy="33329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77879" y="4981731"/>
            <a:ext cx="4572000" cy="1619448"/>
            <a:chOff x="7277879" y="4981731"/>
            <a:chExt cx="4572000" cy="1619448"/>
          </a:xfrm>
        </p:grpSpPr>
        <p:grpSp>
          <p:nvGrpSpPr>
            <p:cNvPr id="4" name="그룹 3"/>
            <p:cNvGrpSpPr/>
            <p:nvPr/>
          </p:nvGrpSpPr>
          <p:grpSpPr>
            <a:xfrm>
              <a:off x="7277879" y="4981731"/>
              <a:ext cx="4572000" cy="717761"/>
              <a:chOff x="7277879" y="4886111"/>
              <a:chExt cx="4572000" cy="717761"/>
            </a:xfrm>
          </p:grpSpPr>
          <p:sp>
            <p:nvSpPr>
              <p:cNvPr id="41" name="직사각형 27"/>
              <p:cNvSpPr>
                <a:spLocks noChangeArrowheads="1"/>
              </p:cNvSpPr>
              <p:nvPr/>
            </p:nvSpPr>
            <p:spPr bwMode="auto">
              <a:xfrm>
                <a:off x="7277879" y="5286221"/>
                <a:ext cx="4572000" cy="31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kumimoji="0"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CNC </a:t>
                </a:r>
                <a:r>
                  <a:rPr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방식보다 저렴</a:t>
                </a:r>
                <a:endParaRPr kumimoji="0"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277879" y="4886111"/>
                <a:ext cx="697627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000" b="1" dirty="0">
                    <a:ln>
                      <a:solidFill>
                        <a:srgbClr val="272D2C">
                          <a:alpha val="0"/>
                        </a:srgbClr>
                      </a:solidFill>
                    </a:ln>
                    <a:solidFill>
                      <a:srgbClr val="00B0F0"/>
                    </a:solidFill>
                    <a:latin typeface="Calibri" panose="020F0502020204030204" pitchFamily="34" charset="0"/>
                    <a:ea typeface="-윤고딕340" pitchFamily="18" charset="-127"/>
                    <a:cs typeface="Times New Roman" pitchFamily="18" charset="0"/>
                  </a:rPr>
                  <a:t>가격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277879" y="5883418"/>
              <a:ext cx="4572000" cy="717761"/>
              <a:chOff x="5816576" y="5771275"/>
              <a:chExt cx="4572000" cy="717761"/>
            </a:xfrm>
          </p:grpSpPr>
          <p:sp>
            <p:nvSpPr>
              <p:cNvPr id="45" name="직사각형 27"/>
              <p:cNvSpPr>
                <a:spLocks noChangeArrowheads="1"/>
              </p:cNvSpPr>
              <p:nvPr/>
            </p:nvSpPr>
            <p:spPr bwMode="auto">
              <a:xfrm>
                <a:off x="5816576" y="6171385"/>
                <a:ext cx="4572000" cy="31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kumimoji="0"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사용자의 신체특성에 맞게 제작 가능</a:t>
                </a:r>
                <a:r>
                  <a:rPr kumimoji="0"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  <a:endParaRPr kumimoji="0"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16576" y="5771275"/>
                <a:ext cx="121058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000" b="1" dirty="0">
                    <a:ln>
                      <a:solidFill>
                        <a:srgbClr val="272D2C">
                          <a:alpha val="0"/>
                        </a:srgbClr>
                      </a:solidFill>
                    </a:ln>
                    <a:solidFill>
                      <a:srgbClr val="6587BF"/>
                    </a:solidFill>
                    <a:latin typeface="Calibri" panose="020F0502020204030204" pitchFamily="34" charset="0"/>
                    <a:ea typeface="-윤고딕340" pitchFamily="18" charset="-127"/>
                    <a:cs typeface="Times New Roman" pitchFamily="18" charset="0"/>
                  </a:rPr>
                  <a:t>맞춤제작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8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E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b="1" dirty="0">
              <a:solidFill>
                <a:srgbClr val="FFE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구조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4384" y="731053"/>
            <a:ext cx="2962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Finger-Free Mouse</a:t>
            </a:r>
          </a:p>
          <a:p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336826" y="155338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Band system</a:t>
            </a:r>
          </a:p>
          <a:p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73194" y="155338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Support system</a:t>
            </a:r>
          </a:p>
          <a:p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736092" y="155331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Control system</a:t>
            </a:r>
          </a:p>
          <a:p>
            <a:endParaRPr lang="ko-KR" altLang="en-US" sz="1400" dirty="0"/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3863575" y="1698171"/>
            <a:ext cx="0" cy="51754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7328603" y="1698171"/>
            <a:ext cx="0" cy="515982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아래쪽 49"/>
          <p:cNvSpPr/>
          <p:nvPr/>
        </p:nvSpPr>
        <p:spPr>
          <a:xfrm rot="3878324">
            <a:off x="3455378" y="929146"/>
            <a:ext cx="204570" cy="7557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/>
          <p:cNvSpPr/>
          <p:nvPr/>
        </p:nvSpPr>
        <p:spPr>
          <a:xfrm>
            <a:off x="5492418" y="1184692"/>
            <a:ext cx="225806" cy="40527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/>
          <p:cNvSpPr/>
          <p:nvPr/>
        </p:nvSpPr>
        <p:spPr>
          <a:xfrm rot="17987240">
            <a:off x="7235489" y="952876"/>
            <a:ext cx="215715" cy="7689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6" y="2076537"/>
            <a:ext cx="2794353" cy="254211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30" y="2076536"/>
            <a:ext cx="3027034" cy="254211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25151" y="4937967"/>
            <a:ext cx="311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밴드가 존재하여 손을 넣는 부분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지지부와 </a:t>
            </a:r>
            <a:r>
              <a:rPr lang="ko-KR" altLang="en-US" sz="1400" dirty="0" err="1"/>
              <a:t>볼조인트로</a:t>
            </a:r>
            <a:r>
              <a:rPr lang="ko-KR" altLang="en-US" sz="1400" dirty="0"/>
              <a:t> 결합됨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볼트의 조임으로 밴드 직경을 자율 제어</a:t>
            </a:r>
            <a:endParaRPr lang="en-US" altLang="ko-KR" sz="1600" dirty="0"/>
          </a:p>
        </p:txBody>
      </p:sp>
      <p:sp>
        <p:nvSpPr>
          <p:cNvPr id="62" name="타원 61"/>
          <p:cNvSpPr/>
          <p:nvPr/>
        </p:nvSpPr>
        <p:spPr>
          <a:xfrm>
            <a:off x="4416605" y="620002"/>
            <a:ext cx="2533996" cy="56469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028730" y="4954042"/>
            <a:ext cx="3111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손의 하중을 견디는 지지 부분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스프링과 </a:t>
            </a:r>
            <a:r>
              <a:rPr lang="ko-KR" altLang="en-US" sz="1400" dirty="0" err="1"/>
              <a:t>볼소켓이</a:t>
            </a:r>
            <a:r>
              <a:rPr lang="ko-KR" altLang="en-US" sz="1400" dirty="0"/>
              <a:t> 변위를 구속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제어부의 입력을 받는 스위치가 존재</a:t>
            </a:r>
            <a:endParaRPr lang="en-US" altLang="ko-KR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380774" y="5090367"/>
            <a:ext cx="376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지지부에서 입력된 스위치 신호를 </a:t>
            </a:r>
            <a:r>
              <a:rPr lang="en-US" altLang="ko-KR" sz="1400" dirty="0"/>
              <a:t>PC</a:t>
            </a:r>
            <a:r>
              <a:rPr lang="ko-KR" altLang="en-US" sz="1400" dirty="0"/>
              <a:t>와 마우스에 연결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아두이노</a:t>
            </a:r>
            <a:r>
              <a:rPr lang="ko-KR" altLang="en-US" sz="1400" dirty="0"/>
              <a:t> 시스템 사용으로 인한 원가 저감</a:t>
            </a:r>
            <a:endParaRPr lang="en-US" altLang="ko-KR" sz="1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01443" y="2076536"/>
            <a:ext cx="3354843" cy="2337972"/>
            <a:chOff x="7601443" y="2076536"/>
            <a:chExt cx="3354843" cy="233797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1443" y="2076536"/>
              <a:ext cx="2068066" cy="124606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4158" y="2076536"/>
              <a:ext cx="1152128" cy="108012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47078" y="3156656"/>
              <a:ext cx="864095" cy="662028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5190" y="3156656"/>
              <a:ext cx="512837" cy="66202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28468" y="3887486"/>
              <a:ext cx="365410" cy="527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 animBg="1"/>
      <p:bldP spid="51" grpId="0" animBg="1"/>
      <p:bldP spid="52" grpId="0" animBg="1"/>
      <p:bldP spid="59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E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b="1" dirty="0">
              <a:solidFill>
                <a:srgbClr val="FFE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구조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 부품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279290" y="1156845"/>
            <a:ext cx="7598879" cy="5206502"/>
            <a:chOff x="700656" y="742777"/>
            <a:chExt cx="7598879" cy="520650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122" y="4869159"/>
              <a:ext cx="1439950" cy="10801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120" y="2996952"/>
              <a:ext cx="1117953" cy="1404536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700656" y="742777"/>
              <a:ext cx="7598879" cy="1892394"/>
              <a:chOff x="451917" y="742777"/>
              <a:chExt cx="7598879" cy="1892394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451917" y="908720"/>
                <a:ext cx="2068066" cy="1726451"/>
                <a:chOff x="1043608" y="2636912"/>
                <a:chExt cx="2068066" cy="1726451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608" y="2636912"/>
                  <a:ext cx="2068066" cy="1246063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1206408" y="3717032"/>
                  <a:ext cx="174246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Bluetooth </a:t>
                  </a:r>
                  <a:r>
                    <a:rPr lang="ko-KR" altLang="en-US" dirty="0"/>
                    <a:t>모듈</a:t>
                  </a:r>
                  <a:endParaRPr lang="en-US" altLang="ko-KR" dirty="0"/>
                </a:p>
                <a:p>
                  <a:pPr algn="ctr"/>
                  <a:r>
                    <a:rPr lang="en-US" altLang="ko-KR" dirty="0"/>
                    <a:t>2,000\</a:t>
                  </a:r>
                  <a:endParaRPr lang="ko-KR" altLang="en-US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419872" y="742777"/>
                <a:ext cx="1872629" cy="1892394"/>
                <a:chOff x="3635685" y="1988840"/>
                <a:chExt cx="1872629" cy="1892394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5935" y="1988840"/>
                  <a:ext cx="1152128" cy="108012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3635685" y="3234903"/>
                  <a:ext cx="18726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광 센서 및 </a:t>
                  </a:r>
                  <a:r>
                    <a:rPr lang="en-US" altLang="ko-KR" dirty="0"/>
                    <a:t>MCU</a:t>
                  </a:r>
                </a:p>
                <a:p>
                  <a:pPr algn="ctr"/>
                  <a:r>
                    <a:rPr lang="en-US" altLang="ko-KR" dirty="0"/>
                    <a:t>1,500\</a:t>
                  </a:r>
                  <a:endParaRPr lang="ko-KR" altLang="en-US" dirty="0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005043" y="742777"/>
                <a:ext cx="2045753" cy="1892394"/>
                <a:chOff x="6141410" y="1534865"/>
                <a:chExt cx="2045753" cy="2058337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00192" y="1534865"/>
                  <a:ext cx="864095" cy="720081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08304" y="1534865"/>
                  <a:ext cx="512837" cy="720081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1582" y="2329781"/>
                  <a:ext cx="365410" cy="57323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141410" y="2946871"/>
                  <a:ext cx="20457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/>
                    <a:t>버튼 및 기타 소자</a:t>
                  </a:r>
                  <a:endParaRPr lang="en-US" altLang="ko-KR" dirty="0"/>
                </a:p>
                <a:p>
                  <a:pPr algn="ctr"/>
                  <a:r>
                    <a:rPr lang="ko-KR" altLang="en-US" dirty="0"/>
                    <a:t>합 </a:t>
                  </a:r>
                  <a:r>
                    <a:rPr lang="en-US" altLang="ko-KR" dirty="0"/>
                    <a:t>200\</a:t>
                  </a:r>
                  <a:endParaRPr lang="ko-KR" altLang="en-US" dirty="0"/>
                </a:p>
              </p:txBody>
            </p:sp>
          </p:grpSp>
          <p:sp>
            <p:nvSpPr>
              <p:cNvPr id="28" name="더하기 기호 27"/>
              <p:cNvSpPr/>
              <p:nvPr/>
            </p:nvSpPr>
            <p:spPr>
              <a:xfrm>
                <a:off x="2451114" y="1296915"/>
                <a:ext cx="936104" cy="936104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더하기 기호 28"/>
              <p:cNvSpPr/>
              <p:nvPr/>
            </p:nvSpPr>
            <p:spPr>
              <a:xfrm>
                <a:off x="5250955" y="1218679"/>
                <a:ext cx="936104" cy="936104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화살표: 아래쪽 22"/>
            <p:cNvSpPr/>
            <p:nvPr/>
          </p:nvSpPr>
          <p:spPr>
            <a:xfrm>
              <a:off x="3249322" y="2924944"/>
              <a:ext cx="576125" cy="18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/>
            <p:cNvSpPr/>
            <p:nvPr/>
          </p:nvSpPr>
          <p:spPr>
            <a:xfrm rot="10800000">
              <a:off x="5174747" y="2924944"/>
              <a:ext cx="576125" cy="18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1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4B1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4B18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b="1" dirty="0">
              <a:solidFill>
                <a:srgbClr val="F4B18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03" y="2005393"/>
            <a:ext cx="4160777" cy="2795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4" y="1592580"/>
            <a:ext cx="3855463" cy="3489960"/>
          </a:xfrm>
          <a:prstGeom prst="rect">
            <a:avLst/>
          </a:prstGeom>
        </p:spPr>
      </p:pic>
      <p:sp>
        <p:nvSpPr>
          <p:cNvPr id="6" name="화살표: 아래쪽 5"/>
          <p:cNvSpPr/>
          <p:nvPr/>
        </p:nvSpPr>
        <p:spPr>
          <a:xfrm>
            <a:off x="2682240" y="3294664"/>
            <a:ext cx="106680" cy="3045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/>
          <p:cNvSpPr/>
          <p:nvPr/>
        </p:nvSpPr>
        <p:spPr>
          <a:xfrm>
            <a:off x="3449164" y="3251485"/>
            <a:ext cx="106680" cy="30451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/>
          <p:cNvSpPr/>
          <p:nvPr/>
        </p:nvSpPr>
        <p:spPr>
          <a:xfrm>
            <a:off x="2189636" y="3210986"/>
            <a:ext cx="106680" cy="304515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/>
          <p:cNvSpPr/>
          <p:nvPr/>
        </p:nvSpPr>
        <p:spPr>
          <a:xfrm>
            <a:off x="3871752" y="3337560"/>
            <a:ext cx="106680" cy="304515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/>
          <p:cNvSpPr/>
          <p:nvPr/>
        </p:nvSpPr>
        <p:spPr>
          <a:xfrm rot="16200000">
            <a:off x="5595342" y="2169162"/>
            <a:ext cx="289844" cy="630199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/>
          <p:cNvSpPr/>
          <p:nvPr/>
        </p:nvSpPr>
        <p:spPr>
          <a:xfrm rot="16200000">
            <a:off x="5595340" y="3487421"/>
            <a:ext cx="289844" cy="6301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4B1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4B18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b="1" dirty="0">
              <a:solidFill>
                <a:srgbClr val="F4B18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동작방식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수정필요</a:t>
            </a:r>
          </a:p>
        </p:txBody>
      </p:sp>
      <p:pic>
        <p:nvPicPr>
          <p:cNvPr id="2" name="4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1080" y="1015999"/>
            <a:ext cx="10873740" cy="52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A9D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9D18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b="1" dirty="0">
              <a:solidFill>
                <a:srgbClr val="A9D18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03" y="1886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  <a:endParaRPr lang="en-US" altLang="ko-KR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42730" y="1619311"/>
            <a:ext cx="2476472" cy="34192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957" y="1035104"/>
            <a:ext cx="274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기존 유사제품의 한계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8388" y="2303663"/>
            <a:ext cx="3249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조작법이 어려움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청소가 힘듦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가격이 비쌈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정교한 조작이 </a:t>
            </a:r>
            <a:r>
              <a:rPr kumimoji="1" lang="ko-KR" altLang="en-US" sz="1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힘듬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 err="1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드레그가</a:t>
            </a: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안됨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t="9970" r="120" b="6306"/>
          <a:stretch/>
        </p:blipFill>
        <p:spPr>
          <a:xfrm>
            <a:off x="923400" y="1765639"/>
            <a:ext cx="2155116" cy="23584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19202" y="1700134"/>
            <a:ext cx="274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트랙볼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마우스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(23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만원</a:t>
            </a:r>
            <a:r>
              <a:rPr kumimoji="1"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)</a:t>
            </a:r>
            <a:endParaRPr kumimoji="1" lang="ko-KR" alt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419878" y="1485031"/>
            <a:ext cx="5234473" cy="38987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224498" y="1700134"/>
            <a:ext cx="187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안구인식 기반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1007" y="2367812"/>
            <a:ext cx="240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눈이 피로해짐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정확도가 낮음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가격이 비쌈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동공 인식 장비 필요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6207659" y="1485030"/>
            <a:ext cx="5213009" cy="38987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7"/>
          <p:cNvSpPr>
            <a:spLocks/>
          </p:cNvSpPr>
          <p:nvPr/>
        </p:nvSpPr>
        <p:spPr bwMode="auto">
          <a:xfrm>
            <a:off x="6697195" y="1619311"/>
            <a:ext cx="2281905" cy="341921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87" y="1765639"/>
            <a:ext cx="2022184" cy="23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A9D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9D18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b="1" dirty="0">
              <a:solidFill>
                <a:srgbClr val="A9D18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03" y="1886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</a:p>
        </p:txBody>
      </p:sp>
      <p:sp>
        <p:nvSpPr>
          <p:cNvPr id="29" name="AutoShape 7"/>
          <p:cNvSpPr>
            <a:spLocks/>
          </p:cNvSpPr>
          <p:nvPr/>
        </p:nvSpPr>
        <p:spPr bwMode="auto">
          <a:xfrm>
            <a:off x="1390962" y="1554795"/>
            <a:ext cx="2100923" cy="202815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28" y="1671589"/>
            <a:ext cx="1789370" cy="13048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12716" y="155137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손목 기반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5" y="1913801"/>
            <a:ext cx="3999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기존 마우스와 유사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가격이 저렴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개인의 신체에 맞게 조절 가능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밴드 탈부착으로 인한 청결 쉬움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 err="1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드레그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기능 개선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9409" y="1348939"/>
            <a:ext cx="5462689" cy="23246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22536"/>
              </p:ext>
            </p:extLst>
          </p:nvPr>
        </p:nvGraphicFramePr>
        <p:xfrm>
          <a:off x="2399508" y="4238453"/>
          <a:ext cx="8245179" cy="1936681"/>
        </p:xfrm>
        <a:graphic>
          <a:graphicData uri="http://schemas.openxmlformats.org/drawingml/2006/table">
            <a:tbl>
              <a:tblPr firstRow="1" bandRow="1"/>
              <a:tblGrid>
                <a:gridCol w="1645914">
                  <a:extLst>
                    <a:ext uri="{9D8B030D-6E8A-4147-A177-3AD203B41FA5}">
                      <a16:colId xmlns:a16="http://schemas.microsoft.com/office/drawing/2014/main" val="3270788895"/>
                    </a:ext>
                  </a:extLst>
                </a:gridCol>
                <a:gridCol w="2199755">
                  <a:extLst>
                    <a:ext uri="{9D8B030D-6E8A-4147-A177-3AD203B41FA5}">
                      <a16:colId xmlns:a16="http://schemas.microsoft.com/office/drawing/2014/main" val="2848301563"/>
                    </a:ext>
                  </a:extLst>
                </a:gridCol>
                <a:gridCol w="2199755">
                  <a:extLst>
                    <a:ext uri="{9D8B030D-6E8A-4147-A177-3AD203B41FA5}">
                      <a16:colId xmlns:a16="http://schemas.microsoft.com/office/drawing/2014/main" val="3280950940"/>
                    </a:ext>
                  </a:extLst>
                </a:gridCol>
                <a:gridCol w="2199755">
                  <a:extLst>
                    <a:ext uri="{9D8B030D-6E8A-4147-A177-3AD203B41FA5}">
                      <a16:colId xmlns:a16="http://schemas.microsoft.com/office/drawing/2014/main" val="2142675129"/>
                    </a:ext>
                  </a:extLst>
                </a:gridCol>
              </a:tblGrid>
              <a:tr h="3494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동공 인식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트랙 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손목 기반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15454"/>
                  </a:ext>
                </a:extLst>
              </a:tr>
              <a:tr h="4398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7,000,000\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100,000\ 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5,000\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87067"/>
                  </a:ext>
                </a:extLst>
              </a:tr>
              <a:tr h="397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편리성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눈이 피로할 수 있음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기존 마우스와 유사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기존 마우스와 유사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2430"/>
                  </a:ext>
                </a:extLst>
              </a:tr>
              <a:tr h="7330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유지 보수 힘듦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꾸준한 청결 필요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밴드 탈부착으로 인한 청결관리 용이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5797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9409" y="906084"/>
            <a:ext cx="323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Finger-Free Mouse</a:t>
            </a:r>
            <a:r>
              <a:rPr kumimoji="1"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의 차별성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5023"/>
              </p:ext>
            </p:extLst>
          </p:nvPr>
        </p:nvGraphicFramePr>
        <p:xfrm>
          <a:off x="7168832" y="1629896"/>
          <a:ext cx="441314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788">
                  <a:extLst>
                    <a:ext uri="{9D8B030D-6E8A-4147-A177-3AD203B41FA5}">
                      <a16:colId xmlns:a16="http://schemas.microsoft.com/office/drawing/2014/main" val="3743398133"/>
                    </a:ext>
                  </a:extLst>
                </a:gridCol>
                <a:gridCol w="3364358">
                  <a:extLst>
                    <a:ext uri="{9D8B030D-6E8A-4147-A177-3AD203B41FA5}">
                      <a16:colId xmlns:a16="http://schemas.microsoft.com/office/drawing/2014/main" val="2720818912"/>
                    </a:ext>
                  </a:extLst>
                </a:gridCol>
              </a:tblGrid>
              <a:tr h="384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가격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제작비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5,000₩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97728"/>
                  </a:ext>
                </a:extLst>
              </a:tr>
              <a:tr h="47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편리성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기존의 마우스와 유사한 방법으로 이용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6001"/>
                  </a:ext>
                </a:extLst>
              </a:tr>
              <a:tr h="47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맞춤제작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libri" panose="020F0502020204030204" pitchFamily="34" charset="0"/>
                        </a:rPr>
                        <a:t>사용자의 신체특성에 맞게 제작 가능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270</Words>
  <Application>Microsoft Office PowerPoint</Application>
  <PresentationFormat>와이드스크린</PresentationFormat>
  <Paragraphs>103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Arial Unicode MS</vt:lpstr>
      <vt:lpstr>굴림</vt:lpstr>
      <vt:lpstr>나눔고딕</vt:lpstr>
      <vt:lpstr>나눔고딕 ExtraBold</vt:lpstr>
      <vt:lpstr>맑은 고딕</vt:lpstr>
      <vt:lpstr>-윤고딕340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SeongUk Mun</dc:creator>
  <cp:lastModifiedBy>SeongUk Mun</cp:lastModifiedBy>
  <cp:revision>8</cp:revision>
  <dcterms:created xsi:type="dcterms:W3CDTF">2017-05-22T10:20:45Z</dcterms:created>
  <dcterms:modified xsi:type="dcterms:W3CDTF">2017-05-22T12:01:37Z</dcterms:modified>
</cp:coreProperties>
</file>