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avi" ContentType="video/x-msvide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6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D18E"/>
    <a:srgbClr val="F4B183"/>
    <a:srgbClr val="FFE699"/>
    <a:srgbClr val="00B050"/>
    <a:srgbClr val="3856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5" autoAdjust="0"/>
    <p:restoredTop sz="93184" autoAdjust="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2FC3C1-429D-4ED9-974F-DEEF7A5DDCE5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88759-53CA-4600-B0D1-53B4AF1F20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1642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88759-53CA-4600-B0D1-53B4AF1F20E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2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C88759-53CA-4600-B0D1-53B4AF1F20E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06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36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960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126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90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152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827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761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6860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65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54974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1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BEAA4E-B750-42A5-9566-3F0D78555243}" type="datetimeFigureOut">
              <a:rPr lang="ko-KR" altLang="en-US" smtClean="0"/>
              <a:t>2017-05-26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3A5AC-3EFF-42D9-8DFB-F9186496E2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315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2.png"/><Relationship Id="rId7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 rot="6300000">
            <a:off x="5324925" y="4771341"/>
            <a:ext cx="717883" cy="194507"/>
          </a:xfrm>
          <a:prstGeom prst="homePlat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오각형 4"/>
          <p:cNvSpPr/>
          <p:nvPr/>
        </p:nvSpPr>
        <p:spPr>
          <a:xfrm rot="6300000">
            <a:off x="5606860" y="4771342"/>
            <a:ext cx="717883" cy="194507"/>
          </a:xfrm>
          <a:prstGeom prst="homePlat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오각형 5"/>
          <p:cNvSpPr/>
          <p:nvPr/>
        </p:nvSpPr>
        <p:spPr>
          <a:xfrm rot="6300000">
            <a:off x="5888795" y="4771340"/>
            <a:ext cx="717883" cy="194507"/>
          </a:xfrm>
          <a:prstGeom prst="homePlat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오각형 6"/>
          <p:cNvSpPr/>
          <p:nvPr/>
        </p:nvSpPr>
        <p:spPr>
          <a:xfrm rot="6300000">
            <a:off x="6183051" y="4791755"/>
            <a:ext cx="717883" cy="194507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연결선 9"/>
          <p:cNvCxnSpPr>
            <a:cxnSpLocks/>
          </p:cNvCxnSpPr>
          <p:nvPr/>
        </p:nvCxnSpPr>
        <p:spPr>
          <a:xfrm>
            <a:off x="0" y="4855656"/>
            <a:ext cx="536207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>
            <a:cxnSpLocks/>
          </p:cNvCxnSpPr>
          <p:nvPr/>
        </p:nvCxnSpPr>
        <p:spPr>
          <a:xfrm>
            <a:off x="6829926" y="4855656"/>
            <a:ext cx="5362074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660490" y="1661599"/>
            <a:ext cx="517449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 3DPIA BIZCON</a:t>
            </a:r>
          </a:p>
          <a:p>
            <a:pPr algn="ctr"/>
            <a:r>
              <a:rPr lang="en-US" altLang="ko-KR" sz="40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-Finger Free Mouse-</a:t>
            </a:r>
            <a:endParaRPr lang="ko-KR" altLang="en-US" sz="24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301538" y="5071062"/>
            <a:ext cx="877163" cy="12852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dirty="0"/>
              <a:t>문성욱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ko-KR" altLang="en-US" dirty="0" err="1"/>
              <a:t>권원준</a:t>
            </a:r>
            <a:endParaRPr lang="en-US" altLang="ko-KR" dirty="0"/>
          </a:p>
          <a:p>
            <a:pPr algn="r">
              <a:lnSpc>
                <a:spcPct val="150000"/>
              </a:lnSpc>
            </a:pPr>
            <a:r>
              <a:rPr lang="ko-KR" altLang="en-US" dirty="0" err="1"/>
              <a:t>진한영</a:t>
            </a:r>
            <a:endParaRPr lang="en-US" altLang="ko-KR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F20-CD0C-453F-AE43-29B6B08EF918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7580" y="5141343"/>
            <a:ext cx="1588859" cy="1215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66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/>
          <p:cNvGrpSpPr/>
          <p:nvPr/>
        </p:nvGrpSpPr>
        <p:grpSpPr>
          <a:xfrm>
            <a:off x="1143000" y="1085245"/>
            <a:ext cx="2046514" cy="1127169"/>
            <a:chOff x="2566865" y="2843749"/>
            <a:chExt cx="718119" cy="77683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오각형 3"/>
            <p:cNvSpPr/>
            <p:nvPr/>
          </p:nvSpPr>
          <p:spPr>
            <a:xfrm>
              <a:off x="2566865" y="2843749"/>
              <a:ext cx="717883" cy="194507"/>
            </a:xfrm>
            <a:prstGeom prst="homePlat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" name="오각형 4"/>
            <p:cNvSpPr/>
            <p:nvPr/>
          </p:nvSpPr>
          <p:spPr>
            <a:xfrm>
              <a:off x="2567101" y="3038256"/>
              <a:ext cx="717883" cy="194507"/>
            </a:xfrm>
            <a:prstGeom prst="homePlate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오각형 5"/>
            <p:cNvSpPr/>
            <p:nvPr/>
          </p:nvSpPr>
          <p:spPr>
            <a:xfrm>
              <a:off x="2567101" y="3231569"/>
              <a:ext cx="717883" cy="194507"/>
            </a:xfrm>
            <a:prstGeom prst="homePlate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오각형 6"/>
            <p:cNvSpPr/>
            <p:nvPr/>
          </p:nvSpPr>
          <p:spPr>
            <a:xfrm>
              <a:off x="2567101" y="3426077"/>
              <a:ext cx="717883" cy="194507"/>
            </a:xfrm>
            <a:prstGeom prst="homePlat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7299185" y="2212414"/>
            <a:ext cx="3187091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Ⅰ. 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사업의 개요</a:t>
            </a:r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Ⅱ. 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제품구조</a:t>
            </a:r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Ⅲ. 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동작방식</a:t>
            </a:r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endParaRPr lang="en-US" altLang="ko-KR" sz="3200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r>
              <a:rPr lang="en-US" altLang="ko-KR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Ⅳ. </a:t>
            </a:r>
            <a:r>
              <a:rPr lang="ko-KR" altLang="en-US" sz="3200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현황분석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401493" y="1240304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목차</a:t>
            </a:r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3F20-CD0C-453F-AE43-29B6B08EF918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7318936"/>
              </p:ext>
            </p:extLst>
          </p:nvPr>
        </p:nvGraphicFramePr>
        <p:xfrm>
          <a:off x="1143000" y="3439204"/>
          <a:ext cx="4961736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64028">
                  <a:extLst>
                    <a:ext uri="{9D8B030D-6E8A-4147-A177-3AD203B41FA5}">
                      <a16:colId xmlns:a16="http://schemas.microsoft.com/office/drawing/2014/main" val="525384110"/>
                    </a:ext>
                  </a:extLst>
                </a:gridCol>
                <a:gridCol w="2597708">
                  <a:extLst>
                    <a:ext uri="{9D8B030D-6E8A-4147-A177-3AD203B41FA5}">
                      <a16:colId xmlns:a16="http://schemas.microsoft.com/office/drawing/2014/main" val="201111341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z="1700" b="1" dirty="0"/>
                        <a:t>Team ‘</a:t>
                      </a:r>
                      <a:r>
                        <a:rPr lang="ko-KR" altLang="en-US" sz="1700" b="1" dirty="0"/>
                        <a:t>한국인은 </a:t>
                      </a:r>
                      <a:r>
                        <a:rPr lang="ko-KR" altLang="en-US" sz="1700" b="1" dirty="0" err="1"/>
                        <a:t>밥심</a:t>
                      </a:r>
                      <a:r>
                        <a:rPr lang="ko-KR" altLang="en-US" sz="1700" b="1" dirty="0"/>
                        <a:t>’ </a:t>
                      </a:r>
                      <a:r>
                        <a:rPr lang="en-US" altLang="ko-KR" sz="1700" b="1" dirty="0"/>
                        <a:t>(</a:t>
                      </a:r>
                      <a:r>
                        <a:rPr lang="ko-KR" altLang="en-US" sz="1700" b="1" dirty="0"/>
                        <a:t>부산대학교</a:t>
                      </a:r>
                      <a:r>
                        <a:rPr lang="en-US" altLang="ko-KR" sz="1700" b="1" dirty="0"/>
                        <a:t>)</a:t>
                      </a:r>
                      <a:endParaRPr lang="ko-KR" altLang="en-US" sz="1700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700" b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9636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컴퓨터공학부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문 성 욱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63330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기계공학부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진 한 영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54745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기계공학부</a:t>
                      </a:r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권 원 준</a:t>
                      </a:r>
                    </a:p>
                  </a:txBody>
                  <a:tcPr>
                    <a:lnR w="12700" cmpd="sng">
                      <a:noFill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9089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6249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7093" y="1043796"/>
            <a:ext cx="4412786" cy="3334220"/>
          </a:xfrm>
          <a:prstGeom prst="rect">
            <a:avLst/>
          </a:prstGeom>
        </p:spPr>
      </p:pic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1</a:t>
            </a:r>
            <a:endParaRPr lang="ko-KR" alt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사업의 개요</a:t>
            </a:r>
          </a:p>
        </p:txBody>
      </p:sp>
      <p:sp>
        <p:nvSpPr>
          <p:cNvPr id="15" name="화살표: 오른쪽 14"/>
          <p:cNvSpPr/>
          <p:nvPr/>
        </p:nvSpPr>
        <p:spPr>
          <a:xfrm>
            <a:off x="6697177" y="2171624"/>
            <a:ext cx="465956" cy="71036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6" name="직선 연결선 15"/>
          <p:cNvCxnSpPr>
            <a:cxnSpLocks/>
          </p:cNvCxnSpPr>
          <p:nvPr/>
        </p:nvCxnSpPr>
        <p:spPr>
          <a:xfrm>
            <a:off x="0" y="4792928"/>
            <a:ext cx="12192000" cy="0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23131" y="5163644"/>
            <a:ext cx="3200296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사업명 </a:t>
            </a:r>
            <a:r>
              <a:rPr lang="en-US" altLang="ko-KR" sz="1600" dirty="0"/>
              <a:t>: Finger-Free Mouse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분야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sz="1600" dirty="0"/>
              <a:t>의료</a:t>
            </a:r>
            <a:r>
              <a:rPr lang="en-US" altLang="ko-KR" sz="1600" dirty="0"/>
              <a:t>-</a:t>
            </a:r>
            <a:r>
              <a:rPr lang="ko-KR" altLang="en-US" sz="1600" dirty="0"/>
              <a:t>전자기기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대상 </a:t>
            </a:r>
            <a:r>
              <a:rPr lang="en-US" altLang="ko-KR" sz="1600" dirty="0"/>
              <a:t>: </a:t>
            </a:r>
            <a:r>
              <a:rPr lang="ko-KR" altLang="en-US" sz="1600" dirty="0"/>
              <a:t>손가락</a:t>
            </a:r>
            <a:r>
              <a:rPr lang="en-US" altLang="ko-KR" sz="1600" dirty="0"/>
              <a:t>-</a:t>
            </a:r>
            <a:r>
              <a:rPr lang="ko-KR" altLang="en-US" sz="1600" dirty="0"/>
              <a:t>손목 장애인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grpSp>
        <p:nvGrpSpPr>
          <p:cNvPr id="20" name="그룹 19"/>
          <p:cNvGrpSpPr/>
          <p:nvPr/>
        </p:nvGrpSpPr>
        <p:grpSpPr>
          <a:xfrm>
            <a:off x="1078848" y="1323971"/>
            <a:ext cx="5393094" cy="2557388"/>
            <a:chOff x="5057131" y="1471742"/>
            <a:chExt cx="7134869" cy="2378160"/>
          </a:xfrm>
        </p:grpSpPr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57131" y="1471742"/>
              <a:ext cx="7134869" cy="2378160"/>
            </a:xfrm>
            <a:prstGeom prst="rect">
              <a:avLst/>
            </a:prstGeom>
          </p:spPr>
        </p:pic>
        <p:sp>
          <p:nvSpPr>
            <p:cNvPr id="22" name="직사각형 21"/>
            <p:cNvSpPr/>
            <p:nvPr/>
          </p:nvSpPr>
          <p:spPr>
            <a:xfrm>
              <a:off x="5422428" y="2161309"/>
              <a:ext cx="6702253" cy="581433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2115103" y="4070239"/>
            <a:ext cx="2962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※ </a:t>
            </a:r>
            <a:r>
              <a:rPr lang="ko-KR" altLang="en-US" sz="1400" dirty="0"/>
              <a:t>매년 손과 관련된 장애인수 증가</a:t>
            </a:r>
          </a:p>
        </p:txBody>
      </p:sp>
      <p:sp>
        <p:nvSpPr>
          <p:cNvPr id="31" name="순서도: 처리 30"/>
          <p:cNvSpPr/>
          <p:nvPr/>
        </p:nvSpPr>
        <p:spPr>
          <a:xfrm>
            <a:off x="7437093" y="1045028"/>
            <a:ext cx="4412786" cy="3332988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7277879" y="4981731"/>
            <a:ext cx="4572000" cy="1619448"/>
            <a:chOff x="7277879" y="4981731"/>
            <a:chExt cx="4572000" cy="1619448"/>
          </a:xfrm>
        </p:grpSpPr>
        <p:grpSp>
          <p:nvGrpSpPr>
            <p:cNvPr id="4" name="그룹 3"/>
            <p:cNvGrpSpPr/>
            <p:nvPr/>
          </p:nvGrpSpPr>
          <p:grpSpPr>
            <a:xfrm>
              <a:off x="7277879" y="4981731"/>
              <a:ext cx="4572000" cy="717761"/>
              <a:chOff x="7277879" y="4886111"/>
              <a:chExt cx="4572000" cy="717761"/>
            </a:xfrm>
          </p:grpSpPr>
          <p:sp>
            <p:nvSpPr>
              <p:cNvPr id="41" name="직사각형 27"/>
              <p:cNvSpPr>
                <a:spLocks noChangeArrowheads="1"/>
              </p:cNvSpPr>
              <p:nvPr/>
            </p:nvSpPr>
            <p:spPr bwMode="auto">
              <a:xfrm>
                <a:off x="7277879" y="5286221"/>
                <a:ext cx="4572000" cy="317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kumimoji="0" lang="en-US" altLang="ko-KR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CNC </a:t>
                </a:r>
                <a:r>
                  <a:rPr lang="ko-KR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방식보다 저렴</a:t>
                </a:r>
                <a:endParaRPr kumimoji="0"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7277879" y="4886111"/>
                <a:ext cx="697627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2000" b="1" dirty="0">
                    <a:ln>
                      <a:solidFill>
                        <a:srgbClr val="272D2C">
                          <a:alpha val="0"/>
                        </a:srgbClr>
                      </a:solidFill>
                    </a:ln>
                    <a:solidFill>
                      <a:srgbClr val="00B0F0"/>
                    </a:solidFill>
                    <a:latin typeface="Calibri" panose="020F0502020204030204" pitchFamily="34" charset="0"/>
                    <a:ea typeface="-윤고딕340" pitchFamily="18" charset="-127"/>
                    <a:cs typeface="Times New Roman" pitchFamily="18" charset="0"/>
                  </a:rPr>
                  <a:t>가격</a:t>
                </a: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>
              <a:off x="7277879" y="5883418"/>
              <a:ext cx="4572000" cy="717761"/>
              <a:chOff x="5816576" y="5771275"/>
              <a:chExt cx="4572000" cy="717761"/>
            </a:xfrm>
          </p:grpSpPr>
          <p:sp>
            <p:nvSpPr>
              <p:cNvPr id="45" name="직사각형 27"/>
              <p:cNvSpPr>
                <a:spLocks noChangeArrowheads="1"/>
              </p:cNvSpPr>
              <p:nvPr/>
            </p:nvSpPr>
            <p:spPr bwMode="auto">
              <a:xfrm>
                <a:off x="5816576" y="6171385"/>
                <a:ext cx="4572000" cy="3176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32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1pPr>
                <a:lvl2pPr marL="742950" indent="-28575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8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2pPr>
                <a:lvl3pPr marL="1143000" indent="-228600" eaLnBrk="0" hangingPunct="0">
                  <a:spcBef>
                    <a:spcPct val="20000"/>
                  </a:spcBef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3pPr>
                <a:lvl4pPr marL="1600200" indent="-228600" eaLnBrk="0" hangingPunct="0">
                  <a:spcBef>
                    <a:spcPct val="20000"/>
                  </a:spcBef>
                  <a:buFont typeface="Arial" pitchFamily="34" charset="0"/>
                  <a:buChar char="–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4pPr>
                <a:lvl5pPr marL="2057400" indent="-228600" eaLnBrk="0" hangingPunct="0">
                  <a:spcBef>
                    <a:spcPct val="20000"/>
                  </a:spcBef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Arial" pitchFamily="34" charset="0"/>
                  <a:buChar char="»"/>
                  <a:defRPr sz="2000">
                    <a:solidFill>
                      <a:schemeClr val="tx1"/>
                    </a:solidFill>
                    <a:latin typeface="맑은 고딕" pitchFamily="50" charset="-127"/>
                    <a:ea typeface="맑은 고딕" pitchFamily="50" charset="-127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  <a:spcBef>
                    <a:spcPct val="0"/>
                  </a:spcBef>
                  <a:buFont typeface="Arial" pitchFamily="34" charset="0"/>
                  <a:buNone/>
                  <a:defRPr/>
                </a:pPr>
                <a:r>
                  <a:rPr kumimoji="0" lang="ko-KR" altLang="en-US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사용자의 신체특성에 맞게 제작 가능</a:t>
                </a:r>
                <a:r>
                  <a:rPr kumimoji="0" lang="en-US" altLang="ko-KR" sz="1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</a:rPr>
                  <a:t>.</a:t>
                </a:r>
                <a:endParaRPr kumimoji="0" lang="ko-KR" altLang="en-US" sz="1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5816576" y="5771275"/>
                <a:ext cx="1210588" cy="40011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ko-KR" altLang="en-US" sz="2000" b="1" dirty="0">
                    <a:ln>
                      <a:solidFill>
                        <a:srgbClr val="272D2C">
                          <a:alpha val="0"/>
                        </a:srgbClr>
                      </a:solidFill>
                    </a:ln>
                    <a:solidFill>
                      <a:srgbClr val="6587BF"/>
                    </a:solidFill>
                    <a:latin typeface="Calibri" panose="020F0502020204030204" pitchFamily="34" charset="0"/>
                    <a:ea typeface="-윤고딕340" pitchFamily="18" charset="-127"/>
                    <a:cs typeface="Times New Roman" pitchFamily="18" charset="0"/>
                  </a:rPr>
                  <a:t>맞춤제작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588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FE6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E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b="1" dirty="0">
              <a:solidFill>
                <a:srgbClr val="FFE6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제품의 구조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336826" y="1553387"/>
            <a:ext cx="296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1. Band system</a:t>
            </a:r>
          </a:p>
          <a:p>
            <a:endParaRPr lang="ko-KR" alt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4746777" y="1578578"/>
            <a:ext cx="29628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2. Support system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7736092" y="1553317"/>
            <a:ext cx="29628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3. Control system</a:t>
            </a:r>
          </a:p>
          <a:p>
            <a:endParaRPr lang="ko-KR" altLang="en-US" sz="1400" dirty="0"/>
          </a:p>
        </p:txBody>
      </p:sp>
      <p:cxnSp>
        <p:nvCxnSpPr>
          <p:cNvPr id="43" name="직선 연결선 42"/>
          <p:cNvCxnSpPr>
            <a:cxnSpLocks/>
          </p:cNvCxnSpPr>
          <p:nvPr/>
        </p:nvCxnSpPr>
        <p:spPr>
          <a:xfrm>
            <a:off x="3863575" y="1698171"/>
            <a:ext cx="0" cy="5175448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/>
          <p:cNvCxnSpPr>
            <a:cxnSpLocks/>
          </p:cNvCxnSpPr>
          <p:nvPr/>
        </p:nvCxnSpPr>
        <p:spPr>
          <a:xfrm>
            <a:off x="7328603" y="1698171"/>
            <a:ext cx="0" cy="5159829"/>
          </a:xfrm>
          <a:prstGeom prst="line">
            <a:avLst/>
          </a:prstGeom>
          <a:ln w="254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화살표: 아래쪽 49"/>
          <p:cNvSpPr/>
          <p:nvPr/>
        </p:nvSpPr>
        <p:spPr>
          <a:xfrm rot="3878324">
            <a:off x="3571415" y="921184"/>
            <a:ext cx="204570" cy="755720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화살표: 아래쪽 50"/>
          <p:cNvSpPr/>
          <p:nvPr/>
        </p:nvSpPr>
        <p:spPr>
          <a:xfrm>
            <a:off x="5393925" y="1227385"/>
            <a:ext cx="225806" cy="405277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화살표: 아래쪽 51"/>
          <p:cNvSpPr/>
          <p:nvPr/>
        </p:nvSpPr>
        <p:spPr>
          <a:xfrm rot="17987240">
            <a:off x="7240997" y="884456"/>
            <a:ext cx="215715" cy="768901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/>
          <p:cNvSpPr txBox="1"/>
          <p:nvPr/>
        </p:nvSpPr>
        <p:spPr>
          <a:xfrm>
            <a:off x="506995" y="4993879"/>
            <a:ext cx="32488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밴드에 손을 넣어 마우스를 조작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지지부와 볼 조인트로 결합됨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슬라이더를 통해 밴드의 크기 조절                     </a:t>
            </a:r>
            <a:endParaRPr lang="en-US" altLang="ko-KR" sz="1400" dirty="0"/>
          </a:p>
        </p:txBody>
      </p:sp>
      <p:grpSp>
        <p:nvGrpSpPr>
          <p:cNvPr id="3" name="그룹 2"/>
          <p:cNvGrpSpPr/>
          <p:nvPr/>
        </p:nvGrpSpPr>
        <p:grpSpPr>
          <a:xfrm>
            <a:off x="4251752" y="592698"/>
            <a:ext cx="2759597" cy="667108"/>
            <a:chOff x="4317703" y="608343"/>
            <a:chExt cx="2759597" cy="667108"/>
          </a:xfrm>
        </p:grpSpPr>
        <p:sp>
          <p:nvSpPr>
            <p:cNvPr id="39" name="TextBox 38"/>
            <p:cNvSpPr txBox="1"/>
            <p:nvPr/>
          </p:nvSpPr>
          <p:spPr>
            <a:xfrm>
              <a:off x="4495200" y="690676"/>
              <a:ext cx="25821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Finger-Free Mouse</a:t>
              </a:r>
            </a:p>
            <a:p>
              <a:r>
                <a:rPr lang="en-US" altLang="ko-KR" sz="1400" dirty="0"/>
                <a:t>`</a:t>
              </a:r>
              <a:endParaRPr lang="ko-KR" altLang="en-US" sz="1400" dirty="0"/>
            </a:p>
          </p:txBody>
        </p:sp>
        <p:sp>
          <p:nvSpPr>
            <p:cNvPr id="62" name="타원 61"/>
            <p:cNvSpPr/>
            <p:nvPr/>
          </p:nvSpPr>
          <p:spPr>
            <a:xfrm>
              <a:off x="4317703" y="608343"/>
              <a:ext cx="2533996" cy="564690"/>
            </a:xfrm>
            <a:prstGeom prst="ellipse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4028730" y="4954042"/>
            <a:ext cx="312350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/>
              <a:t>밴드부의 </a:t>
            </a:r>
            <a:r>
              <a:rPr lang="ko-KR" altLang="en-US" sz="1400" dirty="0"/>
              <a:t>하중을 견디는 지지 부분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스프링과 볼 소켓이 변위를 구속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제어부의 입력을 받는 스위치가 존재</a:t>
            </a:r>
            <a:endParaRPr lang="en-US" altLang="ko-KR" sz="1600" dirty="0"/>
          </a:p>
        </p:txBody>
      </p:sp>
      <p:sp>
        <p:nvSpPr>
          <p:cNvPr id="68" name="TextBox 67"/>
          <p:cNvSpPr txBox="1"/>
          <p:nvPr/>
        </p:nvSpPr>
        <p:spPr>
          <a:xfrm>
            <a:off x="7601443" y="4993879"/>
            <a:ext cx="37693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지지부에서 입력된 스위치 신호를 </a:t>
            </a:r>
            <a:r>
              <a:rPr lang="en-US" altLang="ko-KR" sz="1400" dirty="0"/>
              <a:t>PC</a:t>
            </a:r>
            <a:r>
              <a:rPr lang="ko-KR" altLang="en-US" sz="1400" dirty="0"/>
              <a:t>와 마우스에 연결</a:t>
            </a: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Bluetooth</a:t>
            </a:r>
            <a:r>
              <a:rPr lang="ko-KR" altLang="en-US" sz="1400" dirty="0"/>
              <a:t>를 통한 무선화</a:t>
            </a:r>
            <a:endParaRPr lang="en-US" altLang="ko-KR" sz="14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601443" y="2224457"/>
            <a:ext cx="3354843" cy="2337972"/>
            <a:chOff x="7601443" y="2076536"/>
            <a:chExt cx="3354843" cy="2337972"/>
          </a:xfrm>
        </p:grpSpPr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01443" y="2076536"/>
              <a:ext cx="2068066" cy="1246063"/>
            </a:xfrm>
            <a:prstGeom prst="rect">
              <a:avLst/>
            </a:prstGeom>
          </p:spPr>
        </p:pic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804158" y="2076536"/>
              <a:ext cx="1152128" cy="1080120"/>
            </a:xfrm>
            <a:prstGeom prst="rect">
              <a:avLst/>
            </a:prstGeom>
          </p:spPr>
        </p:pic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47078" y="3156656"/>
              <a:ext cx="864095" cy="662028"/>
            </a:xfrm>
            <a:prstGeom prst="rect">
              <a:avLst/>
            </a:prstGeom>
          </p:spPr>
        </p:pic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55190" y="3156656"/>
              <a:ext cx="512837" cy="662028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28468" y="3887486"/>
              <a:ext cx="365410" cy="527022"/>
            </a:xfrm>
            <a:prstGeom prst="rect">
              <a:avLst/>
            </a:prstGeom>
          </p:spPr>
        </p:pic>
      </p:grpSp>
      <p:pic>
        <p:nvPicPr>
          <p:cNvPr id="7" name="그림 6" descr="물건, 실내, 테이블이(가) 표시된 사진&#10;&#10;높은 신뢰도로 생성된 설명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838" y="2311772"/>
            <a:ext cx="2954447" cy="2304862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12700" y="2257567"/>
            <a:ext cx="2766778" cy="230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6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50" grpId="0" animBg="1"/>
      <p:bldP spid="51" grpId="0" animBg="1"/>
      <p:bldP spid="52" grpId="0" animBg="1"/>
      <p:bldP spid="59" grpId="0"/>
      <p:bldP spid="67" grpId="0"/>
      <p:bldP spid="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FE69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FE699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</a:t>
            </a:r>
            <a:endParaRPr lang="ko-KR" altLang="en-US" sz="2000" b="1" dirty="0">
              <a:solidFill>
                <a:srgbClr val="FFE699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1832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제품의 구조</a:t>
            </a:r>
          </a:p>
        </p:txBody>
      </p:sp>
      <p:grpSp>
        <p:nvGrpSpPr>
          <p:cNvPr id="14" name="그룹 13"/>
          <p:cNvGrpSpPr/>
          <p:nvPr/>
        </p:nvGrpSpPr>
        <p:grpSpPr>
          <a:xfrm>
            <a:off x="426141" y="1697744"/>
            <a:ext cx="5372056" cy="3724275"/>
            <a:chOff x="700656" y="742777"/>
            <a:chExt cx="7581867" cy="5359291"/>
          </a:xfrm>
        </p:grpSpPr>
        <p:pic>
          <p:nvPicPr>
            <p:cNvPr id="15" name="그림 1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80122" y="5021948"/>
              <a:ext cx="1439950" cy="1080120"/>
            </a:xfrm>
            <a:prstGeom prst="rect">
              <a:avLst/>
            </a:prstGeom>
          </p:spPr>
        </p:pic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28861" y="3405332"/>
              <a:ext cx="907343" cy="1139938"/>
            </a:xfrm>
            <a:prstGeom prst="rect">
              <a:avLst/>
            </a:prstGeom>
          </p:spPr>
        </p:pic>
        <p:grpSp>
          <p:nvGrpSpPr>
            <p:cNvPr id="22" name="그룹 21"/>
            <p:cNvGrpSpPr/>
            <p:nvPr/>
          </p:nvGrpSpPr>
          <p:grpSpPr>
            <a:xfrm>
              <a:off x="700656" y="742777"/>
              <a:ext cx="7581867" cy="1962511"/>
              <a:chOff x="451917" y="742777"/>
              <a:chExt cx="7581867" cy="1962511"/>
            </a:xfrm>
          </p:grpSpPr>
          <p:grpSp>
            <p:nvGrpSpPr>
              <p:cNvPr id="25" name="그룹 24"/>
              <p:cNvGrpSpPr/>
              <p:nvPr/>
            </p:nvGrpSpPr>
            <p:grpSpPr>
              <a:xfrm>
                <a:off x="451917" y="908720"/>
                <a:ext cx="2068066" cy="1744464"/>
                <a:chOff x="1043608" y="2636912"/>
                <a:chExt cx="2068066" cy="1744464"/>
              </a:xfrm>
            </p:grpSpPr>
            <p:pic>
              <p:nvPicPr>
                <p:cNvPr id="36" name="그림 35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608" y="2636912"/>
                  <a:ext cx="2068066" cy="1246063"/>
                </a:xfrm>
                <a:prstGeom prst="rect">
                  <a:avLst/>
                </a:prstGeom>
              </p:spPr>
            </p:pic>
            <p:sp>
              <p:nvSpPr>
                <p:cNvPr id="37" name="TextBox 36"/>
                <p:cNvSpPr txBox="1"/>
                <p:nvPr/>
              </p:nvSpPr>
              <p:spPr>
                <a:xfrm>
                  <a:off x="1211819" y="3717033"/>
                  <a:ext cx="1731643" cy="6643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200" dirty="0"/>
                    <a:t>Bluetooth </a:t>
                  </a:r>
                  <a:r>
                    <a:rPr lang="ko-KR" altLang="en-US" sz="1200" dirty="0"/>
                    <a:t>모듈</a:t>
                  </a:r>
                  <a:endParaRPr lang="en-US" altLang="ko-KR" sz="1200" dirty="0"/>
                </a:p>
                <a:p>
                  <a:pPr algn="ctr"/>
                  <a:r>
                    <a:rPr lang="en-US" altLang="ko-KR" sz="1200" dirty="0"/>
                    <a:t>2,000\</a:t>
                  </a:r>
                  <a:endParaRPr lang="ko-KR" altLang="en-US" sz="1200" dirty="0"/>
                </a:p>
              </p:txBody>
            </p:sp>
          </p:grpSp>
          <p:grpSp>
            <p:nvGrpSpPr>
              <p:cNvPr id="26" name="그룹 25"/>
              <p:cNvGrpSpPr/>
              <p:nvPr/>
            </p:nvGrpSpPr>
            <p:grpSpPr>
              <a:xfrm>
                <a:off x="3431768" y="742777"/>
                <a:ext cx="1848835" cy="1910407"/>
                <a:chOff x="3647581" y="1988840"/>
                <a:chExt cx="1848835" cy="1910407"/>
              </a:xfrm>
            </p:grpSpPr>
            <p:pic>
              <p:nvPicPr>
                <p:cNvPr id="34" name="그림 3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95935" y="1988840"/>
                  <a:ext cx="1152128" cy="1080120"/>
                </a:xfrm>
                <a:prstGeom prst="rect">
                  <a:avLst/>
                </a:prstGeom>
              </p:spPr>
            </p:pic>
            <p:sp>
              <p:nvSpPr>
                <p:cNvPr id="35" name="TextBox 34"/>
                <p:cNvSpPr txBox="1"/>
                <p:nvPr/>
              </p:nvSpPr>
              <p:spPr>
                <a:xfrm>
                  <a:off x="3647581" y="3234904"/>
                  <a:ext cx="1848835" cy="6643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광 센서 및 </a:t>
                  </a:r>
                  <a:r>
                    <a:rPr lang="en-US" altLang="ko-KR" sz="1200" dirty="0"/>
                    <a:t>MCU</a:t>
                  </a:r>
                </a:p>
                <a:p>
                  <a:pPr algn="ctr"/>
                  <a:r>
                    <a:rPr lang="en-US" altLang="ko-KR" sz="1200" dirty="0"/>
                    <a:t>1,500\</a:t>
                  </a:r>
                  <a:endParaRPr lang="ko-KR" altLang="en-US" sz="1200" dirty="0"/>
                </a:p>
              </p:txBody>
            </p:sp>
          </p:grpSp>
          <p:grpSp>
            <p:nvGrpSpPr>
              <p:cNvPr id="27" name="그룹 26"/>
              <p:cNvGrpSpPr/>
              <p:nvPr/>
            </p:nvGrpSpPr>
            <p:grpSpPr>
              <a:xfrm>
                <a:off x="6022055" y="742777"/>
                <a:ext cx="2011729" cy="1962511"/>
                <a:chOff x="6158422" y="1534865"/>
                <a:chExt cx="2011729" cy="2134604"/>
              </a:xfrm>
            </p:grpSpPr>
            <p:pic>
              <p:nvPicPr>
                <p:cNvPr id="30" name="그림 29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00192" y="1534865"/>
                  <a:ext cx="864095" cy="720081"/>
                </a:xfrm>
                <a:prstGeom prst="rect">
                  <a:avLst/>
                </a:prstGeom>
              </p:spPr>
            </p:pic>
            <p:pic>
              <p:nvPicPr>
                <p:cNvPr id="31" name="그림 30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308304" y="1534865"/>
                  <a:ext cx="512837" cy="720081"/>
                </a:xfrm>
                <a:prstGeom prst="rect">
                  <a:avLst/>
                </a:prstGeom>
              </p:spPr>
            </p:pic>
            <p:pic>
              <p:nvPicPr>
                <p:cNvPr id="32" name="그림 31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81582" y="2329781"/>
                  <a:ext cx="365410" cy="573236"/>
                </a:xfrm>
                <a:prstGeom prst="rect">
                  <a:avLst/>
                </a:prstGeom>
              </p:spPr>
            </p:pic>
            <p:sp>
              <p:nvSpPr>
                <p:cNvPr id="33" name="TextBox 32"/>
                <p:cNvSpPr txBox="1"/>
                <p:nvPr/>
              </p:nvSpPr>
              <p:spPr>
                <a:xfrm>
                  <a:off x="6158422" y="2946869"/>
                  <a:ext cx="2011729" cy="72260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ko-KR" altLang="en-US" sz="1200" dirty="0"/>
                    <a:t>버튼 및 기타 소자</a:t>
                  </a:r>
                  <a:endParaRPr lang="en-US" altLang="ko-KR" sz="1200" dirty="0"/>
                </a:p>
                <a:p>
                  <a:pPr algn="ctr"/>
                  <a:r>
                    <a:rPr lang="ko-KR" altLang="en-US" sz="1200" dirty="0"/>
                    <a:t>합 </a:t>
                  </a:r>
                  <a:r>
                    <a:rPr lang="en-US" altLang="ko-KR" sz="1200" dirty="0"/>
                    <a:t>200\</a:t>
                  </a:r>
                  <a:endParaRPr lang="ko-KR" altLang="en-US" sz="1200" dirty="0"/>
                </a:p>
              </p:txBody>
            </p:sp>
          </p:grpSp>
          <p:sp>
            <p:nvSpPr>
              <p:cNvPr id="28" name="더하기 기호 27"/>
              <p:cNvSpPr/>
              <p:nvPr/>
            </p:nvSpPr>
            <p:spPr>
              <a:xfrm>
                <a:off x="2451114" y="1296915"/>
                <a:ext cx="936104" cy="936104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더하기 기호 28"/>
              <p:cNvSpPr/>
              <p:nvPr/>
            </p:nvSpPr>
            <p:spPr>
              <a:xfrm>
                <a:off x="5250955" y="1218679"/>
                <a:ext cx="936104" cy="936104"/>
              </a:xfrm>
              <a:prstGeom prst="mathPl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3" name="화살표: 아래쪽 22"/>
            <p:cNvSpPr/>
            <p:nvPr/>
          </p:nvSpPr>
          <p:spPr>
            <a:xfrm>
              <a:off x="3249322" y="3077733"/>
              <a:ext cx="576125" cy="180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화살표: 아래쪽 23"/>
            <p:cNvSpPr/>
            <p:nvPr/>
          </p:nvSpPr>
          <p:spPr>
            <a:xfrm rot="10800000">
              <a:off x="5130184" y="3066820"/>
              <a:ext cx="576125" cy="18002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화살표: 오른쪽 1"/>
          <p:cNvSpPr/>
          <p:nvPr/>
        </p:nvSpPr>
        <p:spPr>
          <a:xfrm>
            <a:off x="5972176" y="3137731"/>
            <a:ext cx="1235878" cy="33040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26" name="Picture 2" descr="http://3dcoop.org/web/product/big/201602/89_shop1_890731.jpg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0903" y="1384389"/>
            <a:ext cx="2820202" cy="2820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630251" y="4317480"/>
            <a:ext cx="352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/>
              <a:t>3D Printer</a:t>
            </a:r>
            <a:r>
              <a:rPr lang="ko-KR" altLang="en-US" sz="2000" dirty="0"/>
              <a:t>을 통한 생산으로</a:t>
            </a:r>
            <a:endParaRPr lang="en-US" altLang="ko-KR" sz="2000" dirty="0"/>
          </a:p>
          <a:p>
            <a:pPr algn="ctr"/>
            <a:r>
              <a:rPr lang="ko-KR" altLang="en-US" sz="2000" dirty="0"/>
              <a:t>제조단가를 절감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1310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4B1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4B18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b="1" dirty="0">
              <a:solidFill>
                <a:srgbClr val="F4B18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동작방식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2234" y="1932965"/>
            <a:ext cx="4160777" cy="2795935"/>
          </a:xfrm>
          <a:prstGeom prst="rect">
            <a:avLst/>
          </a:prstGeom>
        </p:spPr>
      </p:pic>
      <p:sp>
        <p:nvSpPr>
          <p:cNvPr id="19" name="화살표: 아래쪽 18"/>
          <p:cNvSpPr/>
          <p:nvPr/>
        </p:nvSpPr>
        <p:spPr>
          <a:xfrm rot="16200000">
            <a:off x="5595342" y="2169162"/>
            <a:ext cx="289844" cy="630199"/>
          </a:xfrm>
          <a:prstGeom prst="downArrow">
            <a:avLst/>
          </a:prstGeom>
          <a:solidFill>
            <a:srgbClr val="00FF00"/>
          </a:solidFill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/>
          <p:cNvSpPr/>
          <p:nvPr/>
        </p:nvSpPr>
        <p:spPr>
          <a:xfrm rot="16200000">
            <a:off x="5595340" y="3487421"/>
            <a:ext cx="289844" cy="630199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08" y="1588034"/>
            <a:ext cx="4150582" cy="3277563"/>
          </a:xfrm>
          <a:prstGeom prst="rect">
            <a:avLst/>
          </a:prstGeom>
        </p:spPr>
      </p:pic>
      <p:sp>
        <p:nvSpPr>
          <p:cNvPr id="9" name="화살표: 아래쪽 8"/>
          <p:cNvSpPr/>
          <p:nvPr/>
        </p:nvSpPr>
        <p:spPr>
          <a:xfrm>
            <a:off x="1937621" y="2948371"/>
            <a:ext cx="299771" cy="854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/>
          <p:cNvSpPr/>
          <p:nvPr/>
        </p:nvSpPr>
        <p:spPr>
          <a:xfrm>
            <a:off x="3187304" y="2847973"/>
            <a:ext cx="299771" cy="854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화살표: 아래쪽 21"/>
          <p:cNvSpPr/>
          <p:nvPr/>
        </p:nvSpPr>
        <p:spPr>
          <a:xfrm>
            <a:off x="1390962" y="2397519"/>
            <a:ext cx="299771" cy="8541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3364592" y="3808943"/>
            <a:ext cx="66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좌클릭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5613" y="3425123"/>
            <a:ext cx="6604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>
                <a:solidFill>
                  <a:schemeClr val="bg1"/>
                </a:solidFill>
              </a:rPr>
              <a:t>우클릭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74632" y="3808943"/>
            <a:ext cx="415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휠</a:t>
            </a:r>
          </a:p>
        </p:txBody>
      </p:sp>
    </p:spTree>
    <p:extLst>
      <p:ext uri="{BB962C8B-B14F-4D97-AF65-F5344CB8AC3E}">
        <p14:creationId xmlns:p14="http://schemas.microsoft.com/office/powerpoint/2010/main" val="308353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9" grpId="0" animBg="1"/>
      <p:bldP spid="21" grpId="0" animBg="1"/>
      <p:bldP spid="22" grpId="0" animBg="1"/>
      <p:bldP spid="14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오각형 9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F4B183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F4B183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3</a:t>
            </a:r>
            <a:endParaRPr lang="ko-KR" altLang="en-US" sz="2000" b="1" dirty="0">
              <a:solidFill>
                <a:srgbClr val="F4B183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071303" y="188687"/>
            <a:ext cx="240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동작방식 </a:t>
            </a:r>
            <a:r>
              <a:rPr lang="en-US" altLang="ko-KR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– </a:t>
            </a:r>
            <a:r>
              <a:rPr lang="ko-KR" altLang="en-US" sz="24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영상</a:t>
            </a:r>
          </a:p>
        </p:txBody>
      </p:sp>
      <p:pic>
        <p:nvPicPr>
          <p:cNvPr id="2" name="4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021080" y="1015999"/>
            <a:ext cx="10873740" cy="5227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330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00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A9D1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9D18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b="1" dirty="0">
              <a:solidFill>
                <a:srgbClr val="A9D18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1303" y="1886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 분석</a:t>
            </a:r>
            <a:endParaRPr lang="en-US" altLang="ko-KR" b="1" dirty="0">
              <a:solidFill>
                <a:prstClr val="black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AutoShape 7"/>
          <p:cNvSpPr>
            <a:spLocks/>
          </p:cNvSpPr>
          <p:nvPr/>
        </p:nvSpPr>
        <p:spPr bwMode="auto">
          <a:xfrm>
            <a:off x="742730" y="1619311"/>
            <a:ext cx="2476472" cy="341922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0 h 21600"/>
              <a:gd name="T4" fmla="*/ 0 w 21600"/>
              <a:gd name="T5" fmla="*/ 0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600" h="21600">
                <a:moveTo>
                  <a:pt x="21600" y="16904"/>
                </a:moveTo>
                <a:lnTo>
                  <a:pt x="21600" y="0"/>
                </a:lnTo>
                <a:lnTo>
                  <a:pt x="0" y="0"/>
                </a:lnTo>
                <a:lnTo>
                  <a:pt x="0" y="16904"/>
                </a:lnTo>
                <a:lnTo>
                  <a:pt x="10385" y="16904"/>
                </a:lnTo>
                <a:lnTo>
                  <a:pt x="10385" y="20660"/>
                </a:lnTo>
                <a:lnTo>
                  <a:pt x="7476" y="20660"/>
                </a:lnTo>
                <a:lnTo>
                  <a:pt x="7476" y="21600"/>
                </a:lnTo>
                <a:lnTo>
                  <a:pt x="14123" y="21600"/>
                </a:lnTo>
                <a:lnTo>
                  <a:pt x="14123" y="20660"/>
                </a:lnTo>
                <a:lnTo>
                  <a:pt x="11216" y="20660"/>
                </a:lnTo>
                <a:lnTo>
                  <a:pt x="11216" y="16904"/>
                </a:lnTo>
                <a:cubicBezTo>
                  <a:pt x="11216" y="16904"/>
                  <a:pt x="21600" y="16904"/>
                  <a:pt x="21600" y="16904"/>
                </a:cubicBezTo>
                <a:close/>
                <a:moveTo>
                  <a:pt x="21600" y="16904"/>
                </a:moveTo>
              </a:path>
            </a:pathLst>
          </a:custGeom>
          <a:solidFill>
            <a:srgbClr val="6587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00957" y="1035104"/>
            <a:ext cx="27430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6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기존 유사제품의 한계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68388" y="2303663"/>
            <a:ext cx="3249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조작이 불편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청소가 힘듦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가격이 비쌈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드래그가 안됨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" t="9970" r="120" b="6306"/>
          <a:stretch/>
        </p:blipFill>
        <p:spPr>
          <a:xfrm>
            <a:off x="906739" y="1727175"/>
            <a:ext cx="2155116" cy="235849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19202" y="1700134"/>
            <a:ext cx="27430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dirty="0" err="1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트랙볼</a:t>
            </a: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 마우스</a:t>
            </a:r>
          </a:p>
        </p:txBody>
      </p:sp>
      <p:sp>
        <p:nvSpPr>
          <p:cNvPr id="2" name="사각형: 둥근 모서리 1"/>
          <p:cNvSpPr/>
          <p:nvPr/>
        </p:nvSpPr>
        <p:spPr>
          <a:xfrm>
            <a:off x="419878" y="1485031"/>
            <a:ext cx="5234473" cy="38987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9224498" y="1700134"/>
            <a:ext cx="1874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914400" fontAlgn="base" latinLnBrk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400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안구인식 기반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061007" y="2367812"/>
            <a:ext cx="24098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눈이 피로해짐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정확도가 낮음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가격이 비쌈</a:t>
            </a:r>
            <a:endParaRPr kumimoji="1" lang="en-US" altLang="ko-KR" sz="1600" dirty="0">
              <a:solidFill>
                <a:prstClr val="black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600" dirty="0">
                <a:solidFill>
                  <a:prstClr val="black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동공 인식 장비 필요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6207659" y="1485030"/>
            <a:ext cx="5213009" cy="3898731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AutoShape 7"/>
          <p:cNvSpPr>
            <a:spLocks/>
          </p:cNvSpPr>
          <p:nvPr/>
        </p:nvSpPr>
        <p:spPr bwMode="auto">
          <a:xfrm>
            <a:off x="6697195" y="1619311"/>
            <a:ext cx="2281905" cy="341921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0 h 21600"/>
              <a:gd name="T4" fmla="*/ 0 w 21600"/>
              <a:gd name="T5" fmla="*/ 0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600" h="21600">
                <a:moveTo>
                  <a:pt x="21600" y="16904"/>
                </a:moveTo>
                <a:lnTo>
                  <a:pt x="21600" y="0"/>
                </a:lnTo>
                <a:lnTo>
                  <a:pt x="0" y="0"/>
                </a:lnTo>
                <a:lnTo>
                  <a:pt x="0" y="16904"/>
                </a:lnTo>
                <a:lnTo>
                  <a:pt x="10385" y="16904"/>
                </a:lnTo>
                <a:lnTo>
                  <a:pt x="10385" y="20660"/>
                </a:lnTo>
                <a:lnTo>
                  <a:pt x="7476" y="20660"/>
                </a:lnTo>
                <a:lnTo>
                  <a:pt x="7476" y="21600"/>
                </a:lnTo>
                <a:lnTo>
                  <a:pt x="14123" y="21600"/>
                </a:lnTo>
                <a:lnTo>
                  <a:pt x="14123" y="20660"/>
                </a:lnTo>
                <a:lnTo>
                  <a:pt x="11216" y="20660"/>
                </a:lnTo>
                <a:lnTo>
                  <a:pt x="11216" y="16904"/>
                </a:lnTo>
                <a:cubicBezTo>
                  <a:pt x="11216" y="16904"/>
                  <a:pt x="21600" y="16904"/>
                  <a:pt x="21600" y="16904"/>
                </a:cubicBezTo>
                <a:close/>
                <a:moveTo>
                  <a:pt x="21600" y="16904"/>
                </a:moveTo>
              </a:path>
            </a:pathLst>
          </a:custGeom>
          <a:solidFill>
            <a:srgbClr val="6587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487" y="1765639"/>
            <a:ext cx="2022184" cy="2358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377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 rot="5400000">
            <a:off x="1274239" y="116725"/>
            <a:ext cx="827312" cy="593866"/>
          </a:xfrm>
          <a:prstGeom prst="homePlate">
            <a:avLst>
              <a:gd name="adj" fmla="val 38554"/>
            </a:avLst>
          </a:prstGeom>
          <a:solidFill>
            <a:srgbClr val="A9D1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477438" y="188687"/>
            <a:ext cx="449943" cy="44994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532329" y="219892"/>
            <a:ext cx="340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solidFill>
                  <a:srgbClr val="A9D18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4</a:t>
            </a:r>
            <a:endParaRPr lang="ko-KR" altLang="en-US" sz="2000" b="1" dirty="0">
              <a:solidFill>
                <a:srgbClr val="A9D18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071303" y="188686"/>
            <a:ext cx="1189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prstClr val="black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현황 분석</a:t>
            </a:r>
          </a:p>
        </p:txBody>
      </p:sp>
      <p:sp>
        <p:nvSpPr>
          <p:cNvPr id="29" name="AutoShape 7"/>
          <p:cNvSpPr>
            <a:spLocks/>
          </p:cNvSpPr>
          <p:nvPr/>
        </p:nvSpPr>
        <p:spPr bwMode="auto">
          <a:xfrm>
            <a:off x="1390962" y="1554795"/>
            <a:ext cx="2100923" cy="2028159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0 h 21600"/>
              <a:gd name="T4" fmla="*/ 0 w 21600"/>
              <a:gd name="T5" fmla="*/ 0 h 21600"/>
              <a:gd name="T6" fmla="*/ 0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2147483647 w 21600"/>
              <a:gd name="T17" fmla="*/ 2147483647 h 21600"/>
              <a:gd name="T18" fmla="*/ 2147483647 w 21600"/>
              <a:gd name="T19" fmla="*/ 2147483647 h 21600"/>
              <a:gd name="T20" fmla="*/ 2147483647 w 21600"/>
              <a:gd name="T21" fmla="*/ 2147483647 h 21600"/>
              <a:gd name="T22" fmla="*/ 2147483647 w 21600"/>
              <a:gd name="T23" fmla="*/ 2147483647 h 21600"/>
              <a:gd name="T24" fmla="*/ 2147483647 w 21600"/>
              <a:gd name="T25" fmla="*/ 2147483647 h 21600"/>
              <a:gd name="T26" fmla="*/ 2147483647 w 21600"/>
              <a:gd name="T27" fmla="*/ 2147483647 h 2160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0" t="0" r="r" b="b"/>
            <a:pathLst>
              <a:path w="21600" h="21600">
                <a:moveTo>
                  <a:pt x="21600" y="16904"/>
                </a:moveTo>
                <a:lnTo>
                  <a:pt x="21600" y="0"/>
                </a:lnTo>
                <a:lnTo>
                  <a:pt x="0" y="0"/>
                </a:lnTo>
                <a:lnTo>
                  <a:pt x="0" y="16904"/>
                </a:lnTo>
                <a:lnTo>
                  <a:pt x="10385" y="16904"/>
                </a:lnTo>
                <a:lnTo>
                  <a:pt x="10385" y="20660"/>
                </a:lnTo>
                <a:lnTo>
                  <a:pt x="7476" y="20660"/>
                </a:lnTo>
                <a:lnTo>
                  <a:pt x="7476" y="21600"/>
                </a:lnTo>
                <a:lnTo>
                  <a:pt x="14123" y="21600"/>
                </a:lnTo>
                <a:lnTo>
                  <a:pt x="14123" y="20660"/>
                </a:lnTo>
                <a:lnTo>
                  <a:pt x="11216" y="20660"/>
                </a:lnTo>
                <a:lnTo>
                  <a:pt x="11216" y="16904"/>
                </a:lnTo>
                <a:cubicBezTo>
                  <a:pt x="11216" y="16904"/>
                  <a:pt x="21600" y="16904"/>
                  <a:pt x="21600" y="16904"/>
                </a:cubicBezTo>
                <a:close/>
                <a:moveTo>
                  <a:pt x="21600" y="16904"/>
                </a:moveTo>
              </a:path>
            </a:pathLst>
          </a:custGeom>
          <a:solidFill>
            <a:srgbClr val="6587B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flat">
                <a:solidFill>
                  <a:schemeClr val="tx1"/>
                </a:solidFill>
                <a:miter lim="800000"/>
                <a:headEnd type="none" w="med" len="med"/>
                <a:tailEnd type="none" w="med" len="med"/>
              </a14:hiddenLine>
            </a:ext>
          </a:extLst>
        </p:spPr>
        <p:txBody>
          <a:bodyPr lIns="0" tIns="0" rIns="0" bIns="0"/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912716" y="1551378"/>
            <a:ext cx="9428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/>
              <a:t>손목 기반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3491885" y="1913801"/>
            <a:ext cx="399912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기존 마우스와 유사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가격이 저렴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개인의 신체에 맞게 조절 가능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밴드 탈부착으로 인한 청결 쉬움</a:t>
            </a:r>
            <a:endParaRPr kumimoji="1" lang="en-US" altLang="ko-KR" sz="1400" dirty="0">
              <a:solidFill>
                <a:prstClr val="black"/>
              </a:solidFill>
              <a:latin typeface="맑은 고딕" panose="020B0503020000020004" pitchFamily="50" charset="-127"/>
              <a:ea typeface="굴림" panose="020B0600000101010101" pitchFamily="50" charset="-127"/>
            </a:endParaRPr>
          </a:p>
          <a:p>
            <a:pPr marL="342900" indent="-342900" defTabSz="914400" fontAlgn="base" latinLnBrk="1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1" lang="ko-KR" altLang="en-US" sz="1400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드래그 기능 개선</a:t>
            </a:r>
          </a:p>
        </p:txBody>
      </p:sp>
      <p:sp>
        <p:nvSpPr>
          <p:cNvPr id="33" name="사각형: 둥근 모서리 32"/>
          <p:cNvSpPr/>
          <p:nvPr/>
        </p:nvSpPr>
        <p:spPr>
          <a:xfrm>
            <a:off x="1059409" y="1348939"/>
            <a:ext cx="5462689" cy="2324652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944124"/>
              </p:ext>
            </p:extLst>
          </p:nvPr>
        </p:nvGraphicFramePr>
        <p:xfrm>
          <a:off x="2266949" y="4238453"/>
          <a:ext cx="8448674" cy="1936681"/>
        </p:xfrm>
        <a:graphic>
          <a:graphicData uri="http://schemas.openxmlformats.org/drawingml/2006/table">
            <a:tbl>
              <a:tblPr firstRow="1" bandRow="1"/>
              <a:tblGrid>
                <a:gridCol w="1686536">
                  <a:extLst>
                    <a:ext uri="{9D8B030D-6E8A-4147-A177-3AD203B41FA5}">
                      <a16:colId xmlns:a16="http://schemas.microsoft.com/office/drawing/2014/main" val="3270788895"/>
                    </a:ext>
                  </a:extLst>
                </a:gridCol>
                <a:gridCol w="2254046">
                  <a:extLst>
                    <a:ext uri="{9D8B030D-6E8A-4147-A177-3AD203B41FA5}">
                      <a16:colId xmlns:a16="http://schemas.microsoft.com/office/drawing/2014/main" val="2848301563"/>
                    </a:ext>
                  </a:extLst>
                </a:gridCol>
                <a:gridCol w="2254046">
                  <a:extLst>
                    <a:ext uri="{9D8B030D-6E8A-4147-A177-3AD203B41FA5}">
                      <a16:colId xmlns:a16="http://schemas.microsoft.com/office/drawing/2014/main" val="3280950940"/>
                    </a:ext>
                  </a:extLst>
                </a:gridCol>
                <a:gridCol w="2254046">
                  <a:extLst>
                    <a:ext uri="{9D8B030D-6E8A-4147-A177-3AD203B41FA5}">
                      <a16:colId xmlns:a16="http://schemas.microsoft.com/office/drawing/2014/main" val="2142675129"/>
                    </a:ext>
                  </a:extLst>
                </a:gridCol>
              </a:tblGrid>
              <a:tr h="349413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endParaRPr lang="ko-KR" alt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동공 인식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트랙 볼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>
                          <a:solidFill>
                            <a:srgbClr val="FFFF00"/>
                          </a:solidFill>
                        </a:rPr>
                        <a:t>손목 기반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9315454"/>
                  </a:ext>
                </a:extLst>
              </a:tr>
              <a:tr h="439858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가격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/>
                        <a:t>7,000,000\ </a:t>
                      </a:r>
                      <a:r>
                        <a:rPr lang="ko-KR" altLang="en-US" dirty="0"/>
                        <a:t>이상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dirty="0"/>
                        <a:t>100,000\ </a:t>
                      </a:r>
                      <a:r>
                        <a:rPr lang="ko-KR" altLang="en-US" dirty="0"/>
                        <a:t>이상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r" latinLnBrk="1"/>
                      <a:r>
                        <a:rPr lang="en-US" altLang="ko-KR" b="1" dirty="0">
                          <a:solidFill>
                            <a:schemeClr val="tx1"/>
                          </a:solidFill>
                        </a:rPr>
                        <a:t>5,000\ </a:t>
                      </a:r>
                      <a:r>
                        <a:rPr lang="ko-KR" altLang="en-US" b="1" dirty="0">
                          <a:solidFill>
                            <a:schemeClr val="tx1"/>
                          </a:solidFill>
                        </a:rPr>
                        <a:t>이상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887067"/>
                  </a:ext>
                </a:extLst>
              </a:tr>
              <a:tr h="397967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동작 방식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시선 처리를 통한 조작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dirty="0"/>
                        <a:t>트랙볼을 굴려 조작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1600" b="1" dirty="0">
                          <a:solidFill>
                            <a:schemeClr val="tx1"/>
                          </a:solidFill>
                        </a:rPr>
                        <a:t>기존 마우스와 유사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3562430"/>
                  </a:ext>
                </a:extLst>
              </a:tr>
              <a:tr h="73309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dirty="0"/>
                        <a:t>특이사항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dirty="0"/>
                        <a:t>가격이 비쌈</a:t>
                      </a:r>
                      <a:endParaRPr lang="en-US" altLang="ko-KR" sz="1600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dirty="0"/>
                        <a:t>유지보수가 어려움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dirty="0"/>
                        <a:t>꾸준한 관리 필요</a:t>
                      </a:r>
                      <a:endParaRPr lang="en-US" altLang="ko-KR" sz="1600" dirty="0"/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dirty="0"/>
                        <a:t>적응에 시간 필요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/>
                        </a:defRPr>
                      </a:lvl9pPr>
                    </a:lstStyle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제작단가가 낮다</a:t>
                      </a:r>
                      <a:endParaRPr lang="en-US" altLang="ko-KR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 algn="ctr" latinLnBrk="1">
                        <a:buFontTx/>
                        <a:buChar char="-"/>
                      </a:pPr>
                      <a:r>
                        <a:rPr lang="ko-KR" altLang="en-US" sz="1600" dirty="0">
                          <a:solidFill>
                            <a:schemeClr val="tx1"/>
                          </a:solidFill>
                        </a:rPr>
                        <a:t>유지보수가 쉬움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615797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059409" y="906084"/>
            <a:ext cx="3230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40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Finger-Free Mouse</a:t>
            </a:r>
            <a:r>
              <a:rPr kumimoji="1" lang="ko-KR" altLang="en-US" b="1" dirty="0">
                <a:solidFill>
                  <a:prstClr val="black"/>
                </a:solidFill>
                <a:latin typeface="맑은 고딕" panose="020B0503020000020004" pitchFamily="50" charset="-127"/>
                <a:ea typeface="굴림" panose="020B0600000101010101" pitchFamily="50" charset="-127"/>
              </a:rPr>
              <a:t>의 차별성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945023"/>
              </p:ext>
            </p:extLst>
          </p:nvPr>
        </p:nvGraphicFramePr>
        <p:xfrm>
          <a:off x="7168832" y="1629896"/>
          <a:ext cx="4413146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8788">
                  <a:extLst>
                    <a:ext uri="{9D8B030D-6E8A-4147-A177-3AD203B41FA5}">
                      <a16:colId xmlns:a16="http://schemas.microsoft.com/office/drawing/2014/main" val="3743398133"/>
                    </a:ext>
                  </a:extLst>
                </a:gridCol>
                <a:gridCol w="3364358">
                  <a:extLst>
                    <a:ext uri="{9D8B030D-6E8A-4147-A177-3AD203B41FA5}">
                      <a16:colId xmlns:a16="http://schemas.microsoft.com/office/drawing/2014/main" val="2720818912"/>
                    </a:ext>
                  </a:extLst>
                </a:gridCol>
              </a:tblGrid>
              <a:tr h="38421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>
                            <a:solidFill>
                              <a:srgbClr val="272D2C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a typeface="-윤고딕340" pitchFamily="18" charset="-127"/>
                          <a:cs typeface="Times New Roman" pitchFamily="18" charset="0"/>
                        </a:rPr>
                        <a:t>가격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제작비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5,000₩</a:t>
                      </a:r>
                      <a:r>
                        <a:rPr lang="ko-KR" altLang="en-US" sz="1400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 </a:t>
                      </a:r>
                      <a:endParaRPr lang="ko-KR" altLang="en-US" sz="1400" dirty="0">
                        <a:solidFill>
                          <a:srgbClr val="FF0000"/>
                        </a:solidFill>
                        <a:latin typeface="Calibri" panose="020F0502020204030204" pitchFamily="34" charset="0"/>
                      </a:endParaRPr>
                    </a:p>
                    <a:p>
                      <a:pPr latinLnBrk="1"/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7897728"/>
                  </a:ext>
                </a:extLst>
              </a:tr>
              <a:tr h="475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>
                            <a:solidFill>
                              <a:srgbClr val="272D2C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a typeface="-윤고딕340" pitchFamily="18" charset="-127"/>
                          <a:cs typeface="Times New Roman" pitchFamily="18" charset="0"/>
                        </a:rPr>
                        <a:t>편리성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libri" panose="020F0502020204030204" pitchFamily="34" charset="0"/>
                          <a:ea typeface="Arial Unicode MS" pitchFamily="50" charset="-127"/>
                          <a:cs typeface="Arial Unicode MS" pitchFamily="50" charset="-127"/>
                        </a:rPr>
                        <a:t>기존의 마우스와 유사한 방법으로 이용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96001"/>
                  </a:ext>
                </a:extLst>
              </a:tr>
              <a:tr h="4750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>
                          <a:ln>
                            <a:solidFill>
                              <a:srgbClr val="272D2C">
                                <a:alpha val="0"/>
                              </a:srgbClr>
                            </a:solidFill>
                          </a:ln>
                          <a:solidFill>
                            <a:srgbClr val="0000FF"/>
                          </a:solidFill>
                          <a:ea typeface="-윤고딕340" pitchFamily="18" charset="-127"/>
                          <a:cs typeface="Times New Roman" pitchFamily="18" charset="0"/>
                        </a:rPr>
                        <a:t>맞춤제작</a:t>
                      </a:r>
                    </a:p>
                    <a:p>
                      <a:pPr algn="ctr" latinLnBrk="1"/>
                      <a:endParaRPr lang="ko-KR" altLang="en-US" sz="1600" dirty="0">
                        <a:solidFill>
                          <a:srgbClr val="0000FF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Calibri" panose="020F0502020204030204" pitchFamily="34" charset="0"/>
                        </a:rPr>
                        <a:t>사용자의 신체특성에 맞게 제작 가능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358550"/>
                  </a:ext>
                </a:extLst>
              </a:tr>
            </a:tbl>
          </a:graphicData>
        </a:graphic>
      </p:graphicFrame>
      <p:pic>
        <p:nvPicPr>
          <p:cNvPr id="6" name="그림 5" descr="벽, 실내, 장난감, 레고이(가) 표시된 사진&#10;&#10;높은 신뢰도로 생성된 설명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357" y="1689458"/>
            <a:ext cx="1597905" cy="122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50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/>
      <p:bldP spid="32" grpId="0"/>
      <p:bldP spid="33" grpId="0" animBg="1"/>
    </p:bld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293</Words>
  <Application>Microsoft Office PowerPoint</Application>
  <PresentationFormat>와이드스크린</PresentationFormat>
  <Paragraphs>119</Paragraphs>
  <Slides>9</Slides>
  <Notes>2</Notes>
  <HiddenSlides>0</HiddenSlides>
  <MMClips>1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Arial Unicode MS</vt:lpstr>
      <vt:lpstr>굴림</vt:lpstr>
      <vt:lpstr>나눔고딕</vt:lpstr>
      <vt:lpstr>나눔고딕 ExtraBold</vt:lpstr>
      <vt:lpstr>맑은 고딕</vt:lpstr>
      <vt:lpstr>-윤고딕340</vt:lpstr>
      <vt:lpstr>Arial</vt:lpstr>
      <vt:lpstr>Calibri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SeongUk Mun</dc:creator>
  <cp:lastModifiedBy>SeongUk Mun</cp:lastModifiedBy>
  <cp:revision>27</cp:revision>
  <dcterms:created xsi:type="dcterms:W3CDTF">2017-05-22T10:20:45Z</dcterms:created>
  <dcterms:modified xsi:type="dcterms:W3CDTF">2017-05-25T20:13:58Z</dcterms:modified>
</cp:coreProperties>
</file>