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6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F4B183"/>
    <a:srgbClr val="FFE699"/>
    <a:srgbClr val="00B050"/>
    <a:srgbClr val="385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AA4E-B750-42A5-9566-3F0D78555243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A5AC-3EFF-42D9-8DFB-F9186496E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36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AA4E-B750-42A5-9566-3F0D78555243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A5AC-3EFF-42D9-8DFB-F9186496E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96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AA4E-B750-42A5-9566-3F0D78555243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A5AC-3EFF-42D9-8DFB-F9186496E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12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AA4E-B750-42A5-9566-3F0D78555243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A5AC-3EFF-42D9-8DFB-F9186496E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90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AA4E-B750-42A5-9566-3F0D78555243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A5AC-3EFF-42D9-8DFB-F9186496E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15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AA4E-B750-42A5-9566-3F0D78555243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A5AC-3EFF-42D9-8DFB-F9186496E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82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AA4E-B750-42A5-9566-3F0D78555243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A5AC-3EFF-42D9-8DFB-F9186496E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61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AA4E-B750-42A5-9566-3F0D78555243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A5AC-3EFF-42D9-8DFB-F9186496E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86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AA4E-B750-42A5-9566-3F0D78555243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A5AC-3EFF-42D9-8DFB-F9186496E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5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AA4E-B750-42A5-9566-3F0D78555243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A5AC-3EFF-42D9-8DFB-F9186496E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9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AA4E-B750-42A5-9566-3F0D78555243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A5AC-3EFF-42D9-8DFB-F9186496E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51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EAA4E-B750-42A5-9566-3F0D78555243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3A5AC-3EFF-42D9-8DFB-F9186496E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31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 rot="6300000">
            <a:off x="5324925" y="4771341"/>
            <a:ext cx="717883" cy="194507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각형 4"/>
          <p:cNvSpPr/>
          <p:nvPr/>
        </p:nvSpPr>
        <p:spPr>
          <a:xfrm rot="6300000">
            <a:off x="5606860" y="4771342"/>
            <a:ext cx="717883" cy="194507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각형 5"/>
          <p:cNvSpPr/>
          <p:nvPr/>
        </p:nvSpPr>
        <p:spPr>
          <a:xfrm rot="6300000">
            <a:off x="5888795" y="4771340"/>
            <a:ext cx="717883" cy="19450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각형 6"/>
          <p:cNvSpPr/>
          <p:nvPr/>
        </p:nvSpPr>
        <p:spPr>
          <a:xfrm rot="6300000">
            <a:off x="6183051" y="4791755"/>
            <a:ext cx="717883" cy="194507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0" y="4855656"/>
            <a:ext cx="536207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</p:cNvCxnSpPr>
          <p:nvPr/>
        </p:nvCxnSpPr>
        <p:spPr>
          <a:xfrm>
            <a:off x="6829926" y="4855656"/>
            <a:ext cx="536207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60490" y="1661599"/>
            <a:ext cx="51744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2017 3DPIA BIZCON</a:t>
            </a:r>
          </a:p>
          <a:p>
            <a:pPr algn="ctr"/>
            <a:r>
              <a:rPr lang="en-US" altLang="ko-KR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-Finger Free Mouse-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01538" y="5071062"/>
            <a:ext cx="877163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/>
              <a:t>문성욱</a:t>
            </a:r>
            <a:endParaRPr lang="en-US" altLang="ko-KR" dirty="0"/>
          </a:p>
          <a:p>
            <a:pPr algn="r">
              <a:lnSpc>
                <a:spcPct val="150000"/>
              </a:lnSpc>
            </a:pPr>
            <a:r>
              <a:rPr lang="ko-KR" altLang="en-US" dirty="0" err="1"/>
              <a:t>권원준</a:t>
            </a:r>
            <a:endParaRPr lang="en-US" altLang="ko-KR" dirty="0"/>
          </a:p>
          <a:p>
            <a:pPr algn="r">
              <a:lnSpc>
                <a:spcPct val="150000"/>
              </a:lnSpc>
            </a:pPr>
            <a:r>
              <a:rPr lang="ko-KR" altLang="en-US" dirty="0" err="1"/>
              <a:t>진한영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3F20-CD0C-453F-AE43-29B6B08EF918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679" y="5141343"/>
            <a:ext cx="1588859" cy="121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6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43000" y="1085245"/>
            <a:ext cx="2046514" cy="1127169"/>
            <a:chOff x="2566865" y="2843749"/>
            <a:chExt cx="718119" cy="7768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오각형 3"/>
            <p:cNvSpPr/>
            <p:nvPr/>
          </p:nvSpPr>
          <p:spPr>
            <a:xfrm>
              <a:off x="2566865" y="2843749"/>
              <a:ext cx="717883" cy="194507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오각형 4"/>
            <p:cNvSpPr/>
            <p:nvPr/>
          </p:nvSpPr>
          <p:spPr>
            <a:xfrm>
              <a:off x="2567101" y="3038256"/>
              <a:ext cx="717883" cy="194507"/>
            </a:xfrm>
            <a:prstGeom prst="homePlat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오각형 5"/>
            <p:cNvSpPr/>
            <p:nvPr/>
          </p:nvSpPr>
          <p:spPr>
            <a:xfrm>
              <a:off x="2567101" y="3231569"/>
              <a:ext cx="717883" cy="194507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오각형 6"/>
            <p:cNvSpPr/>
            <p:nvPr/>
          </p:nvSpPr>
          <p:spPr>
            <a:xfrm>
              <a:off x="2567101" y="3426077"/>
              <a:ext cx="717883" cy="194507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299185" y="2212414"/>
            <a:ext cx="318709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Ⅰ.  </a:t>
            </a:r>
            <a:r>
              <a:rPr lang="ko-KR" altLang="en-US" sz="32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사업의 개요</a:t>
            </a:r>
            <a:endParaRPr lang="en-US" altLang="ko-KR" sz="32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32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32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Ⅱ.  </a:t>
            </a:r>
            <a:r>
              <a:rPr lang="ko-KR" altLang="en-US" sz="32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제품구조</a:t>
            </a:r>
            <a:endParaRPr lang="en-US" altLang="ko-KR" sz="32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32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32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Ⅲ.  </a:t>
            </a:r>
            <a:r>
              <a:rPr lang="ko-KR" altLang="en-US" sz="32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동작방식</a:t>
            </a:r>
            <a:endParaRPr lang="en-US" altLang="ko-KR" sz="32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32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32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Ⅳ. </a:t>
            </a:r>
            <a:r>
              <a:rPr lang="ko-KR" altLang="en-US" sz="32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현황분석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01493" y="1240304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3F20-CD0C-453F-AE43-29B6B08EF918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11086" y="33353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팀사진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24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093" y="1043796"/>
            <a:ext cx="4412786" cy="3334220"/>
          </a:xfrm>
          <a:prstGeom prst="rect">
            <a:avLst/>
          </a:prstGeom>
        </p:spPr>
      </p:pic>
      <p:sp>
        <p:nvSpPr>
          <p:cNvPr id="10" name="오각형 9"/>
          <p:cNvSpPr/>
          <p:nvPr/>
        </p:nvSpPr>
        <p:spPr>
          <a:xfrm rot="5400000">
            <a:off x="1274239" y="116725"/>
            <a:ext cx="827312" cy="593866"/>
          </a:xfrm>
          <a:prstGeom prst="homePlate">
            <a:avLst>
              <a:gd name="adj" fmla="val 3855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477438" y="188687"/>
            <a:ext cx="449943" cy="449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32329" y="21989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71303" y="188687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사업의 개요</a:t>
            </a:r>
          </a:p>
        </p:txBody>
      </p:sp>
      <p:sp>
        <p:nvSpPr>
          <p:cNvPr id="15" name="화살표: 오른쪽 14"/>
          <p:cNvSpPr/>
          <p:nvPr/>
        </p:nvSpPr>
        <p:spPr>
          <a:xfrm>
            <a:off x="6697177" y="2171624"/>
            <a:ext cx="465956" cy="7103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0" y="4792928"/>
            <a:ext cx="121920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3131" y="5163644"/>
            <a:ext cx="320029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사업명 </a:t>
            </a:r>
            <a:r>
              <a:rPr lang="en-US" altLang="ko-KR" sz="1600" dirty="0"/>
              <a:t>: Finger-Free Mouse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분야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sz="1600" dirty="0"/>
              <a:t>의료</a:t>
            </a:r>
            <a:r>
              <a:rPr lang="en-US" altLang="ko-KR" sz="1600" dirty="0"/>
              <a:t>-</a:t>
            </a:r>
            <a:r>
              <a:rPr lang="ko-KR" altLang="en-US" sz="1600" dirty="0"/>
              <a:t>전자기기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대상 </a:t>
            </a:r>
            <a:r>
              <a:rPr lang="en-US" altLang="ko-KR" sz="1600" dirty="0"/>
              <a:t>: </a:t>
            </a:r>
            <a:r>
              <a:rPr lang="ko-KR" altLang="en-US" sz="1600" dirty="0"/>
              <a:t>손가락</a:t>
            </a:r>
            <a:r>
              <a:rPr lang="en-US" altLang="ko-KR" sz="1600" dirty="0"/>
              <a:t>-</a:t>
            </a:r>
            <a:r>
              <a:rPr lang="ko-KR" altLang="en-US" sz="1600" dirty="0"/>
              <a:t>손목 장애인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1078848" y="1323971"/>
            <a:ext cx="5393094" cy="2557388"/>
            <a:chOff x="5057131" y="1471742"/>
            <a:chExt cx="7134869" cy="2378160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7131" y="1471742"/>
              <a:ext cx="7134869" cy="2378160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5422428" y="2161309"/>
              <a:ext cx="6702253" cy="58143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115103" y="4070239"/>
            <a:ext cx="2962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※ </a:t>
            </a:r>
            <a:r>
              <a:rPr lang="ko-KR" altLang="en-US" sz="1400" dirty="0"/>
              <a:t>매년 손과 관련된 장애인수 증가</a:t>
            </a:r>
          </a:p>
        </p:txBody>
      </p:sp>
      <p:sp>
        <p:nvSpPr>
          <p:cNvPr id="31" name="순서도: 처리 30"/>
          <p:cNvSpPr/>
          <p:nvPr/>
        </p:nvSpPr>
        <p:spPr>
          <a:xfrm>
            <a:off x="7437093" y="1045028"/>
            <a:ext cx="4412786" cy="33329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277879" y="4981731"/>
            <a:ext cx="4572000" cy="1619448"/>
            <a:chOff x="7277879" y="4981731"/>
            <a:chExt cx="4572000" cy="1619448"/>
          </a:xfrm>
        </p:grpSpPr>
        <p:grpSp>
          <p:nvGrpSpPr>
            <p:cNvPr id="4" name="그룹 3"/>
            <p:cNvGrpSpPr/>
            <p:nvPr/>
          </p:nvGrpSpPr>
          <p:grpSpPr>
            <a:xfrm>
              <a:off x="7277879" y="4981731"/>
              <a:ext cx="4572000" cy="717761"/>
              <a:chOff x="7277879" y="4886111"/>
              <a:chExt cx="4572000" cy="717761"/>
            </a:xfrm>
          </p:grpSpPr>
          <p:sp>
            <p:nvSpPr>
              <p:cNvPr id="41" name="직사각형 27"/>
              <p:cNvSpPr>
                <a:spLocks noChangeArrowheads="1"/>
              </p:cNvSpPr>
              <p:nvPr/>
            </p:nvSpPr>
            <p:spPr bwMode="auto">
              <a:xfrm>
                <a:off x="7277879" y="5286221"/>
                <a:ext cx="4572000" cy="3176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 typeface="Arial" pitchFamily="34" charset="0"/>
                  <a:buNone/>
                  <a:defRPr/>
                </a:pPr>
                <a:r>
                  <a:rPr kumimoji="0" lang="en-US" altLang="ko-KR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</a:rPr>
                  <a:t>CNC </a:t>
                </a:r>
                <a:r>
                  <a:rPr lang="ko-KR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</a:rPr>
                  <a:t>방식보다 저렴</a:t>
                </a:r>
                <a:endParaRPr kumimoji="0"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7277879" y="4886111"/>
                <a:ext cx="697627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2000" b="1" dirty="0">
                    <a:ln>
                      <a:solidFill>
                        <a:srgbClr val="272D2C">
                          <a:alpha val="0"/>
                        </a:srgbClr>
                      </a:solidFill>
                    </a:ln>
                    <a:solidFill>
                      <a:srgbClr val="00B0F0"/>
                    </a:solidFill>
                    <a:latin typeface="Calibri" panose="020F0502020204030204" pitchFamily="34" charset="0"/>
                    <a:ea typeface="-윤고딕340" pitchFamily="18" charset="-127"/>
                    <a:cs typeface="Times New Roman" pitchFamily="18" charset="0"/>
                  </a:rPr>
                  <a:t>가격</a:t>
                </a: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7277879" y="5883418"/>
              <a:ext cx="4572000" cy="717761"/>
              <a:chOff x="5816576" y="5771275"/>
              <a:chExt cx="4572000" cy="717761"/>
            </a:xfrm>
          </p:grpSpPr>
          <p:sp>
            <p:nvSpPr>
              <p:cNvPr id="45" name="직사각형 27"/>
              <p:cNvSpPr>
                <a:spLocks noChangeArrowheads="1"/>
              </p:cNvSpPr>
              <p:nvPr/>
            </p:nvSpPr>
            <p:spPr bwMode="auto">
              <a:xfrm>
                <a:off x="5816576" y="6171385"/>
                <a:ext cx="4572000" cy="3176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 typeface="Arial" pitchFamily="34" charset="0"/>
                  <a:buNone/>
                  <a:defRPr/>
                </a:pPr>
                <a:r>
                  <a:rPr kumimoji="0" lang="ko-KR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</a:rPr>
                  <a:t>사용자의 신체특성에 맞게 제작 가능</a:t>
                </a:r>
                <a:r>
                  <a:rPr kumimoji="0" lang="en-US" altLang="ko-KR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</a:rPr>
                  <a:t>.</a:t>
                </a:r>
                <a:endParaRPr kumimoji="0"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816576" y="5771275"/>
                <a:ext cx="1210588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2000" b="1" dirty="0">
                    <a:ln>
                      <a:solidFill>
                        <a:srgbClr val="272D2C">
                          <a:alpha val="0"/>
                        </a:srgbClr>
                      </a:solidFill>
                    </a:ln>
                    <a:solidFill>
                      <a:srgbClr val="6587BF"/>
                    </a:solidFill>
                    <a:latin typeface="Calibri" panose="020F0502020204030204" pitchFamily="34" charset="0"/>
                    <a:ea typeface="-윤고딕340" pitchFamily="18" charset="-127"/>
                    <a:cs typeface="Times New Roman" pitchFamily="18" charset="0"/>
                  </a:rPr>
                  <a:t>맞춤제작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588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각형 9"/>
          <p:cNvSpPr/>
          <p:nvPr/>
        </p:nvSpPr>
        <p:spPr>
          <a:xfrm rot="5400000">
            <a:off x="1274239" y="116725"/>
            <a:ext cx="827312" cy="593866"/>
          </a:xfrm>
          <a:prstGeom prst="homePlate">
            <a:avLst>
              <a:gd name="adj" fmla="val 38554"/>
            </a:avLst>
          </a:prstGeom>
          <a:solidFill>
            <a:srgbClr val="FFE6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477438" y="188687"/>
            <a:ext cx="449943" cy="449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32329" y="21989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E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b="1" dirty="0">
              <a:solidFill>
                <a:srgbClr val="FFE69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71303" y="188687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제품의 구조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44384" y="731053"/>
            <a:ext cx="2962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Finger-Free Mouse</a:t>
            </a:r>
          </a:p>
          <a:p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336826" y="1553387"/>
            <a:ext cx="2962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Band system</a:t>
            </a:r>
          </a:p>
          <a:p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773194" y="1553387"/>
            <a:ext cx="2962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Support system</a:t>
            </a:r>
          </a:p>
          <a:p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7736092" y="1553317"/>
            <a:ext cx="2962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3. Control system</a:t>
            </a:r>
          </a:p>
          <a:p>
            <a:endParaRPr lang="ko-KR" altLang="en-US" sz="1400" dirty="0"/>
          </a:p>
        </p:txBody>
      </p:sp>
      <p:cxnSp>
        <p:nvCxnSpPr>
          <p:cNvPr id="43" name="직선 연결선 42"/>
          <p:cNvCxnSpPr>
            <a:cxnSpLocks/>
          </p:cNvCxnSpPr>
          <p:nvPr/>
        </p:nvCxnSpPr>
        <p:spPr>
          <a:xfrm>
            <a:off x="3863575" y="1698171"/>
            <a:ext cx="0" cy="517544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cxnSpLocks/>
          </p:cNvCxnSpPr>
          <p:nvPr/>
        </p:nvCxnSpPr>
        <p:spPr>
          <a:xfrm>
            <a:off x="7328603" y="1698171"/>
            <a:ext cx="0" cy="515982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화살표: 아래쪽 49"/>
          <p:cNvSpPr/>
          <p:nvPr/>
        </p:nvSpPr>
        <p:spPr>
          <a:xfrm rot="3878324">
            <a:off x="3455378" y="929146"/>
            <a:ext cx="204570" cy="75572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아래쪽 50"/>
          <p:cNvSpPr/>
          <p:nvPr/>
        </p:nvSpPr>
        <p:spPr>
          <a:xfrm>
            <a:off x="5492418" y="1184692"/>
            <a:ext cx="225806" cy="40527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아래쪽 51"/>
          <p:cNvSpPr/>
          <p:nvPr/>
        </p:nvSpPr>
        <p:spPr>
          <a:xfrm rot="17987240">
            <a:off x="7235489" y="952876"/>
            <a:ext cx="215715" cy="76890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76" y="2076537"/>
            <a:ext cx="2794353" cy="2542116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730" y="2076536"/>
            <a:ext cx="3027034" cy="2542117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625151" y="4937967"/>
            <a:ext cx="3111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밴드가 존재하여 손을 넣는 부분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지지부와 </a:t>
            </a:r>
            <a:r>
              <a:rPr lang="ko-KR" altLang="en-US" sz="1400" dirty="0" err="1"/>
              <a:t>볼조인트로</a:t>
            </a:r>
            <a:r>
              <a:rPr lang="ko-KR" altLang="en-US" sz="1400" dirty="0"/>
              <a:t> 결합됨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볼트의 조임으로 밴드 직경을 자율 제어</a:t>
            </a:r>
            <a:endParaRPr lang="en-US" altLang="ko-KR" sz="1600" dirty="0"/>
          </a:p>
        </p:txBody>
      </p:sp>
      <p:sp>
        <p:nvSpPr>
          <p:cNvPr id="62" name="타원 61"/>
          <p:cNvSpPr/>
          <p:nvPr/>
        </p:nvSpPr>
        <p:spPr>
          <a:xfrm>
            <a:off x="4416605" y="620002"/>
            <a:ext cx="2533996" cy="56469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4028730" y="4954042"/>
            <a:ext cx="3111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손의 하중을 견디는 지지 부분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스프링과 </a:t>
            </a:r>
            <a:r>
              <a:rPr lang="ko-KR" altLang="en-US" sz="1400" dirty="0" err="1"/>
              <a:t>볼소켓이</a:t>
            </a:r>
            <a:r>
              <a:rPr lang="ko-KR" altLang="en-US" sz="1400" dirty="0"/>
              <a:t> 변위를 구속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제어부의 입력을 받는 스위치가 존재</a:t>
            </a:r>
            <a:endParaRPr lang="en-US" altLang="ko-KR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7380774" y="5090367"/>
            <a:ext cx="3769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지지부에서 입력된 스위치 신호를 </a:t>
            </a:r>
            <a:r>
              <a:rPr lang="en-US" altLang="ko-KR" sz="1400" dirty="0"/>
              <a:t>PC</a:t>
            </a:r>
            <a:r>
              <a:rPr lang="ko-KR" altLang="en-US" sz="1400" dirty="0"/>
              <a:t>와 마우스에 연결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아두이노</a:t>
            </a:r>
            <a:r>
              <a:rPr lang="ko-KR" altLang="en-US" sz="1400" dirty="0"/>
              <a:t> 시스템 사용으로 인한 원가 저감</a:t>
            </a:r>
            <a:endParaRPr lang="en-US" altLang="ko-KR" sz="1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01443" y="2076536"/>
            <a:ext cx="3354843" cy="2337972"/>
            <a:chOff x="7601443" y="2076536"/>
            <a:chExt cx="3354843" cy="2337972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1443" y="2076536"/>
              <a:ext cx="2068066" cy="1246063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04158" y="2076536"/>
              <a:ext cx="1152128" cy="1080120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47078" y="3156656"/>
              <a:ext cx="864095" cy="662028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55190" y="3156656"/>
              <a:ext cx="512837" cy="662028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28468" y="3887486"/>
              <a:ext cx="365410" cy="527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366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50" grpId="0" animBg="1"/>
      <p:bldP spid="51" grpId="0" animBg="1"/>
      <p:bldP spid="52" grpId="0" animBg="1"/>
      <p:bldP spid="59" grpId="0"/>
      <p:bldP spid="67" grpId="0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각형 9"/>
          <p:cNvSpPr/>
          <p:nvPr/>
        </p:nvSpPr>
        <p:spPr>
          <a:xfrm rot="5400000">
            <a:off x="1274239" y="116725"/>
            <a:ext cx="827312" cy="593866"/>
          </a:xfrm>
          <a:prstGeom prst="homePlate">
            <a:avLst>
              <a:gd name="adj" fmla="val 38554"/>
            </a:avLst>
          </a:prstGeom>
          <a:solidFill>
            <a:srgbClr val="FFE6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477438" y="188687"/>
            <a:ext cx="449943" cy="449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32329" y="21989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E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b="1" dirty="0">
              <a:solidFill>
                <a:srgbClr val="FFE69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71303" y="188687"/>
            <a:ext cx="3549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제품의 구조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전자 부품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2279290" y="1156845"/>
            <a:ext cx="7598879" cy="5206502"/>
            <a:chOff x="700656" y="742777"/>
            <a:chExt cx="7598879" cy="5206502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0122" y="4869159"/>
              <a:ext cx="1439950" cy="108012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1120" y="2996952"/>
              <a:ext cx="1117953" cy="1404536"/>
            </a:xfrm>
            <a:prstGeom prst="rect">
              <a:avLst/>
            </a:prstGeom>
          </p:spPr>
        </p:pic>
        <p:grpSp>
          <p:nvGrpSpPr>
            <p:cNvPr id="22" name="그룹 21"/>
            <p:cNvGrpSpPr/>
            <p:nvPr/>
          </p:nvGrpSpPr>
          <p:grpSpPr>
            <a:xfrm>
              <a:off x="700656" y="742777"/>
              <a:ext cx="7598879" cy="1892394"/>
              <a:chOff x="451917" y="742777"/>
              <a:chExt cx="7598879" cy="1892394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451917" y="908720"/>
                <a:ext cx="2068066" cy="1726451"/>
                <a:chOff x="1043608" y="2636912"/>
                <a:chExt cx="2068066" cy="1726451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3608" y="2636912"/>
                  <a:ext cx="2068066" cy="1246063"/>
                </a:xfrm>
                <a:prstGeom prst="rect">
                  <a:avLst/>
                </a:prstGeom>
              </p:spPr>
            </p:pic>
            <p:sp>
              <p:nvSpPr>
                <p:cNvPr id="37" name="TextBox 36"/>
                <p:cNvSpPr txBox="1"/>
                <p:nvPr/>
              </p:nvSpPr>
              <p:spPr>
                <a:xfrm>
                  <a:off x="1206408" y="3717032"/>
                  <a:ext cx="174246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Bluetooth </a:t>
                  </a:r>
                  <a:r>
                    <a:rPr lang="ko-KR" altLang="en-US" dirty="0"/>
                    <a:t>모듈</a:t>
                  </a:r>
                  <a:endParaRPr lang="en-US" altLang="ko-KR" dirty="0"/>
                </a:p>
                <a:p>
                  <a:pPr algn="ctr"/>
                  <a:r>
                    <a:rPr lang="en-US" altLang="ko-KR" dirty="0"/>
                    <a:t>2,000\</a:t>
                  </a:r>
                  <a:endParaRPr lang="ko-KR" altLang="en-US" dirty="0"/>
                </a:p>
              </p:txBody>
            </p:sp>
          </p:grpSp>
          <p:grpSp>
            <p:nvGrpSpPr>
              <p:cNvPr id="26" name="그룹 25"/>
              <p:cNvGrpSpPr/>
              <p:nvPr/>
            </p:nvGrpSpPr>
            <p:grpSpPr>
              <a:xfrm>
                <a:off x="3419872" y="742777"/>
                <a:ext cx="1872629" cy="1892394"/>
                <a:chOff x="3635685" y="1988840"/>
                <a:chExt cx="1872629" cy="1892394"/>
              </a:xfrm>
            </p:grpSpPr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95935" y="1988840"/>
                  <a:ext cx="1152128" cy="1080120"/>
                </a:xfrm>
                <a:prstGeom prst="rect">
                  <a:avLst/>
                </a:prstGeom>
              </p:spPr>
            </p:pic>
            <p:sp>
              <p:nvSpPr>
                <p:cNvPr id="35" name="TextBox 34"/>
                <p:cNvSpPr txBox="1"/>
                <p:nvPr/>
              </p:nvSpPr>
              <p:spPr>
                <a:xfrm>
                  <a:off x="3635685" y="3234903"/>
                  <a:ext cx="187262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/>
                    <a:t>광 센서 및 </a:t>
                  </a:r>
                  <a:r>
                    <a:rPr lang="en-US" altLang="ko-KR" dirty="0"/>
                    <a:t>MCU</a:t>
                  </a:r>
                </a:p>
                <a:p>
                  <a:pPr algn="ctr"/>
                  <a:r>
                    <a:rPr lang="en-US" altLang="ko-KR" dirty="0"/>
                    <a:t>1,500\</a:t>
                  </a:r>
                  <a:endParaRPr lang="ko-KR" altLang="en-US" dirty="0"/>
                </a:p>
              </p:txBody>
            </p:sp>
          </p:grpSp>
          <p:grpSp>
            <p:nvGrpSpPr>
              <p:cNvPr id="27" name="그룹 26"/>
              <p:cNvGrpSpPr/>
              <p:nvPr/>
            </p:nvGrpSpPr>
            <p:grpSpPr>
              <a:xfrm>
                <a:off x="6005043" y="742777"/>
                <a:ext cx="2045753" cy="1892394"/>
                <a:chOff x="6141410" y="1534865"/>
                <a:chExt cx="2045753" cy="2058337"/>
              </a:xfrm>
            </p:grpSpPr>
            <p:pic>
              <p:nvPicPr>
                <p:cNvPr id="30" name="그림 29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00192" y="1534865"/>
                  <a:ext cx="864095" cy="720081"/>
                </a:xfrm>
                <a:prstGeom prst="rect">
                  <a:avLst/>
                </a:prstGeom>
              </p:spPr>
            </p:pic>
            <p:pic>
              <p:nvPicPr>
                <p:cNvPr id="31" name="그림 30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08304" y="1534865"/>
                  <a:ext cx="512837" cy="720081"/>
                </a:xfrm>
                <a:prstGeom prst="rect">
                  <a:avLst/>
                </a:prstGeom>
              </p:spPr>
            </p:pic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81582" y="2329781"/>
                  <a:ext cx="365410" cy="573236"/>
                </a:xfrm>
                <a:prstGeom prst="rect">
                  <a:avLst/>
                </a:prstGeom>
              </p:spPr>
            </p:pic>
            <p:sp>
              <p:nvSpPr>
                <p:cNvPr id="33" name="TextBox 32"/>
                <p:cNvSpPr txBox="1"/>
                <p:nvPr/>
              </p:nvSpPr>
              <p:spPr>
                <a:xfrm>
                  <a:off x="6141410" y="2946871"/>
                  <a:ext cx="204575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/>
                    <a:t>버튼 및 기타 소자</a:t>
                  </a:r>
                  <a:endParaRPr lang="en-US" altLang="ko-KR" dirty="0"/>
                </a:p>
                <a:p>
                  <a:pPr algn="ctr"/>
                  <a:r>
                    <a:rPr lang="ko-KR" altLang="en-US" dirty="0"/>
                    <a:t>합 </a:t>
                  </a:r>
                  <a:r>
                    <a:rPr lang="en-US" altLang="ko-KR" dirty="0"/>
                    <a:t>200\</a:t>
                  </a:r>
                  <a:endParaRPr lang="ko-KR" altLang="en-US" dirty="0"/>
                </a:p>
              </p:txBody>
            </p:sp>
          </p:grpSp>
          <p:sp>
            <p:nvSpPr>
              <p:cNvPr id="28" name="더하기 기호 27"/>
              <p:cNvSpPr/>
              <p:nvPr/>
            </p:nvSpPr>
            <p:spPr>
              <a:xfrm>
                <a:off x="2451114" y="1296915"/>
                <a:ext cx="936104" cy="936104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더하기 기호 28"/>
              <p:cNvSpPr/>
              <p:nvPr/>
            </p:nvSpPr>
            <p:spPr>
              <a:xfrm>
                <a:off x="5250955" y="1218679"/>
                <a:ext cx="936104" cy="936104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화살표: 아래쪽 22"/>
            <p:cNvSpPr/>
            <p:nvPr/>
          </p:nvSpPr>
          <p:spPr>
            <a:xfrm>
              <a:off x="3249322" y="2924944"/>
              <a:ext cx="576125" cy="1800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아래쪽 23"/>
            <p:cNvSpPr/>
            <p:nvPr/>
          </p:nvSpPr>
          <p:spPr>
            <a:xfrm rot="10800000">
              <a:off x="5174747" y="2924944"/>
              <a:ext cx="576125" cy="1800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310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각형 9"/>
          <p:cNvSpPr/>
          <p:nvPr/>
        </p:nvSpPr>
        <p:spPr>
          <a:xfrm rot="5400000">
            <a:off x="1274239" y="116725"/>
            <a:ext cx="827312" cy="593866"/>
          </a:xfrm>
          <a:prstGeom prst="homePlate">
            <a:avLst>
              <a:gd name="adj" fmla="val 38554"/>
            </a:avLst>
          </a:prstGeom>
          <a:solidFill>
            <a:srgbClr val="F4B18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477438" y="188687"/>
            <a:ext cx="449943" cy="449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32329" y="21989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4B18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b="1" dirty="0">
              <a:solidFill>
                <a:srgbClr val="F4B18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71303" y="18868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동작방식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703" y="2005393"/>
            <a:ext cx="4160777" cy="27959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464" y="1592580"/>
            <a:ext cx="3855463" cy="3489960"/>
          </a:xfrm>
          <a:prstGeom prst="rect">
            <a:avLst/>
          </a:prstGeom>
        </p:spPr>
      </p:pic>
      <p:sp>
        <p:nvSpPr>
          <p:cNvPr id="6" name="화살표: 아래쪽 5"/>
          <p:cNvSpPr/>
          <p:nvPr/>
        </p:nvSpPr>
        <p:spPr>
          <a:xfrm>
            <a:off x="2682240" y="3294664"/>
            <a:ext cx="106680" cy="30451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/>
          <p:cNvSpPr/>
          <p:nvPr/>
        </p:nvSpPr>
        <p:spPr>
          <a:xfrm>
            <a:off x="3449164" y="3251485"/>
            <a:ext cx="106680" cy="30451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/>
          <p:cNvSpPr/>
          <p:nvPr/>
        </p:nvSpPr>
        <p:spPr>
          <a:xfrm>
            <a:off x="2189636" y="3210986"/>
            <a:ext cx="106680" cy="304515"/>
          </a:xfrm>
          <a:prstGeom prst="downArrow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/>
          <p:cNvSpPr/>
          <p:nvPr/>
        </p:nvSpPr>
        <p:spPr>
          <a:xfrm>
            <a:off x="3871752" y="3337560"/>
            <a:ext cx="106680" cy="304515"/>
          </a:xfrm>
          <a:prstGeom prst="downArrow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/>
          <p:cNvSpPr/>
          <p:nvPr/>
        </p:nvSpPr>
        <p:spPr>
          <a:xfrm rot="16200000">
            <a:off x="5595342" y="2169162"/>
            <a:ext cx="289844" cy="630199"/>
          </a:xfrm>
          <a:prstGeom prst="downArrow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/>
          <p:cNvSpPr/>
          <p:nvPr/>
        </p:nvSpPr>
        <p:spPr>
          <a:xfrm rot="16200000">
            <a:off x="5595340" y="3487421"/>
            <a:ext cx="289844" cy="63019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53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각형 9"/>
          <p:cNvSpPr/>
          <p:nvPr/>
        </p:nvSpPr>
        <p:spPr>
          <a:xfrm rot="5400000">
            <a:off x="1274239" y="116725"/>
            <a:ext cx="827312" cy="593866"/>
          </a:xfrm>
          <a:prstGeom prst="homePlate">
            <a:avLst>
              <a:gd name="adj" fmla="val 38554"/>
            </a:avLst>
          </a:prstGeom>
          <a:solidFill>
            <a:srgbClr val="F4B18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477438" y="188687"/>
            <a:ext cx="449943" cy="449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32329" y="21989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4B18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b="1" dirty="0">
              <a:solidFill>
                <a:srgbClr val="F4B18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71303" y="188687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동작방식 </a:t>
            </a:r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영상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933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 rot="5400000">
            <a:off x="1274239" y="116725"/>
            <a:ext cx="827312" cy="593866"/>
          </a:xfrm>
          <a:prstGeom prst="homePlate">
            <a:avLst>
              <a:gd name="adj" fmla="val 38554"/>
            </a:avLst>
          </a:prstGeom>
          <a:solidFill>
            <a:srgbClr val="A9D18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477438" y="188687"/>
            <a:ext cx="449943" cy="449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32329" y="21989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A9D18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000" b="1" dirty="0">
              <a:solidFill>
                <a:srgbClr val="A9D18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71303" y="18868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현황 분석</a:t>
            </a:r>
            <a:endParaRPr lang="en-US" altLang="ko-KR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/>
          <p:cNvSpPr>
            <a:spLocks/>
          </p:cNvSpPr>
          <p:nvPr/>
        </p:nvSpPr>
        <p:spPr bwMode="auto">
          <a:xfrm>
            <a:off x="742730" y="1619311"/>
            <a:ext cx="2476472" cy="341922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0 h 21600"/>
              <a:gd name="T4" fmla="*/ 0 w 21600"/>
              <a:gd name="T5" fmla="*/ 0 h 21600"/>
              <a:gd name="T6" fmla="*/ 0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2147483647 w 21600"/>
              <a:gd name="T25" fmla="*/ 2147483647 h 21600"/>
              <a:gd name="T26" fmla="*/ 2147483647 w 21600"/>
              <a:gd name="T27" fmla="*/ 2147483647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600" h="21600">
                <a:moveTo>
                  <a:pt x="21600" y="16904"/>
                </a:moveTo>
                <a:lnTo>
                  <a:pt x="21600" y="0"/>
                </a:lnTo>
                <a:lnTo>
                  <a:pt x="0" y="0"/>
                </a:lnTo>
                <a:lnTo>
                  <a:pt x="0" y="16904"/>
                </a:lnTo>
                <a:lnTo>
                  <a:pt x="10385" y="16904"/>
                </a:lnTo>
                <a:lnTo>
                  <a:pt x="10385" y="20660"/>
                </a:lnTo>
                <a:lnTo>
                  <a:pt x="7476" y="20660"/>
                </a:lnTo>
                <a:lnTo>
                  <a:pt x="7476" y="21600"/>
                </a:lnTo>
                <a:lnTo>
                  <a:pt x="14123" y="21600"/>
                </a:lnTo>
                <a:lnTo>
                  <a:pt x="14123" y="20660"/>
                </a:lnTo>
                <a:lnTo>
                  <a:pt x="11216" y="20660"/>
                </a:lnTo>
                <a:lnTo>
                  <a:pt x="11216" y="16904"/>
                </a:lnTo>
                <a:cubicBezTo>
                  <a:pt x="11216" y="16904"/>
                  <a:pt x="21600" y="16904"/>
                  <a:pt x="21600" y="16904"/>
                </a:cubicBezTo>
                <a:close/>
                <a:moveTo>
                  <a:pt x="21600" y="16904"/>
                </a:moveTo>
              </a:path>
            </a:pathLst>
          </a:custGeom>
          <a:solidFill>
            <a:srgbClr val="6587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91440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957" y="1035104"/>
            <a:ext cx="2743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기존 유사제품의 한계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68388" y="2303663"/>
            <a:ext cx="3249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fontAlgn="base" latinLnBrk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6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조작법이 어려움</a:t>
            </a:r>
            <a:endParaRPr kumimoji="1" lang="en-US" altLang="ko-KR" sz="16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 defTabSz="914400" fontAlgn="base" latinLnBrk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6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청소가 힘듦</a:t>
            </a:r>
            <a:endParaRPr kumimoji="1" lang="en-US" altLang="ko-KR" sz="16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 defTabSz="914400" fontAlgn="base" latinLnBrk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6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가격이 비쌈</a:t>
            </a:r>
            <a:endParaRPr kumimoji="1" lang="en-US" altLang="ko-KR" sz="16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 defTabSz="914400" fontAlgn="base" latinLnBrk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6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정교한 조작이 </a:t>
            </a:r>
            <a:r>
              <a:rPr kumimoji="1" lang="ko-KR" altLang="en-US" sz="1600" dirty="0" err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힘듬</a:t>
            </a:r>
            <a:endParaRPr kumimoji="1" lang="en-US" altLang="ko-KR" sz="16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 defTabSz="914400" fontAlgn="base" latinLnBrk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600" dirty="0" err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드레그가</a:t>
            </a:r>
            <a:r>
              <a:rPr kumimoji="1" lang="ko-KR" altLang="en-US" sz="16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안됨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" t="9970" r="120" b="6306"/>
          <a:stretch/>
        </p:blipFill>
        <p:spPr>
          <a:xfrm>
            <a:off x="923400" y="1765639"/>
            <a:ext cx="2155116" cy="235849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19202" y="1700134"/>
            <a:ext cx="2743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fontAlgn="base" latinLnBrk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b="1" dirty="0" err="1">
                <a:solidFill>
                  <a:prstClr val="black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트랙볼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 마우스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(23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만원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)</a:t>
            </a:r>
            <a:endParaRPr kumimoji="1"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사각형: 둥근 모서리 1"/>
          <p:cNvSpPr/>
          <p:nvPr/>
        </p:nvSpPr>
        <p:spPr>
          <a:xfrm>
            <a:off x="419878" y="1485031"/>
            <a:ext cx="5234473" cy="389873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224498" y="1700134"/>
            <a:ext cx="1874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fontAlgn="base" latinLnBrk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안구인식 기반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061007" y="2367812"/>
            <a:ext cx="24098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fontAlgn="base" latinLnBrk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6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눈이 피로해짐</a:t>
            </a:r>
            <a:endParaRPr kumimoji="1" lang="en-US" altLang="ko-KR" sz="16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 defTabSz="914400" fontAlgn="base" latinLnBrk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6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정확도가 낮음</a:t>
            </a:r>
            <a:endParaRPr kumimoji="1" lang="en-US" altLang="ko-KR" sz="16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 defTabSz="914400" fontAlgn="base" latinLnBrk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6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가격이 비쌈</a:t>
            </a:r>
            <a:endParaRPr kumimoji="1" lang="en-US" altLang="ko-KR" sz="16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 defTabSz="914400" fontAlgn="base" latinLnBrk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6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동공 인식 장비 필요</a:t>
            </a:r>
          </a:p>
        </p:txBody>
      </p:sp>
      <p:sp>
        <p:nvSpPr>
          <p:cNvPr id="24" name="사각형: 둥근 모서리 23"/>
          <p:cNvSpPr/>
          <p:nvPr/>
        </p:nvSpPr>
        <p:spPr>
          <a:xfrm>
            <a:off x="6207659" y="1485030"/>
            <a:ext cx="5213009" cy="389873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AutoShape 7"/>
          <p:cNvSpPr>
            <a:spLocks/>
          </p:cNvSpPr>
          <p:nvPr/>
        </p:nvSpPr>
        <p:spPr bwMode="auto">
          <a:xfrm>
            <a:off x="6697195" y="1619311"/>
            <a:ext cx="2281905" cy="3419219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0 h 21600"/>
              <a:gd name="T4" fmla="*/ 0 w 21600"/>
              <a:gd name="T5" fmla="*/ 0 h 21600"/>
              <a:gd name="T6" fmla="*/ 0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2147483647 w 21600"/>
              <a:gd name="T25" fmla="*/ 2147483647 h 21600"/>
              <a:gd name="T26" fmla="*/ 2147483647 w 21600"/>
              <a:gd name="T27" fmla="*/ 2147483647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600" h="21600">
                <a:moveTo>
                  <a:pt x="21600" y="16904"/>
                </a:moveTo>
                <a:lnTo>
                  <a:pt x="21600" y="0"/>
                </a:lnTo>
                <a:lnTo>
                  <a:pt x="0" y="0"/>
                </a:lnTo>
                <a:lnTo>
                  <a:pt x="0" y="16904"/>
                </a:lnTo>
                <a:lnTo>
                  <a:pt x="10385" y="16904"/>
                </a:lnTo>
                <a:lnTo>
                  <a:pt x="10385" y="20660"/>
                </a:lnTo>
                <a:lnTo>
                  <a:pt x="7476" y="20660"/>
                </a:lnTo>
                <a:lnTo>
                  <a:pt x="7476" y="21600"/>
                </a:lnTo>
                <a:lnTo>
                  <a:pt x="14123" y="21600"/>
                </a:lnTo>
                <a:lnTo>
                  <a:pt x="14123" y="20660"/>
                </a:lnTo>
                <a:lnTo>
                  <a:pt x="11216" y="20660"/>
                </a:lnTo>
                <a:lnTo>
                  <a:pt x="11216" y="16904"/>
                </a:lnTo>
                <a:cubicBezTo>
                  <a:pt x="11216" y="16904"/>
                  <a:pt x="21600" y="16904"/>
                  <a:pt x="21600" y="16904"/>
                </a:cubicBezTo>
                <a:close/>
                <a:moveTo>
                  <a:pt x="21600" y="16904"/>
                </a:moveTo>
              </a:path>
            </a:pathLst>
          </a:custGeom>
          <a:solidFill>
            <a:srgbClr val="6587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91440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487" y="1765639"/>
            <a:ext cx="2022184" cy="235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77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 rot="5400000">
            <a:off x="1274239" y="116725"/>
            <a:ext cx="827312" cy="593866"/>
          </a:xfrm>
          <a:prstGeom prst="homePlate">
            <a:avLst>
              <a:gd name="adj" fmla="val 38554"/>
            </a:avLst>
          </a:prstGeom>
          <a:solidFill>
            <a:srgbClr val="A9D18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477438" y="188687"/>
            <a:ext cx="449943" cy="449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32329" y="21989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A9D18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000" b="1" dirty="0">
              <a:solidFill>
                <a:srgbClr val="A9D18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71303" y="18868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현황 분석</a:t>
            </a:r>
          </a:p>
        </p:txBody>
      </p:sp>
      <p:sp>
        <p:nvSpPr>
          <p:cNvPr id="29" name="AutoShape 7"/>
          <p:cNvSpPr>
            <a:spLocks/>
          </p:cNvSpPr>
          <p:nvPr/>
        </p:nvSpPr>
        <p:spPr bwMode="auto">
          <a:xfrm>
            <a:off x="1390962" y="1554795"/>
            <a:ext cx="2100923" cy="2028159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0 h 21600"/>
              <a:gd name="T4" fmla="*/ 0 w 21600"/>
              <a:gd name="T5" fmla="*/ 0 h 21600"/>
              <a:gd name="T6" fmla="*/ 0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2147483647 w 21600"/>
              <a:gd name="T25" fmla="*/ 2147483647 h 21600"/>
              <a:gd name="T26" fmla="*/ 2147483647 w 21600"/>
              <a:gd name="T27" fmla="*/ 2147483647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600" h="21600">
                <a:moveTo>
                  <a:pt x="21600" y="16904"/>
                </a:moveTo>
                <a:lnTo>
                  <a:pt x="21600" y="0"/>
                </a:lnTo>
                <a:lnTo>
                  <a:pt x="0" y="0"/>
                </a:lnTo>
                <a:lnTo>
                  <a:pt x="0" y="16904"/>
                </a:lnTo>
                <a:lnTo>
                  <a:pt x="10385" y="16904"/>
                </a:lnTo>
                <a:lnTo>
                  <a:pt x="10385" y="20660"/>
                </a:lnTo>
                <a:lnTo>
                  <a:pt x="7476" y="20660"/>
                </a:lnTo>
                <a:lnTo>
                  <a:pt x="7476" y="21600"/>
                </a:lnTo>
                <a:lnTo>
                  <a:pt x="14123" y="21600"/>
                </a:lnTo>
                <a:lnTo>
                  <a:pt x="14123" y="20660"/>
                </a:lnTo>
                <a:lnTo>
                  <a:pt x="11216" y="20660"/>
                </a:lnTo>
                <a:lnTo>
                  <a:pt x="11216" y="16904"/>
                </a:lnTo>
                <a:cubicBezTo>
                  <a:pt x="11216" y="16904"/>
                  <a:pt x="21600" y="16904"/>
                  <a:pt x="21600" y="16904"/>
                </a:cubicBezTo>
                <a:close/>
                <a:moveTo>
                  <a:pt x="21600" y="16904"/>
                </a:moveTo>
              </a:path>
            </a:pathLst>
          </a:custGeom>
          <a:solidFill>
            <a:srgbClr val="6587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91440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328" y="1671589"/>
            <a:ext cx="1789370" cy="130487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912716" y="1551378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손목 기반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91885" y="1913801"/>
            <a:ext cx="39991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fontAlgn="base" latinLnBrk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기존 마우스와 유사</a:t>
            </a:r>
            <a:endParaRPr kumimoji="1"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굴림" panose="020B0600000101010101" pitchFamily="50" charset="-127"/>
            </a:endParaRPr>
          </a:p>
          <a:p>
            <a:pPr marL="342900" indent="-342900" defTabSz="914400" fontAlgn="base" latinLnBrk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가격이 저렴</a:t>
            </a:r>
            <a:endParaRPr kumimoji="1"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굴림" panose="020B0600000101010101" pitchFamily="50" charset="-127"/>
            </a:endParaRPr>
          </a:p>
          <a:p>
            <a:pPr marL="342900" indent="-342900" defTabSz="914400" fontAlgn="base" latinLnBrk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개인의 신체에 맞게 조절 가능</a:t>
            </a:r>
            <a:endParaRPr kumimoji="1"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굴림" panose="020B0600000101010101" pitchFamily="50" charset="-127"/>
            </a:endParaRPr>
          </a:p>
          <a:p>
            <a:pPr marL="342900" indent="-342900" defTabSz="914400" fontAlgn="base" latinLnBrk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밴드 탈부착으로 인한 청결 쉬움</a:t>
            </a:r>
            <a:endParaRPr kumimoji="1"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굴림" panose="020B0600000101010101" pitchFamily="50" charset="-127"/>
            </a:endParaRPr>
          </a:p>
          <a:p>
            <a:pPr marL="342900" indent="-342900" defTabSz="914400" fontAlgn="base" latinLnBrk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400" dirty="0" err="1">
                <a:solidFill>
                  <a:prstClr val="black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드레그</a:t>
            </a:r>
            <a:r>
              <a:rPr kumimoji="1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 기능 개선</a:t>
            </a:r>
          </a:p>
        </p:txBody>
      </p:sp>
      <p:sp>
        <p:nvSpPr>
          <p:cNvPr id="33" name="사각형: 둥근 모서리 32"/>
          <p:cNvSpPr/>
          <p:nvPr/>
        </p:nvSpPr>
        <p:spPr>
          <a:xfrm>
            <a:off x="1059409" y="1348939"/>
            <a:ext cx="5462689" cy="232465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122536"/>
              </p:ext>
            </p:extLst>
          </p:nvPr>
        </p:nvGraphicFramePr>
        <p:xfrm>
          <a:off x="2399508" y="4238453"/>
          <a:ext cx="8245179" cy="1936681"/>
        </p:xfrm>
        <a:graphic>
          <a:graphicData uri="http://schemas.openxmlformats.org/drawingml/2006/table">
            <a:tbl>
              <a:tblPr firstRow="1" bandRow="1"/>
              <a:tblGrid>
                <a:gridCol w="1645914">
                  <a:extLst>
                    <a:ext uri="{9D8B030D-6E8A-4147-A177-3AD203B41FA5}">
                      <a16:colId xmlns:a16="http://schemas.microsoft.com/office/drawing/2014/main" val="3270788895"/>
                    </a:ext>
                  </a:extLst>
                </a:gridCol>
                <a:gridCol w="2199755">
                  <a:extLst>
                    <a:ext uri="{9D8B030D-6E8A-4147-A177-3AD203B41FA5}">
                      <a16:colId xmlns:a16="http://schemas.microsoft.com/office/drawing/2014/main" val="2848301563"/>
                    </a:ext>
                  </a:extLst>
                </a:gridCol>
                <a:gridCol w="2199755">
                  <a:extLst>
                    <a:ext uri="{9D8B030D-6E8A-4147-A177-3AD203B41FA5}">
                      <a16:colId xmlns:a16="http://schemas.microsoft.com/office/drawing/2014/main" val="3280950940"/>
                    </a:ext>
                  </a:extLst>
                </a:gridCol>
                <a:gridCol w="2199755">
                  <a:extLst>
                    <a:ext uri="{9D8B030D-6E8A-4147-A177-3AD203B41FA5}">
                      <a16:colId xmlns:a16="http://schemas.microsoft.com/office/drawing/2014/main" val="2142675129"/>
                    </a:ext>
                  </a:extLst>
                </a:gridCol>
              </a:tblGrid>
              <a:tr h="34941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동공 인식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트랙 볼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rgbClr val="FFFF00"/>
                          </a:solidFill>
                        </a:rPr>
                        <a:t>손목 기반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315454"/>
                  </a:ext>
                </a:extLst>
              </a:tr>
              <a:tr h="4398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가격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dirty="0"/>
                        <a:t>7,000,000\ </a:t>
                      </a:r>
                      <a:r>
                        <a:rPr lang="ko-KR" altLang="en-US" dirty="0"/>
                        <a:t>이상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dirty="0"/>
                        <a:t>100,000\ </a:t>
                      </a:r>
                      <a:r>
                        <a:rPr lang="ko-KR" altLang="en-US" dirty="0"/>
                        <a:t>이상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5,000\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이상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887067"/>
                  </a:ext>
                </a:extLst>
              </a:tr>
              <a:tr h="3979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편리성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눈이 피로할 수 있음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기존 마우스와 유사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기존 마우스와 유사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562430"/>
                  </a:ext>
                </a:extLst>
              </a:tr>
              <a:tr h="7330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관리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유지 보수 힘듦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꾸준한 청결 필요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밴드 탈부착으로 인한 청결관리 용이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15797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59409" y="906084"/>
            <a:ext cx="3230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Finger-Free Mouse</a:t>
            </a:r>
            <a:r>
              <a:rPr kumimoji="1"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의 차별성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945023"/>
              </p:ext>
            </p:extLst>
          </p:nvPr>
        </p:nvGraphicFramePr>
        <p:xfrm>
          <a:off x="7168832" y="1629896"/>
          <a:ext cx="4413146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8788">
                  <a:extLst>
                    <a:ext uri="{9D8B030D-6E8A-4147-A177-3AD203B41FA5}">
                      <a16:colId xmlns:a16="http://schemas.microsoft.com/office/drawing/2014/main" val="3743398133"/>
                    </a:ext>
                  </a:extLst>
                </a:gridCol>
                <a:gridCol w="3364358">
                  <a:extLst>
                    <a:ext uri="{9D8B030D-6E8A-4147-A177-3AD203B41FA5}">
                      <a16:colId xmlns:a16="http://schemas.microsoft.com/office/drawing/2014/main" val="2720818912"/>
                    </a:ext>
                  </a:extLst>
                </a:gridCol>
              </a:tblGrid>
              <a:tr h="3842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>
                            <a:solidFill>
                              <a:srgbClr val="272D2C">
                                <a:alpha val="0"/>
                              </a:srgbClr>
                            </a:solidFill>
                          </a:ln>
                          <a:solidFill>
                            <a:srgbClr val="0000FF"/>
                          </a:solidFill>
                          <a:ea typeface="-윤고딕340" pitchFamily="18" charset="-127"/>
                          <a:cs typeface="Times New Roman" pitchFamily="18" charset="0"/>
                        </a:rPr>
                        <a:t>가격</a:t>
                      </a:r>
                    </a:p>
                    <a:p>
                      <a:pPr algn="ctr" latinLnBrk="1"/>
                      <a:endParaRPr lang="ko-KR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pitchFamily="50" charset="-127"/>
                          <a:cs typeface="Arial Unicode MS" pitchFamily="50" charset="-127"/>
                        </a:rPr>
                        <a:t>제작비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pitchFamily="50" charset="-127"/>
                          <a:cs typeface="Arial Unicode MS" pitchFamily="50" charset="-127"/>
                        </a:rPr>
                        <a:t>5,000₩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97728"/>
                  </a:ext>
                </a:extLst>
              </a:tr>
              <a:tr h="4750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>
                            <a:solidFill>
                              <a:srgbClr val="272D2C">
                                <a:alpha val="0"/>
                              </a:srgbClr>
                            </a:solidFill>
                          </a:ln>
                          <a:solidFill>
                            <a:srgbClr val="0000FF"/>
                          </a:solidFill>
                          <a:ea typeface="-윤고딕340" pitchFamily="18" charset="-127"/>
                          <a:cs typeface="Times New Roman" pitchFamily="18" charset="0"/>
                        </a:rPr>
                        <a:t>편리성</a:t>
                      </a:r>
                    </a:p>
                    <a:p>
                      <a:pPr algn="ctr" latinLnBrk="1"/>
                      <a:endParaRPr lang="ko-KR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libri" panose="020F0502020204030204" pitchFamily="34" charset="0"/>
                          <a:ea typeface="Arial Unicode MS" pitchFamily="50" charset="-127"/>
                          <a:cs typeface="Arial Unicode MS" pitchFamily="50" charset="-127"/>
                        </a:rPr>
                        <a:t>기존의 마우스와 유사한 방법으로 이용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96001"/>
                  </a:ext>
                </a:extLst>
              </a:tr>
              <a:tr h="4750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>
                            <a:solidFill>
                              <a:srgbClr val="272D2C">
                                <a:alpha val="0"/>
                              </a:srgbClr>
                            </a:solidFill>
                          </a:ln>
                          <a:solidFill>
                            <a:srgbClr val="0000FF"/>
                          </a:solidFill>
                          <a:ea typeface="-윤고딕340" pitchFamily="18" charset="-127"/>
                          <a:cs typeface="Times New Roman" pitchFamily="18" charset="0"/>
                        </a:rPr>
                        <a:t>맞춤제작</a:t>
                      </a:r>
                    </a:p>
                    <a:p>
                      <a:pPr algn="ctr" latinLnBrk="1"/>
                      <a:endParaRPr lang="ko-KR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libri" panose="020F0502020204030204" pitchFamily="34" charset="0"/>
                        </a:rPr>
                        <a:t>사용자의 신체특성에 맞게 제작 가능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8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50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/>
      <p:bldP spid="32" grpId="0"/>
      <p:bldP spid="3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268</Words>
  <Application>Microsoft Office PowerPoint</Application>
  <PresentationFormat>와이드스크린</PresentationFormat>
  <Paragraphs>103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Arial Unicode MS</vt:lpstr>
      <vt:lpstr>굴림</vt:lpstr>
      <vt:lpstr>나눔고딕</vt:lpstr>
      <vt:lpstr>나눔고딕 ExtraBold</vt:lpstr>
      <vt:lpstr>맑은 고딕</vt:lpstr>
      <vt:lpstr>-윤고딕340</vt:lpstr>
      <vt:lpstr>Arial</vt:lpstr>
      <vt:lpstr>Calibri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SeongUk Mun</dc:creator>
  <cp:lastModifiedBy>SeongUk Mun</cp:lastModifiedBy>
  <cp:revision>9</cp:revision>
  <dcterms:created xsi:type="dcterms:W3CDTF">2017-05-22T10:20:45Z</dcterms:created>
  <dcterms:modified xsi:type="dcterms:W3CDTF">2017-05-25T14:49:53Z</dcterms:modified>
</cp:coreProperties>
</file>