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90" r:id="rId4"/>
    <p:sldId id="293" r:id="rId5"/>
    <p:sldId id="289" r:id="rId6"/>
    <p:sldId id="291" r:id="rId7"/>
    <p:sldId id="286" r:id="rId8"/>
    <p:sldId id="257" r:id="rId9"/>
    <p:sldId id="294" r:id="rId10"/>
    <p:sldId id="258" r:id="rId11"/>
    <p:sldId id="264" r:id="rId12"/>
    <p:sldId id="261" r:id="rId13"/>
    <p:sldId id="295" r:id="rId14"/>
    <p:sldId id="263" r:id="rId15"/>
    <p:sldId id="296" r:id="rId16"/>
    <p:sldId id="297" r:id="rId17"/>
    <p:sldId id="298" r:id="rId18"/>
    <p:sldId id="299" r:id="rId19"/>
    <p:sldId id="300"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69" d="100"/>
          <a:sy n="69" d="100"/>
        </p:scale>
        <p:origin x="6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319109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55659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154469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63320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19580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204104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250831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161754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270173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194803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F95495F2-339C-470C-8BA2-9C4EF2AB97A7}" type="datetimeFigureOut">
              <a:rPr lang="ko-KR" altLang="en-US" smtClean="0"/>
              <a:t>2017-04-14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119611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495F2-339C-470C-8BA2-9C4EF2AB97A7}" type="datetimeFigureOut">
              <a:rPr lang="ko-KR" altLang="en-US" smtClean="0"/>
              <a:t>2017-04-14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65B05-3F95-4CC9-B345-B8B87C9078B5}" type="slidenum">
              <a:rPr lang="ko-KR" altLang="en-US" smtClean="0"/>
              <a:t>‹#›</a:t>
            </a:fld>
            <a:endParaRPr lang="ko-KR" altLang="en-US"/>
          </a:p>
        </p:txBody>
      </p:sp>
    </p:spTree>
    <p:extLst>
      <p:ext uri="{BB962C8B-B14F-4D97-AF65-F5344CB8AC3E}">
        <p14:creationId xmlns:p14="http://schemas.microsoft.com/office/powerpoint/2010/main" val="69466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npmjs.com/getting-started/installing-no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resources/zips/quickstart/quickstart.zip" TargetMode="External"/><Relationship Id="rId2" Type="http://schemas.openxmlformats.org/officeDocument/2006/relationships/hyperlink" Target="https://angular.io/resources/live-examples/quickstart/ts/eplnkr.html" TargetMode="External"/><Relationship Id="rId1" Type="http://schemas.openxmlformats.org/officeDocument/2006/relationships/slideLayout" Target="../slideLayouts/slideLayout2.xml"/><Relationship Id="rId6" Type="http://schemas.openxmlformats.org/officeDocument/2006/relationships/hyperlink" Target="https://angular.io/docs/ts/latest/guide/setup.html#install-prerequisites" TargetMode="External"/><Relationship Id="rId5" Type="http://schemas.openxmlformats.org/officeDocument/2006/relationships/hyperlink" Target="https://github.com/angular/quickstart" TargetMode="External"/><Relationship Id="rId4" Type="http://schemas.openxmlformats.org/officeDocument/2006/relationships/hyperlink" Target="https://angular.io/docs/ts/latest/guide/setup.html#why-locall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5439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t>Clone</a:t>
            </a:r>
          </a:p>
        </p:txBody>
      </p:sp>
      <p:sp>
        <p:nvSpPr>
          <p:cNvPr id="3" name="내용 개체 틀 2"/>
          <p:cNvSpPr>
            <a:spLocks noGrp="1"/>
          </p:cNvSpPr>
          <p:nvPr>
            <p:ph idx="1"/>
          </p:nvPr>
        </p:nvSpPr>
        <p:spPr>
          <a:xfrm>
            <a:off x="838200" y="1825625"/>
            <a:ext cx="10515600" cy="417243"/>
          </a:xfrm>
        </p:spPr>
        <p:txBody>
          <a:bodyPr>
            <a:normAutofit lnSpcReduction="10000"/>
          </a:bodyPr>
          <a:lstStyle/>
          <a:p>
            <a:pPr marL="0" indent="0">
              <a:buNone/>
            </a:pPr>
            <a:r>
              <a:rPr lang="en-US" altLang="ko-KR" sz="2400" dirty="0"/>
              <a:t>Perform the </a:t>
            </a:r>
            <a:r>
              <a:rPr lang="en-US" altLang="ko-KR" sz="2400" i="1" dirty="0"/>
              <a:t>clone-to-launch</a:t>
            </a:r>
            <a:r>
              <a:rPr lang="en-US" altLang="ko-KR" sz="2400" dirty="0"/>
              <a:t> steps with these terminal commands.</a:t>
            </a:r>
          </a:p>
        </p:txBody>
      </p:sp>
      <p:sp>
        <p:nvSpPr>
          <p:cNvPr id="6" name="사각형: 둥근 모서리 5"/>
          <p:cNvSpPr/>
          <p:nvPr/>
        </p:nvSpPr>
        <p:spPr>
          <a:xfrm>
            <a:off x="838200" y="2377805"/>
            <a:ext cx="10084280" cy="1716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2400" dirty="0" err="1"/>
              <a:t>git</a:t>
            </a:r>
            <a:r>
              <a:rPr lang="ko-KR" altLang="en-US" sz="2400" dirty="0"/>
              <a:t> </a:t>
            </a:r>
            <a:r>
              <a:rPr lang="ko-KR" altLang="en-US" sz="2400" dirty="0" err="1"/>
              <a:t>clone</a:t>
            </a:r>
            <a:r>
              <a:rPr lang="ko-KR" altLang="en-US" sz="2400" dirty="0"/>
              <a:t> https://github.com/angular/quickstart.git </a:t>
            </a:r>
            <a:r>
              <a:rPr lang="ko-KR" altLang="en-US" sz="2400" dirty="0" err="1"/>
              <a:t>quickstart</a:t>
            </a:r>
            <a:endParaRPr lang="ko-KR" altLang="en-US" sz="2400" dirty="0"/>
          </a:p>
          <a:p>
            <a:r>
              <a:rPr lang="ko-KR" altLang="en-US" sz="2400" dirty="0" err="1"/>
              <a:t>cd</a:t>
            </a:r>
            <a:r>
              <a:rPr lang="ko-KR" altLang="en-US" sz="2400" dirty="0"/>
              <a:t> </a:t>
            </a:r>
            <a:r>
              <a:rPr lang="ko-KR" altLang="en-US" sz="2400" dirty="0" err="1"/>
              <a:t>quickstart</a:t>
            </a:r>
            <a:endParaRPr lang="ko-KR" altLang="en-US" sz="2400" dirty="0"/>
          </a:p>
          <a:p>
            <a:r>
              <a:rPr lang="ko-KR" altLang="en-US" sz="2400" dirty="0" err="1"/>
              <a:t>npm</a:t>
            </a:r>
            <a:r>
              <a:rPr lang="ko-KR" altLang="en-US" sz="2400" dirty="0"/>
              <a:t> </a:t>
            </a:r>
            <a:r>
              <a:rPr lang="ko-KR" altLang="en-US" sz="2400" dirty="0" err="1"/>
              <a:t>install</a:t>
            </a:r>
            <a:endParaRPr lang="ko-KR" altLang="en-US" sz="2400" dirty="0"/>
          </a:p>
          <a:p>
            <a:r>
              <a:rPr lang="ko-KR" altLang="en-US" sz="2400" dirty="0" err="1"/>
              <a:t>npm</a:t>
            </a:r>
            <a:r>
              <a:rPr lang="ko-KR" altLang="en-US" sz="2400" dirty="0"/>
              <a:t> </a:t>
            </a:r>
            <a:r>
              <a:rPr lang="ko-KR" altLang="en-US" sz="2400" dirty="0" err="1"/>
              <a:t>start</a:t>
            </a:r>
            <a:endParaRPr lang="ko-KR" altLang="en-US" sz="2400" dirty="0"/>
          </a:p>
        </p:txBody>
      </p:sp>
    </p:spTree>
    <p:extLst>
      <p:ext uri="{BB962C8B-B14F-4D97-AF65-F5344CB8AC3E}">
        <p14:creationId xmlns:p14="http://schemas.microsoft.com/office/powerpoint/2010/main" val="367675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a:t>package.json</a:t>
            </a:r>
            <a:endParaRPr lang="ko-KR" altLang="en-US" dirty="0"/>
          </a:p>
        </p:txBody>
      </p:sp>
      <p:sp>
        <p:nvSpPr>
          <p:cNvPr id="3" name="내용 개체 틀 2"/>
          <p:cNvSpPr>
            <a:spLocks noGrp="1"/>
          </p:cNvSpPr>
          <p:nvPr>
            <p:ph idx="1"/>
          </p:nvPr>
        </p:nvSpPr>
        <p:spPr/>
        <p:txBody>
          <a:bodyPr/>
          <a:lstStyle/>
          <a:p>
            <a:pPr marL="0" indent="0">
              <a:buNone/>
            </a:pPr>
            <a:r>
              <a:rPr lang="en-US" altLang="ko-KR" dirty="0"/>
              <a:t>The </a:t>
            </a:r>
            <a:r>
              <a:rPr lang="en-US" altLang="ko-KR" b="1" dirty="0" err="1"/>
              <a:t>package.json</a:t>
            </a:r>
            <a:r>
              <a:rPr lang="en-US" altLang="ko-KR" dirty="0"/>
              <a:t> will contain the packages that our apps require. These packages are installed and maintained with </a:t>
            </a:r>
            <a:r>
              <a:rPr lang="en-US" altLang="ko-KR" dirty="0" err="1"/>
              <a:t>npm</a:t>
            </a:r>
            <a:r>
              <a:rPr lang="en-US" altLang="ko-KR" dirty="0"/>
              <a:t> (Node Package Manager). To install </a:t>
            </a:r>
            <a:r>
              <a:rPr lang="en-US" altLang="ko-KR" i="1" dirty="0" err="1"/>
              <a:t>npm</a:t>
            </a:r>
            <a:r>
              <a:rPr lang="en-US" altLang="ko-KR" dirty="0"/>
              <a:t> </a:t>
            </a:r>
            <a:r>
              <a:rPr lang="en-US" altLang="ko-KR" dirty="0">
                <a:hlinkClick r:id="rId2"/>
              </a:rPr>
              <a:t>click here</a:t>
            </a:r>
            <a:endParaRPr lang="ko-KR" altLang="en-US" dirty="0"/>
          </a:p>
        </p:txBody>
      </p:sp>
    </p:spTree>
    <p:extLst>
      <p:ext uri="{BB962C8B-B14F-4D97-AF65-F5344CB8AC3E}">
        <p14:creationId xmlns:p14="http://schemas.microsoft.com/office/powerpoint/2010/main" val="65621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471030" cy="1325563"/>
          </a:xfrm>
        </p:spPr>
        <p:txBody>
          <a:bodyPr/>
          <a:lstStyle/>
          <a:p>
            <a:r>
              <a:rPr lang="en-US" altLang="ko-KR" b="1" dirty="0" err="1"/>
              <a:t>tsconfig.json</a:t>
            </a:r>
            <a:endParaRPr lang="ko-KR" altLang="en-US" dirty="0"/>
          </a:p>
        </p:txBody>
      </p:sp>
      <p:sp>
        <p:nvSpPr>
          <p:cNvPr id="3" name="직사각형 2"/>
          <p:cNvSpPr/>
          <p:nvPr/>
        </p:nvSpPr>
        <p:spPr>
          <a:xfrm>
            <a:off x="838200" y="1690688"/>
            <a:ext cx="10471030" cy="954107"/>
          </a:xfrm>
          <a:prstGeom prst="rect">
            <a:avLst/>
          </a:prstGeom>
        </p:spPr>
        <p:txBody>
          <a:bodyPr wrap="square">
            <a:spAutoFit/>
          </a:bodyPr>
          <a:lstStyle/>
          <a:p>
            <a:r>
              <a:rPr lang="en-US" altLang="ko-KR" sz="2800" b="1" dirty="0" err="1"/>
              <a:t>tsconfig.json</a:t>
            </a:r>
            <a:r>
              <a:rPr lang="en-US" altLang="ko-KR" sz="2800" dirty="0"/>
              <a:t> which is the </a:t>
            </a:r>
            <a:r>
              <a:rPr lang="en-US" altLang="ko-KR" sz="2800" dirty="0" err="1"/>
              <a:t>TypeScript</a:t>
            </a:r>
            <a:r>
              <a:rPr lang="en-US" altLang="ko-KR" sz="2800" dirty="0"/>
              <a:t> compiler configuration file. It guides the compiler to generate JavaScript files.</a:t>
            </a:r>
            <a:endParaRPr lang="ko-KR" altLang="en-US" sz="2800" dirty="0"/>
          </a:p>
        </p:txBody>
      </p:sp>
      <p:sp>
        <p:nvSpPr>
          <p:cNvPr id="6" name="제목 1"/>
          <p:cNvSpPr txBox="1">
            <a:spLocks/>
          </p:cNvSpPr>
          <p:nvPr/>
        </p:nvSpPr>
        <p:spPr>
          <a:xfrm>
            <a:off x="838200" y="2521685"/>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err="1"/>
              <a:t>typings.json</a:t>
            </a:r>
            <a:endParaRPr lang="ko-KR" altLang="en-US" dirty="0"/>
          </a:p>
        </p:txBody>
      </p:sp>
      <p:sp>
        <p:nvSpPr>
          <p:cNvPr id="8" name="직사각형 7"/>
          <p:cNvSpPr/>
          <p:nvPr/>
        </p:nvSpPr>
        <p:spPr>
          <a:xfrm>
            <a:off x="838200" y="3847248"/>
            <a:ext cx="10471030" cy="954107"/>
          </a:xfrm>
          <a:prstGeom prst="rect">
            <a:avLst/>
          </a:prstGeom>
        </p:spPr>
        <p:txBody>
          <a:bodyPr wrap="square">
            <a:spAutoFit/>
          </a:bodyPr>
          <a:lstStyle/>
          <a:p>
            <a:r>
              <a:rPr lang="en-US" altLang="ko-KR" sz="2800" b="1" dirty="0" err="1"/>
              <a:t>Typings.json</a:t>
            </a:r>
            <a:r>
              <a:rPr lang="en-US" altLang="ko-KR" sz="2800" dirty="0"/>
              <a:t> which loads external libraries including node, jasmine, core-</a:t>
            </a:r>
            <a:r>
              <a:rPr lang="en-US" altLang="ko-KR" sz="2800" dirty="0" err="1"/>
              <a:t>js</a:t>
            </a:r>
            <a:r>
              <a:rPr lang="en-US" altLang="ko-KR" sz="2800" dirty="0"/>
              <a:t> etc.</a:t>
            </a:r>
            <a:endParaRPr lang="ko-KR" altLang="en-US" sz="2800" dirty="0"/>
          </a:p>
        </p:txBody>
      </p:sp>
    </p:spTree>
    <p:extLst>
      <p:ext uri="{BB962C8B-B14F-4D97-AF65-F5344CB8AC3E}">
        <p14:creationId xmlns:p14="http://schemas.microsoft.com/office/powerpoint/2010/main" val="118272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Delete </a:t>
            </a:r>
            <a:r>
              <a:rPr lang="en-US" altLang="ko-KR" b="1" i="1" dirty="0"/>
              <a:t>non-essential</a:t>
            </a:r>
            <a:r>
              <a:rPr lang="en-US" altLang="ko-KR" b="1" dirty="0"/>
              <a:t> files (optional)</a:t>
            </a:r>
            <a:endParaRPr lang="ko-KR" altLang="en-US" dirty="0"/>
          </a:p>
        </p:txBody>
      </p:sp>
      <p:sp>
        <p:nvSpPr>
          <p:cNvPr id="9" name="Rectangle 4"/>
          <p:cNvSpPr>
            <a:spLocks noChangeArrowheads="1"/>
          </p:cNvSpPr>
          <p:nvPr/>
        </p:nvSpPr>
        <p:spPr bwMode="auto">
          <a:xfrm>
            <a:off x="838200" y="1690688"/>
            <a:ext cx="113538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400" u="none" strike="noStrike" cap="none" normalizeH="0" baseline="0" dirty="0" err="1">
                <a:ln>
                  <a:noFill/>
                </a:ln>
                <a:effectLst/>
                <a:latin typeface="+mj-lt"/>
                <a:ea typeface="Roboto"/>
              </a:rPr>
              <a:t>You</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can</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quickly</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delete</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the</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non-essential</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files</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that</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concern</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testing</a:t>
            </a:r>
            <a:r>
              <a:rPr kumimoji="0" lang="ko-KR" altLang="ko-KR" sz="2400" u="none" strike="noStrike" cap="none" normalizeH="0" baseline="0" dirty="0">
                <a:ln>
                  <a:noFill/>
                </a:ln>
                <a:effectLst/>
                <a:latin typeface="+mj-lt"/>
                <a:ea typeface="Roboto"/>
              </a:rPr>
              <a:t> and </a:t>
            </a:r>
            <a:r>
              <a:rPr kumimoji="0" lang="ko-KR" altLang="ko-KR" sz="2400" u="none" strike="noStrike" cap="none" normalizeH="0" baseline="0" dirty="0" err="1">
                <a:ln>
                  <a:noFill/>
                </a:ln>
                <a:effectLst/>
                <a:latin typeface="+mj-lt"/>
                <a:ea typeface="Roboto"/>
              </a:rPr>
              <a:t>QuickStart</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repository</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maintenance</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including</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all</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git-related</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artifacts</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such</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as</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the</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a:ln>
                  <a:noFill/>
                </a:ln>
                <a:effectLst/>
                <a:latin typeface="+mj-lt"/>
                <a:ea typeface="Monaco"/>
              </a:rPr>
              <a:t>.</a:t>
            </a:r>
            <a:r>
              <a:rPr kumimoji="0" lang="ko-KR" altLang="ko-KR" sz="2400" u="none" strike="noStrike" cap="none" normalizeH="0" baseline="0" dirty="0" err="1">
                <a:ln>
                  <a:noFill/>
                </a:ln>
                <a:effectLst/>
                <a:latin typeface="+mj-lt"/>
                <a:ea typeface="Monaco"/>
              </a:rPr>
              <a:t>git</a:t>
            </a:r>
            <a:r>
              <a:rPr kumimoji="0" lang="ko-KR" altLang="ko-KR" sz="2400" u="none" strike="noStrike" cap="none" normalizeH="0" baseline="0" dirty="0">
                <a:ln>
                  <a:noFill/>
                </a:ln>
                <a:effectLst/>
                <a:latin typeface="+mj-lt"/>
                <a:ea typeface="Roboto"/>
              </a:rPr>
              <a:t> </a:t>
            </a:r>
            <a:r>
              <a:rPr kumimoji="0" lang="ko-KR" altLang="ko-KR" sz="2400" u="none" strike="noStrike" cap="none" normalizeH="0" baseline="0" dirty="0" err="1">
                <a:ln>
                  <a:noFill/>
                </a:ln>
                <a:effectLst/>
                <a:latin typeface="+mj-lt"/>
                <a:ea typeface="Roboto"/>
              </a:rPr>
              <a:t>folder</a:t>
            </a:r>
            <a:r>
              <a:rPr kumimoji="0" lang="ko-KR" altLang="ko-KR" sz="2400" u="none" strike="noStrike" cap="none" normalizeH="0" baseline="0" dirty="0">
                <a:ln>
                  <a:noFill/>
                </a:ln>
                <a:effectLst/>
                <a:latin typeface="+mj-lt"/>
                <a:ea typeface="Roboto"/>
              </a:rPr>
              <a:t> and </a:t>
            </a:r>
            <a:r>
              <a:rPr kumimoji="0" lang="ko-KR" altLang="ko-KR" sz="2400" u="none" strike="noStrike" cap="none" normalizeH="0" baseline="0" dirty="0">
                <a:ln>
                  <a:noFill/>
                </a:ln>
                <a:effectLst/>
                <a:latin typeface="+mj-lt"/>
                <a:ea typeface="Monaco"/>
              </a:rPr>
              <a:t>.</a:t>
            </a:r>
            <a:r>
              <a:rPr kumimoji="0" lang="ko-KR" altLang="ko-KR" sz="2400" u="none" strike="noStrike" cap="none" normalizeH="0" baseline="0" dirty="0" err="1">
                <a:ln>
                  <a:noFill/>
                </a:ln>
                <a:effectLst/>
                <a:latin typeface="+mj-lt"/>
                <a:ea typeface="Monaco"/>
              </a:rPr>
              <a:t>gitignore</a:t>
            </a:r>
            <a:r>
              <a:rPr kumimoji="0" lang="ko-KR" altLang="ko-KR" sz="2400" u="none" strike="noStrike" cap="none" normalizeH="0" baseline="0" dirty="0">
                <a:ln>
                  <a:noFill/>
                </a:ln>
                <a:effectLst/>
                <a:latin typeface="+mj-lt"/>
                <a:ea typeface="Roboto"/>
              </a:rPr>
              <a:t>!).</a:t>
            </a:r>
            <a:r>
              <a:rPr kumimoji="0" lang="ko-KR" altLang="ko-KR" sz="2400" u="none" strike="noStrike" cap="none" normalizeH="0" baseline="0" dirty="0">
                <a:ln>
                  <a:noFill/>
                </a:ln>
                <a:effectLst/>
                <a:latin typeface="+mj-lt"/>
              </a:rPr>
              <a:t> </a:t>
            </a:r>
          </a:p>
        </p:txBody>
      </p:sp>
      <p:sp>
        <p:nvSpPr>
          <p:cNvPr id="11" name="사각형: 둥근 모서리 10"/>
          <p:cNvSpPr/>
          <p:nvPr/>
        </p:nvSpPr>
        <p:spPr>
          <a:xfrm>
            <a:off x="838200" y="3358251"/>
            <a:ext cx="10084280" cy="1317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2400" dirty="0"/>
              <a:t>for /f %</a:t>
            </a:r>
            <a:r>
              <a:rPr lang="en-US" altLang="ko-KR" sz="2400" dirty="0" err="1"/>
              <a:t>i</a:t>
            </a:r>
            <a:r>
              <a:rPr lang="en-US" altLang="ko-KR" sz="2400" dirty="0"/>
              <a:t> in (non-essential-files.txt) do del %</a:t>
            </a:r>
            <a:r>
              <a:rPr lang="en-US" altLang="ko-KR" sz="2400" dirty="0" err="1"/>
              <a:t>i</a:t>
            </a:r>
            <a:r>
              <a:rPr lang="en-US" altLang="ko-KR" sz="2400" dirty="0"/>
              <a:t> /F /S /Q</a:t>
            </a:r>
          </a:p>
          <a:p>
            <a:r>
              <a:rPr lang="en-US" altLang="ko-KR" sz="2400" dirty="0" err="1"/>
              <a:t>rd</a:t>
            </a:r>
            <a:r>
              <a:rPr lang="en-US" altLang="ko-KR" sz="2400" dirty="0"/>
              <a:t> .</a:t>
            </a:r>
            <a:r>
              <a:rPr lang="en-US" altLang="ko-KR" sz="2400" dirty="0" err="1"/>
              <a:t>git</a:t>
            </a:r>
            <a:r>
              <a:rPr lang="en-US" altLang="ko-KR" sz="2400" dirty="0"/>
              <a:t> /s /q</a:t>
            </a:r>
          </a:p>
          <a:p>
            <a:r>
              <a:rPr lang="en-US" altLang="ko-KR" sz="2400" dirty="0" err="1"/>
              <a:t>rd</a:t>
            </a:r>
            <a:r>
              <a:rPr lang="en-US" altLang="ko-KR" sz="2400" dirty="0"/>
              <a:t> e2e /s /q</a:t>
            </a:r>
          </a:p>
        </p:txBody>
      </p:sp>
    </p:spTree>
    <p:extLst>
      <p:ext uri="{BB962C8B-B14F-4D97-AF65-F5344CB8AC3E}">
        <p14:creationId xmlns:p14="http://schemas.microsoft.com/office/powerpoint/2010/main" val="281566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560717"/>
            <a:ext cx="10515600" cy="5616246"/>
          </a:xfrm>
        </p:spPr>
        <p:txBody>
          <a:bodyPr>
            <a:normAutofit fontScale="85000" lnSpcReduction="10000"/>
          </a:bodyPr>
          <a:lstStyle/>
          <a:p>
            <a:pPr marL="0" indent="0">
              <a:lnSpc>
                <a:spcPct val="110000"/>
              </a:lnSpc>
              <a:buNone/>
            </a:pPr>
            <a:r>
              <a:rPr lang="en-US" altLang="ko-KR" dirty="0"/>
              <a:t>A large number of libraries of the JavaScript extends JavaScript environment with features and syntax which is not natively recognized by the </a:t>
            </a:r>
            <a:r>
              <a:rPr lang="en-US" altLang="ko-KR" dirty="0" err="1"/>
              <a:t>TypeScript</a:t>
            </a:r>
            <a:r>
              <a:rPr lang="en-US" altLang="ko-KR" dirty="0"/>
              <a:t> compiler. The </a:t>
            </a:r>
            <a:r>
              <a:rPr lang="en-US" altLang="ko-KR" b="1" dirty="0" err="1"/>
              <a:t>typings.json</a:t>
            </a:r>
            <a:r>
              <a:rPr lang="en-US" altLang="ko-KR" dirty="0"/>
              <a:t> file is used to identify </a:t>
            </a:r>
            <a:r>
              <a:rPr lang="en-US" altLang="ko-KR" dirty="0" err="1"/>
              <a:t>TypeScript</a:t>
            </a:r>
            <a:r>
              <a:rPr lang="en-US" altLang="ko-KR" dirty="0"/>
              <a:t> definition files in your Angular application.</a:t>
            </a:r>
          </a:p>
          <a:p>
            <a:pPr marL="0" indent="0">
              <a:lnSpc>
                <a:spcPct val="110000"/>
              </a:lnSpc>
              <a:buNone/>
            </a:pPr>
            <a:endParaRPr lang="en-US" altLang="ko-KR" dirty="0"/>
          </a:p>
          <a:p>
            <a:pPr marL="0" indent="0">
              <a:lnSpc>
                <a:spcPct val="110000"/>
              </a:lnSpc>
              <a:buNone/>
            </a:pPr>
            <a:r>
              <a:rPr lang="en-US" altLang="ko-KR" dirty="0"/>
              <a:t>In the above code, there are three typing files as shown below:</a:t>
            </a:r>
          </a:p>
          <a:p>
            <a:pPr>
              <a:lnSpc>
                <a:spcPct val="110000"/>
              </a:lnSpc>
            </a:pPr>
            <a:r>
              <a:rPr lang="en-US" altLang="ko-KR" b="1" dirty="0"/>
              <a:t>core-</a:t>
            </a:r>
            <a:r>
              <a:rPr lang="en-US" altLang="ko-KR" b="1" dirty="0" err="1"/>
              <a:t>js</a:t>
            </a:r>
            <a:r>
              <a:rPr lang="en-US" altLang="ko-KR" dirty="0"/>
              <a:t>: It brings ES2015/ES6 capabilities to our ES5 browsers.</a:t>
            </a:r>
          </a:p>
          <a:p>
            <a:pPr>
              <a:lnSpc>
                <a:spcPct val="110000"/>
              </a:lnSpc>
            </a:pPr>
            <a:r>
              <a:rPr lang="en-US" altLang="ko-KR" b="1" dirty="0"/>
              <a:t>jasmine</a:t>
            </a:r>
            <a:r>
              <a:rPr lang="en-US" altLang="ko-KR" dirty="0"/>
              <a:t>: It is the typing for Jasmine test framework.</a:t>
            </a:r>
          </a:p>
          <a:p>
            <a:pPr>
              <a:lnSpc>
                <a:spcPct val="110000"/>
              </a:lnSpc>
            </a:pPr>
            <a:r>
              <a:rPr lang="en-US" altLang="ko-KR" b="1" dirty="0"/>
              <a:t>node</a:t>
            </a:r>
            <a:r>
              <a:rPr lang="en-US" altLang="ko-KR" dirty="0"/>
              <a:t>: It is used for the code that references objects in the </a:t>
            </a:r>
            <a:r>
              <a:rPr lang="en-US" altLang="ko-KR" dirty="0" err="1"/>
              <a:t>nodejs</a:t>
            </a:r>
            <a:r>
              <a:rPr lang="en-US" altLang="ko-KR" dirty="0"/>
              <a:t> environment.</a:t>
            </a:r>
          </a:p>
          <a:p>
            <a:pPr marL="0" indent="0">
              <a:lnSpc>
                <a:spcPct val="110000"/>
              </a:lnSpc>
              <a:buNone/>
            </a:pPr>
            <a:endParaRPr lang="en-US" altLang="ko-KR" dirty="0"/>
          </a:p>
          <a:p>
            <a:pPr marL="0" indent="0">
              <a:lnSpc>
                <a:spcPct val="110000"/>
              </a:lnSpc>
              <a:buNone/>
            </a:pPr>
            <a:r>
              <a:rPr lang="en-US" altLang="ko-KR" dirty="0"/>
              <a:t>These </a:t>
            </a:r>
            <a:r>
              <a:rPr lang="en-US" altLang="ko-KR" dirty="0" err="1"/>
              <a:t>typings</a:t>
            </a:r>
            <a:r>
              <a:rPr lang="en-US" altLang="ko-KR" dirty="0"/>
              <a:t> are used in development of larger Angular applications.</a:t>
            </a:r>
          </a:p>
        </p:txBody>
      </p:sp>
    </p:spTree>
    <p:extLst>
      <p:ext uri="{BB962C8B-B14F-4D97-AF65-F5344CB8AC3E}">
        <p14:creationId xmlns:p14="http://schemas.microsoft.com/office/powerpoint/2010/main" val="947454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Declare variables in </a:t>
            </a:r>
            <a:r>
              <a:rPr lang="en-US" altLang="ko-KR" dirty="0" err="1"/>
              <a:t>TypeScript</a:t>
            </a:r>
            <a:endParaRPr lang="ko-KR" altLang="en-US" dirty="0"/>
          </a:p>
        </p:txBody>
      </p:sp>
      <p:sp>
        <p:nvSpPr>
          <p:cNvPr id="3" name="내용 개체 틀 2"/>
          <p:cNvSpPr>
            <a:spLocks noGrp="1"/>
          </p:cNvSpPr>
          <p:nvPr>
            <p:ph idx="1"/>
          </p:nvPr>
        </p:nvSpPr>
        <p:spPr/>
        <p:txBody>
          <a:bodyPr/>
          <a:lstStyle/>
          <a:p>
            <a:pPr marL="0" indent="0">
              <a:buNone/>
            </a:pPr>
            <a:r>
              <a:rPr lang="en-US" altLang="ko-KR" dirty="0"/>
              <a:t>Uses let</a:t>
            </a:r>
            <a:r>
              <a:rPr lang="ko-KR" altLang="en-US" dirty="0"/>
              <a:t> </a:t>
            </a:r>
            <a:r>
              <a:rPr lang="en-US" altLang="ko-KR" dirty="0"/>
              <a:t>keyword</a:t>
            </a:r>
          </a:p>
          <a:p>
            <a:pPr marL="0" indent="0">
              <a:buNone/>
            </a:pPr>
            <a:r>
              <a:rPr lang="en-US" altLang="ko-KR" dirty="0"/>
              <a:t>let name : type</a:t>
            </a:r>
          </a:p>
          <a:p>
            <a:pPr marL="0" indent="0">
              <a:buNone/>
            </a:pPr>
            <a:endParaRPr lang="en-US" altLang="ko-KR" dirty="0"/>
          </a:p>
          <a:p>
            <a:pPr marL="0" indent="0">
              <a:buNone/>
            </a:pPr>
            <a:r>
              <a:rPr lang="en-US" altLang="ko-KR" dirty="0"/>
              <a:t>example</a:t>
            </a:r>
          </a:p>
          <a:p>
            <a:pPr marL="0" indent="0">
              <a:buNone/>
            </a:pPr>
            <a:r>
              <a:rPr lang="en-US" altLang="ko-KR" dirty="0"/>
              <a:t>let decimal : number = 1;</a:t>
            </a:r>
          </a:p>
          <a:p>
            <a:pPr marL="0" indent="0">
              <a:buNone/>
            </a:pPr>
            <a:r>
              <a:rPr lang="en-US" altLang="ko-KR" dirty="0"/>
              <a:t>let fruits : string[] = [“banana”, “apple”, “mango”];</a:t>
            </a:r>
          </a:p>
          <a:p>
            <a:pPr marL="0" indent="0">
              <a:buNone/>
            </a:pPr>
            <a:r>
              <a:rPr lang="en-US" altLang="ko-KR" dirty="0"/>
              <a:t>let </a:t>
            </a:r>
            <a:r>
              <a:rPr lang="en-US" altLang="ko-KR" dirty="0" err="1"/>
              <a:t>arr</a:t>
            </a:r>
            <a:r>
              <a:rPr lang="en-US" altLang="ko-KR" dirty="0"/>
              <a:t> : Array&lt;number&gt; = new Array&lt;number&gt;();</a:t>
            </a:r>
          </a:p>
        </p:txBody>
      </p:sp>
    </p:spTree>
    <p:extLst>
      <p:ext uri="{BB962C8B-B14F-4D97-AF65-F5344CB8AC3E}">
        <p14:creationId xmlns:p14="http://schemas.microsoft.com/office/powerpoint/2010/main" val="192031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Union Type in </a:t>
            </a:r>
            <a:r>
              <a:rPr lang="en-US" altLang="ko-KR" dirty="0" err="1"/>
              <a:t>TypeScript</a:t>
            </a:r>
            <a:endParaRPr lang="ko-KR" altLang="en-US" dirty="0"/>
          </a:p>
        </p:txBody>
      </p:sp>
      <p:sp>
        <p:nvSpPr>
          <p:cNvPr id="3" name="내용 개체 틀 2"/>
          <p:cNvSpPr>
            <a:spLocks noGrp="1"/>
          </p:cNvSpPr>
          <p:nvPr>
            <p:ph idx="1"/>
          </p:nvPr>
        </p:nvSpPr>
        <p:spPr/>
        <p:txBody>
          <a:bodyPr>
            <a:normAutofit lnSpcReduction="10000"/>
          </a:bodyPr>
          <a:lstStyle/>
          <a:p>
            <a:pPr marL="0" indent="0">
              <a:buNone/>
            </a:pPr>
            <a:r>
              <a:rPr lang="en-US" altLang="ko-KR" dirty="0"/>
              <a:t>Union type sets bound that variables have two types.</a:t>
            </a:r>
          </a:p>
          <a:p>
            <a:pPr marL="0" indent="0">
              <a:buNone/>
            </a:pPr>
            <a:endParaRPr lang="en-US" altLang="ko-KR" dirty="0"/>
          </a:p>
          <a:p>
            <a:pPr marL="0" indent="0">
              <a:buNone/>
            </a:pPr>
            <a:r>
              <a:rPr lang="en-US" altLang="ko-KR" dirty="0"/>
              <a:t>example</a:t>
            </a:r>
          </a:p>
          <a:p>
            <a:pPr marL="0" indent="0">
              <a:buNone/>
            </a:pPr>
            <a:r>
              <a:rPr lang="en-US" altLang="ko-KR" dirty="0" err="1"/>
              <a:t>var</a:t>
            </a:r>
            <a:r>
              <a:rPr lang="en-US" altLang="ko-KR" dirty="0"/>
              <a:t> </a:t>
            </a:r>
            <a:r>
              <a:rPr lang="en-US" altLang="ko-KR" dirty="0" err="1"/>
              <a:t>unionX</a:t>
            </a:r>
            <a:r>
              <a:rPr lang="en-US" altLang="ko-KR" dirty="0"/>
              <a:t> : string | number = 1;</a:t>
            </a:r>
          </a:p>
          <a:p>
            <a:pPr marL="0" indent="0">
              <a:buNone/>
            </a:pPr>
            <a:r>
              <a:rPr lang="en-US" altLang="ko-KR" dirty="0" err="1"/>
              <a:t>var</a:t>
            </a:r>
            <a:r>
              <a:rPr lang="en-US" altLang="ko-KR" dirty="0"/>
              <a:t> </a:t>
            </a:r>
            <a:r>
              <a:rPr lang="en-US" altLang="ko-KR" dirty="0" err="1"/>
              <a:t>unionY</a:t>
            </a:r>
            <a:r>
              <a:rPr lang="en-US" altLang="ko-KR" dirty="0"/>
              <a:t> : </a:t>
            </a:r>
            <a:r>
              <a:rPr lang="en-US" altLang="ko-KR" dirty="0" err="1"/>
              <a:t>boolean</a:t>
            </a:r>
            <a:r>
              <a:rPr lang="en-US" altLang="ko-KR" dirty="0"/>
              <a:t> | string = true;</a:t>
            </a:r>
          </a:p>
          <a:p>
            <a:pPr marL="0" indent="0">
              <a:buNone/>
            </a:pPr>
            <a:endParaRPr lang="en-US" altLang="ko-KR" dirty="0"/>
          </a:p>
          <a:p>
            <a:pPr marL="0" indent="0">
              <a:buNone/>
            </a:pPr>
            <a:r>
              <a:rPr lang="en-US" altLang="ko-KR" dirty="0"/>
              <a:t>output</a:t>
            </a:r>
          </a:p>
          <a:p>
            <a:pPr marL="0" indent="0">
              <a:buNone/>
            </a:pPr>
            <a:r>
              <a:rPr lang="en-US" altLang="ko-KR" dirty="0" err="1"/>
              <a:t>unionX</a:t>
            </a:r>
            <a:r>
              <a:rPr lang="en-US" altLang="ko-KR" dirty="0"/>
              <a:t> will be printed as type of number</a:t>
            </a:r>
          </a:p>
          <a:p>
            <a:pPr marL="0" indent="0">
              <a:buNone/>
            </a:pPr>
            <a:r>
              <a:rPr lang="en-US" altLang="ko-KR" dirty="0" err="1"/>
              <a:t>unionY</a:t>
            </a:r>
            <a:r>
              <a:rPr lang="en-US" altLang="ko-KR" dirty="0"/>
              <a:t> will be printed as type of </a:t>
            </a:r>
            <a:r>
              <a:rPr lang="en-US" altLang="ko-KR" dirty="0" err="1"/>
              <a:t>boolean</a:t>
            </a:r>
            <a:endParaRPr lang="ko-KR" altLang="en-US" dirty="0"/>
          </a:p>
        </p:txBody>
      </p:sp>
    </p:spTree>
    <p:extLst>
      <p:ext uri="{BB962C8B-B14F-4D97-AF65-F5344CB8AC3E}">
        <p14:creationId xmlns:p14="http://schemas.microsoft.com/office/powerpoint/2010/main" val="1796482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lambda expression</a:t>
            </a:r>
            <a:endParaRPr lang="ko-KR" altLang="en-US" dirty="0"/>
          </a:p>
        </p:txBody>
      </p:sp>
      <p:sp>
        <p:nvSpPr>
          <p:cNvPr id="3" name="내용 개체 틀 2"/>
          <p:cNvSpPr>
            <a:spLocks noGrp="1"/>
          </p:cNvSpPr>
          <p:nvPr>
            <p:ph idx="1"/>
          </p:nvPr>
        </p:nvSpPr>
        <p:spPr/>
        <p:txBody>
          <a:bodyPr>
            <a:normAutofit fontScale="55000" lnSpcReduction="20000"/>
          </a:bodyPr>
          <a:lstStyle/>
          <a:p>
            <a:pPr marL="0" indent="0">
              <a:buNone/>
            </a:pPr>
            <a:r>
              <a:rPr lang="en-US" altLang="ko-KR" dirty="0"/>
              <a:t>In JavaScript, Function declaration </a:t>
            </a:r>
            <a:r>
              <a:rPr lang="en-US" altLang="ko-KR" dirty="0" err="1"/>
              <a:t>var</a:t>
            </a:r>
            <a:r>
              <a:rPr lang="en-US" altLang="ko-KR" dirty="0"/>
              <a:t> f = function() {}</a:t>
            </a:r>
          </a:p>
          <a:p>
            <a:pPr marL="0" indent="0">
              <a:buNone/>
            </a:pPr>
            <a:r>
              <a:rPr lang="en-US" altLang="ko-KR" dirty="0"/>
              <a:t>but using lambda expression  f is converted to f = () =&gt; {}</a:t>
            </a:r>
          </a:p>
          <a:p>
            <a:pPr marL="0" indent="0">
              <a:buNone/>
            </a:pPr>
            <a:r>
              <a:rPr lang="en-US" altLang="ko-KR" dirty="0"/>
              <a:t>lambda is for anonymous class</a:t>
            </a:r>
          </a:p>
          <a:p>
            <a:pPr marL="0" indent="0">
              <a:buNone/>
            </a:pPr>
            <a:endParaRPr lang="en-US" altLang="ko-KR" dirty="0"/>
          </a:p>
          <a:p>
            <a:pPr marL="0" indent="0">
              <a:buNone/>
            </a:pPr>
            <a:r>
              <a:rPr lang="en-US" altLang="ko-KR" dirty="0"/>
              <a:t>example</a:t>
            </a:r>
          </a:p>
          <a:p>
            <a:pPr marL="0" indent="0">
              <a:buNone/>
            </a:pPr>
            <a:r>
              <a:rPr lang="en-US" altLang="ko-KR" dirty="0" err="1"/>
              <a:t>var</a:t>
            </a:r>
            <a:r>
              <a:rPr lang="en-US" altLang="ko-KR" dirty="0"/>
              <a:t> pow1 = function(x) { return x*x; };</a:t>
            </a:r>
          </a:p>
          <a:p>
            <a:pPr marL="0" indent="0">
              <a:buNone/>
            </a:pPr>
            <a:r>
              <a:rPr lang="en-US" altLang="ko-KR" dirty="0" err="1"/>
              <a:t>var</a:t>
            </a:r>
            <a:r>
              <a:rPr lang="en-US" altLang="ko-KR" dirty="0"/>
              <a:t> pow2 = (x) =&gt; { return x*x; }; ( == </a:t>
            </a:r>
            <a:r>
              <a:rPr lang="en-US" altLang="ko-KR" dirty="0" err="1"/>
              <a:t>var</a:t>
            </a:r>
            <a:r>
              <a:rPr lang="en-US" altLang="ko-KR" dirty="0"/>
              <a:t> pow2 = x =&gt; { return x*x; };</a:t>
            </a:r>
          </a:p>
          <a:p>
            <a:pPr marL="0" indent="0">
              <a:buNone/>
            </a:pPr>
            <a:r>
              <a:rPr lang="en-US" altLang="ko-KR" dirty="0" err="1"/>
              <a:t>var</a:t>
            </a:r>
            <a:r>
              <a:rPr lang="en-US" altLang="ko-KR" dirty="0"/>
              <a:t> pow3 = x =&gt; { </a:t>
            </a:r>
          </a:p>
          <a:p>
            <a:pPr marL="0" indent="0">
              <a:buNone/>
            </a:pPr>
            <a:r>
              <a:rPr lang="en-US" altLang="ko-KR" dirty="0"/>
              <a:t>				return x*x; </a:t>
            </a:r>
          </a:p>
          <a:p>
            <a:pPr marL="0" indent="0">
              <a:buNone/>
            </a:pPr>
            <a:r>
              <a:rPr lang="en-US" altLang="ko-KR" dirty="0"/>
              <a:t>		};</a:t>
            </a:r>
          </a:p>
          <a:p>
            <a:pPr marL="0" indent="0">
              <a:buNone/>
            </a:pPr>
            <a:endParaRPr lang="en-US" altLang="ko-KR" dirty="0"/>
          </a:p>
          <a:p>
            <a:pPr marL="0" indent="0">
              <a:buNone/>
            </a:pPr>
            <a:r>
              <a:rPr lang="en-US" altLang="ko-KR" dirty="0"/>
              <a:t>For prompt execute</a:t>
            </a:r>
          </a:p>
          <a:p>
            <a:pPr marL="0" indent="0">
              <a:buNone/>
            </a:pPr>
            <a:r>
              <a:rPr lang="en-US" altLang="ko-KR" dirty="0"/>
              <a:t>((x) =&gt; { console.log(x * x); })(3);</a:t>
            </a:r>
          </a:p>
          <a:p>
            <a:pPr marL="0" indent="0">
              <a:buNone/>
            </a:pPr>
            <a:r>
              <a:rPr lang="en-US" altLang="ko-KR" dirty="0"/>
              <a:t>↑what is the result of code?</a:t>
            </a:r>
            <a:endParaRPr lang="ko-KR" altLang="en-US" dirty="0"/>
          </a:p>
        </p:txBody>
      </p:sp>
    </p:spTree>
    <p:extLst>
      <p:ext uri="{BB962C8B-B14F-4D97-AF65-F5344CB8AC3E}">
        <p14:creationId xmlns:p14="http://schemas.microsoft.com/office/powerpoint/2010/main" val="161815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class</a:t>
            </a:r>
            <a:endParaRPr lang="ko-KR" altLang="en-US" dirty="0"/>
          </a:p>
        </p:txBody>
      </p:sp>
      <p:sp>
        <p:nvSpPr>
          <p:cNvPr id="3" name="내용 개체 틀 2"/>
          <p:cNvSpPr>
            <a:spLocks noGrp="1"/>
          </p:cNvSpPr>
          <p:nvPr>
            <p:ph idx="1"/>
          </p:nvPr>
        </p:nvSpPr>
        <p:spPr>
          <a:xfrm>
            <a:off x="838200" y="1825625"/>
            <a:ext cx="3751053" cy="4351338"/>
          </a:xfrm>
        </p:spPr>
        <p:txBody>
          <a:bodyPr>
            <a:normAutofit fontScale="62500" lnSpcReduction="20000"/>
          </a:bodyPr>
          <a:lstStyle/>
          <a:p>
            <a:pPr marL="0" indent="0">
              <a:buNone/>
            </a:pPr>
            <a:r>
              <a:rPr lang="en-US" altLang="ko-KR" dirty="0"/>
              <a:t>class Person {</a:t>
            </a:r>
          </a:p>
          <a:p>
            <a:pPr marL="0" indent="0">
              <a:buNone/>
            </a:pPr>
            <a:r>
              <a:rPr lang="en-US" altLang="ko-KR" dirty="0"/>
              <a:t>	name : string;</a:t>
            </a:r>
          </a:p>
          <a:p>
            <a:pPr marL="0" indent="0">
              <a:buNone/>
            </a:pPr>
            <a:r>
              <a:rPr lang="en-US" altLang="ko-KR" dirty="0"/>
              <a:t>	phone : number;</a:t>
            </a:r>
          </a:p>
          <a:p>
            <a:pPr marL="0" indent="0">
              <a:buNone/>
            </a:pPr>
            <a:endParaRPr lang="en-US" altLang="ko-KR" dirty="0"/>
          </a:p>
          <a:p>
            <a:pPr marL="0" indent="0">
              <a:buNone/>
            </a:pPr>
            <a:r>
              <a:rPr lang="en-US" altLang="ko-KR" dirty="0"/>
              <a:t>	Person() {</a:t>
            </a:r>
          </a:p>
          <a:p>
            <a:pPr marL="0" indent="0">
              <a:buNone/>
            </a:pPr>
            <a:r>
              <a:rPr lang="en-US" altLang="ko-KR" dirty="0"/>
              <a:t>		name = “Mun”</a:t>
            </a:r>
          </a:p>
          <a:p>
            <a:pPr marL="0" indent="0">
              <a:buNone/>
            </a:pPr>
            <a:r>
              <a:rPr lang="en-US" altLang="ko-KR" dirty="0"/>
              <a:t>		phone = 000;</a:t>
            </a:r>
          </a:p>
          <a:p>
            <a:pPr marL="0" indent="0">
              <a:buNone/>
            </a:pPr>
            <a:r>
              <a:rPr lang="en-US" altLang="ko-KR" dirty="0"/>
              <a:t>	}</a:t>
            </a:r>
          </a:p>
          <a:p>
            <a:pPr marL="0" indent="0">
              <a:buNone/>
            </a:pPr>
            <a:endParaRPr lang="en-US" altLang="ko-KR" dirty="0"/>
          </a:p>
          <a:p>
            <a:pPr marL="0" indent="0">
              <a:buNone/>
            </a:pPr>
            <a:r>
              <a:rPr lang="en-US" altLang="ko-KR" dirty="0"/>
              <a:t>	</a:t>
            </a:r>
            <a:r>
              <a:rPr lang="en-US" altLang="ko-KR" dirty="0" err="1"/>
              <a:t>getName</a:t>
            </a:r>
            <a:r>
              <a:rPr lang="en-US" altLang="ko-KR" dirty="0"/>
              <a:t>() : string {</a:t>
            </a:r>
          </a:p>
          <a:p>
            <a:pPr marL="0" indent="0">
              <a:buNone/>
            </a:pPr>
            <a:r>
              <a:rPr lang="en-US" altLang="ko-KR" dirty="0"/>
              <a:t>		return name;</a:t>
            </a:r>
          </a:p>
          <a:p>
            <a:pPr marL="0" indent="0">
              <a:buNone/>
            </a:pPr>
            <a:r>
              <a:rPr lang="en-US" altLang="ko-KR" dirty="0"/>
              <a:t>	}</a:t>
            </a:r>
          </a:p>
          <a:p>
            <a:pPr marL="0" indent="0">
              <a:buNone/>
            </a:pPr>
            <a:r>
              <a:rPr lang="en-US" altLang="ko-KR" dirty="0"/>
              <a:t>}</a:t>
            </a:r>
            <a:endParaRPr lang="ko-KR" altLang="en-US" dirty="0"/>
          </a:p>
        </p:txBody>
      </p:sp>
      <p:sp>
        <p:nvSpPr>
          <p:cNvPr id="4" name="내용 개체 틀 2"/>
          <p:cNvSpPr txBox="1">
            <a:spLocks/>
          </p:cNvSpPr>
          <p:nvPr/>
        </p:nvSpPr>
        <p:spPr>
          <a:xfrm>
            <a:off x="5226169" y="1825625"/>
            <a:ext cx="3751053"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000" dirty="0"/>
              <a:t>class </a:t>
            </a:r>
            <a:r>
              <a:rPr lang="en-US" altLang="ko-KR" sz="2000" dirty="0" err="1"/>
              <a:t>aaa</a:t>
            </a:r>
            <a:r>
              <a:rPr lang="en-US" altLang="ko-KR" sz="2000" dirty="0"/>
              <a:t> extends Person {</a:t>
            </a:r>
          </a:p>
          <a:p>
            <a:pPr marL="0" indent="0">
              <a:buFont typeface="Arial" panose="020B0604020202020204" pitchFamily="34" charset="0"/>
              <a:buNone/>
            </a:pPr>
            <a:r>
              <a:rPr lang="en-US" altLang="ko-KR" sz="2000" dirty="0"/>
              <a:t>	birth : number;</a:t>
            </a:r>
          </a:p>
          <a:p>
            <a:pPr marL="0" indent="0">
              <a:buFont typeface="Arial" panose="020B0604020202020204" pitchFamily="34" charset="0"/>
              <a:buNone/>
            </a:pPr>
            <a:endParaRPr lang="en-US" altLang="ko-KR" sz="2000" dirty="0"/>
          </a:p>
          <a:p>
            <a:pPr marL="0" indent="0">
              <a:buFont typeface="Arial" panose="020B0604020202020204" pitchFamily="34" charset="0"/>
              <a:buNone/>
            </a:pPr>
            <a:r>
              <a:rPr lang="en-US" altLang="ko-KR" sz="2000" dirty="0"/>
              <a:t>	</a:t>
            </a:r>
            <a:r>
              <a:rPr lang="en-US" altLang="ko-KR" sz="2000" dirty="0" err="1"/>
              <a:t>aaa</a:t>
            </a:r>
            <a:r>
              <a:rPr lang="en-US" altLang="ko-KR" sz="2000" dirty="0"/>
              <a:t>() {</a:t>
            </a:r>
          </a:p>
          <a:p>
            <a:pPr marL="0" indent="0">
              <a:buFont typeface="Arial" panose="020B0604020202020204" pitchFamily="34" charset="0"/>
              <a:buNone/>
            </a:pPr>
            <a:r>
              <a:rPr lang="en-US" altLang="ko-KR" sz="2000" dirty="0"/>
              <a:t>		super();</a:t>
            </a:r>
          </a:p>
          <a:p>
            <a:pPr marL="0" indent="0">
              <a:buFont typeface="Arial" panose="020B0604020202020204" pitchFamily="34" charset="0"/>
              <a:buNone/>
            </a:pPr>
            <a:r>
              <a:rPr lang="en-US" altLang="ko-KR" sz="2000" dirty="0"/>
              <a:t>		birth = 1;</a:t>
            </a:r>
          </a:p>
          <a:p>
            <a:pPr marL="0" indent="0">
              <a:buFont typeface="Arial" panose="020B0604020202020204" pitchFamily="34" charset="0"/>
              <a:buNone/>
            </a:pPr>
            <a:r>
              <a:rPr lang="en-US" altLang="ko-KR" sz="2000" dirty="0"/>
              <a:t>	}</a:t>
            </a:r>
          </a:p>
          <a:p>
            <a:pPr marL="0" indent="0">
              <a:buFont typeface="Arial" panose="020B0604020202020204" pitchFamily="34" charset="0"/>
              <a:buNone/>
            </a:pPr>
            <a:r>
              <a:rPr lang="en-US" altLang="ko-KR" sz="2000" dirty="0"/>
              <a:t>}</a:t>
            </a:r>
            <a:endParaRPr lang="ko-KR" altLang="en-US" sz="2000" dirty="0"/>
          </a:p>
        </p:txBody>
      </p:sp>
    </p:spTree>
    <p:extLst>
      <p:ext uri="{BB962C8B-B14F-4D97-AF65-F5344CB8AC3E}">
        <p14:creationId xmlns:p14="http://schemas.microsoft.com/office/powerpoint/2010/main" val="173522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interface and abstract class</a:t>
            </a:r>
            <a:endParaRPr lang="ko-KR" altLang="en-US" dirty="0"/>
          </a:p>
        </p:txBody>
      </p:sp>
      <p:sp>
        <p:nvSpPr>
          <p:cNvPr id="3" name="내용 개체 틀 2"/>
          <p:cNvSpPr>
            <a:spLocks noGrp="1"/>
          </p:cNvSpPr>
          <p:nvPr>
            <p:ph idx="1"/>
          </p:nvPr>
        </p:nvSpPr>
        <p:spPr>
          <a:xfrm>
            <a:off x="838200" y="1825625"/>
            <a:ext cx="3751053" cy="4351338"/>
          </a:xfrm>
        </p:spPr>
        <p:txBody>
          <a:bodyPr>
            <a:normAutofit/>
          </a:bodyPr>
          <a:lstStyle/>
          <a:p>
            <a:pPr marL="0" indent="0">
              <a:buNone/>
            </a:pPr>
            <a:r>
              <a:rPr lang="en-US" altLang="ko-KR" sz="2000" dirty="0"/>
              <a:t>interface Person {</a:t>
            </a:r>
          </a:p>
          <a:p>
            <a:pPr marL="0" indent="0">
              <a:buNone/>
            </a:pPr>
            <a:r>
              <a:rPr lang="en-US" altLang="ko-KR" sz="2000" dirty="0"/>
              <a:t>	name : string;</a:t>
            </a:r>
          </a:p>
          <a:p>
            <a:pPr marL="0" indent="0">
              <a:buNone/>
            </a:pPr>
            <a:r>
              <a:rPr lang="en-US" altLang="ko-KR" sz="2000" dirty="0"/>
              <a:t>}</a:t>
            </a:r>
            <a:endParaRPr lang="ko-KR" altLang="en-US" sz="2000" dirty="0"/>
          </a:p>
        </p:txBody>
      </p:sp>
      <p:sp>
        <p:nvSpPr>
          <p:cNvPr id="5" name="내용 개체 틀 2"/>
          <p:cNvSpPr txBox="1">
            <a:spLocks/>
          </p:cNvSpPr>
          <p:nvPr/>
        </p:nvSpPr>
        <p:spPr>
          <a:xfrm>
            <a:off x="5571228" y="1825625"/>
            <a:ext cx="459069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000" dirty="0"/>
              <a:t>abstract class Person {</a:t>
            </a:r>
          </a:p>
          <a:p>
            <a:pPr marL="0" indent="0">
              <a:buFont typeface="Arial" panose="020B0604020202020204" pitchFamily="34" charset="0"/>
              <a:buNone/>
            </a:pPr>
            <a:r>
              <a:rPr lang="en-US" altLang="ko-KR" sz="2000" dirty="0"/>
              <a:t>	abstract </a:t>
            </a:r>
            <a:r>
              <a:rPr lang="en-US" altLang="ko-KR" sz="2000" dirty="0" err="1"/>
              <a:t>getName</a:t>
            </a:r>
            <a:r>
              <a:rPr lang="en-US" altLang="ko-KR" sz="2000" dirty="0"/>
              <a:t>() : name;</a:t>
            </a:r>
          </a:p>
          <a:p>
            <a:pPr marL="0" indent="0">
              <a:buFont typeface="Arial" panose="020B0604020202020204" pitchFamily="34" charset="0"/>
              <a:buNone/>
            </a:pPr>
            <a:r>
              <a:rPr lang="en-US" altLang="ko-KR" sz="2000" dirty="0"/>
              <a:t>}</a:t>
            </a:r>
            <a:endParaRPr lang="ko-KR" altLang="en-US" sz="2000" dirty="0"/>
          </a:p>
        </p:txBody>
      </p:sp>
    </p:spTree>
    <p:extLst>
      <p:ext uri="{BB962C8B-B14F-4D97-AF65-F5344CB8AC3E}">
        <p14:creationId xmlns:p14="http://schemas.microsoft.com/office/powerpoint/2010/main" val="141474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p:spPr>
        <p:txBody>
          <a:bodyPr/>
          <a:lstStyle/>
          <a:p>
            <a:r>
              <a:rPr lang="en-US" altLang="ko-KR" dirty="0"/>
              <a:t>Node.js with </a:t>
            </a:r>
            <a:r>
              <a:rPr lang="en-US" altLang="ko-KR" dirty="0" err="1"/>
              <a:t>npm</a:t>
            </a:r>
            <a:endParaRPr lang="ko-KR" altLang="en-US" dirty="0"/>
          </a:p>
        </p:txBody>
      </p:sp>
      <p:pic>
        <p:nvPicPr>
          <p:cNvPr id="5" name="그림 4"/>
          <p:cNvPicPr>
            <a:picLocks noChangeAspect="1"/>
          </p:cNvPicPr>
          <p:nvPr/>
        </p:nvPicPr>
        <p:blipFill>
          <a:blip r:embed="rId2"/>
          <a:stretch>
            <a:fillRect/>
          </a:stretch>
        </p:blipFill>
        <p:spPr>
          <a:xfrm>
            <a:off x="838200" y="1690689"/>
            <a:ext cx="5073073" cy="3994120"/>
          </a:xfrm>
          <a:prstGeom prst="rect">
            <a:avLst/>
          </a:prstGeom>
        </p:spPr>
      </p:pic>
      <p:sp>
        <p:nvSpPr>
          <p:cNvPr id="9" name="내용 개체 틀 2"/>
          <p:cNvSpPr>
            <a:spLocks noGrp="1"/>
          </p:cNvSpPr>
          <p:nvPr>
            <p:ph idx="1"/>
          </p:nvPr>
        </p:nvSpPr>
        <p:spPr>
          <a:xfrm>
            <a:off x="838200" y="5874590"/>
            <a:ext cx="10515600" cy="486254"/>
          </a:xfrm>
        </p:spPr>
        <p:txBody>
          <a:bodyPr/>
          <a:lstStyle/>
          <a:p>
            <a:r>
              <a:rPr lang="en-US" altLang="ko-KR" dirty="0"/>
              <a:t>have to use the latest version</a:t>
            </a:r>
            <a:endParaRPr lang="ko-KR" altLang="en-US" dirty="0"/>
          </a:p>
        </p:txBody>
      </p:sp>
      <p:pic>
        <p:nvPicPr>
          <p:cNvPr id="12" name="그림 11"/>
          <p:cNvPicPr>
            <a:picLocks noChangeAspect="1"/>
          </p:cNvPicPr>
          <p:nvPr/>
        </p:nvPicPr>
        <p:blipFill>
          <a:blip r:embed="rId3"/>
          <a:stretch>
            <a:fillRect/>
          </a:stretch>
        </p:blipFill>
        <p:spPr>
          <a:xfrm>
            <a:off x="6391565" y="1690688"/>
            <a:ext cx="4962236" cy="3994121"/>
          </a:xfrm>
          <a:prstGeom prst="rect">
            <a:avLst/>
          </a:prstGeom>
        </p:spPr>
      </p:pic>
    </p:spTree>
    <p:extLst>
      <p:ext uri="{BB962C8B-B14F-4D97-AF65-F5344CB8AC3E}">
        <p14:creationId xmlns:p14="http://schemas.microsoft.com/office/powerpoint/2010/main" val="359337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Introduction to </a:t>
            </a:r>
            <a:r>
              <a:rPr lang="en-US" altLang="ko-KR" b="1" dirty="0" err="1"/>
              <a:t>TypeScript</a:t>
            </a:r>
            <a:endParaRPr lang="ko-KR" altLang="en-US" dirty="0"/>
          </a:p>
        </p:txBody>
      </p:sp>
      <p:sp>
        <p:nvSpPr>
          <p:cNvPr id="3" name="내용 개체 틀 2"/>
          <p:cNvSpPr>
            <a:spLocks noGrp="1"/>
          </p:cNvSpPr>
          <p:nvPr>
            <p:ph idx="1"/>
          </p:nvPr>
        </p:nvSpPr>
        <p:spPr>
          <a:xfrm>
            <a:off x="838200" y="1825625"/>
            <a:ext cx="6709913" cy="4351338"/>
          </a:xfrm>
        </p:spPr>
        <p:txBody>
          <a:bodyPr>
            <a:normAutofit/>
          </a:bodyPr>
          <a:lstStyle/>
          <a:p>
            <a:pPr marL="0" indent="0">
              <a:lnSpc>
                <a:spcPct val="100000"/>
              </a:lnSpc>
              <a:buNone/>
            </a:pPr>
            <a:r>
              <a:rPr lang="en-US" altLang="ko-KR" sz="3200" b="1" dirty="0" err="1"/>
              <a:t>TypeScript</a:t>
            </a:r>
            <a:r>
              <a:rPr lang="en-US" altLang="ko-KR" sz="3200" dirty="0"/>
              <a:t> is developed and maintained by </a:t>
            </a:r>
            <a:r>
              <a:rPr lang="en-US" altLang="ko-KR" sz="3200" b="1" dirty="0"/>
              <a:t>Microsoft</a:t>
            </a:r>
            <a:r>
              <a:rPr lang="en-US" altLang="ko-KR" sz="3200" dirty="0"/>
              <a:t> and it is an open source.</a:t>
            </a:r>
          </a:p>
          <a:p>
            <a:pPr marL="0" indent="0">
              <a:lnSpc>
                <a:spcPct val="100000"/>
              </a:lnSpc>
              <a:buNone/>
            </a:pPr>
            <a:r>
              <a:rPr lang="en-US" altLang="ko-KR" sz="3200" dirty="0"/>
              <a:t>It supports all of the syntax and semantics of </a:t>
            </a:r>
            <a:r>
              <a:rPr lang="en-US" altLang="ko-KR" sz="3200" b="1" dirty="0"/>
              <a:t>JavaScript</a:t>
            </a:r>
            <a:r>
              <a:rPr lang="en-US" altLang="ko-KR" sz="3200" dirty="0"/>
              <a:t> while providing some extra features such as static typing and richer syntax by being a superset of ECMAScript. </a:t>
            </a:r>
            <a:endParaRPr lang="ko-KR" altLang="en-US" sz="3200" dirty="0"/>
          </a:p>
        </p:txBody>
      </p:sp>
      <p:pic>
        <p:nvPicPr>
          <p:cNvPr id="4" name="그림 3"/>
          <p:cNvPicPr>
            <a:picLocks noChangeAspect="1"/>
          </p:cNvPicPr>
          <p:nvPr/>
        </p:nvPicPr>
        <p:blipFill>
          <a:blip r:embed="rId2"/>
          <a:stretch>
            <a:fillRect/>
          </a:stretch>
        </p:blipFill>
        <p:spPr>
          <a:xfrm>
            <a:off x="7548113" y="1825625"/>
            <a:ext cx="3805687" cy="4351338"/>
          </a:xfrm>
          <a:prstGeom prst="rect">
            <a:avLst/>
          </a:prstGeom>
        </p:spPr>
      </p:pic>
    </p:spTree>
    <p:extLst>
      <p:ext uri="{BB962C8B-B14F-4D97-AF65-F5344CB8AC3E}">
        <p14:creationId xmlns:p14="http://schemas.microsoft.com/office/powerpoint/2010/main" val="363456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cap="all" dirty="0">
                <a:solidFill>
                  <a:srgbClr val="333333"/>
                </a:solidFill>
                <a:latin typeface="Century Gothic" panose="020B0502020202020204" pitchFamily="34" charset="0"/>
              </a:rPr>
              <a:t>COMPILING VS TRANSPILING</a:t>
            </a:r>
            <a:endParaRPr lang="ko-KR" altLang="en-US" dirty="0"/>
          </a:p>
        </p:txBody>
      </p:sp>
      <p:sp>
        <p:nvSpPr>
          <p:cNvPr id="6" name="직사각형 5"/>
          <p:cNvSpPr/>
          <p:nvPr/>
        </p:nvSpPr>
        <p:spPr>
          <a:xfrm>
            <a:off x="838200" y="1690688"/>
            <a:ext cx="10515600" cy="2677656"/>
          </a:xfrm>
          <a:prstGeom prst="rect">
            <a:avLst/>
          </a:prstGeom>
        </p:spPr>
        <p:txBody>
          <a:bodyPr wrap="square">
            <a:spAutoFit/>
          </a:bodyPr>
          <a:lstStyle/>
          <a:p>
            <a:r>
              <a:rPr lang="en-US" altLang="ko-KR" sz="2800" b="1" dirty="0">
                <a:solidFill>
                  <a:srgbClr val="333333"/>
                </a:solidFill>
                <a:latin typeface="Century Gothic" panose="020B0502020202020204" pitchFamily="34" charset="0"/>
              </a:rPr>
              <a:t>Compiling </a:t>
            </a:r>
            <a:r>
              <a:rPr lang="en-US" altLang="ko-KR" sz="2800" dirty="0">
                <a:solidFill>
                  <a:srgbClr val="333333"/>
                </a:solidFill>
                <a:latin typeface="Century Gothic" panose="020B0502020202020204" pitchFamily="34" charset="0"/>
              </a:rPr>
              <a:t>is the general term for taking source code written in one language and transforming into another.</a:t>
            </a:r>
          </a:p>
          <a:p>
            <a:endParaRPr lang="en-US" altLang="ko-KR" sz="2800" dirty="0">
              <a:solidFill>
                <a:srgbClr val="333333"/>
              </a:solidFill>
              <a:latin typeface="Century Gothic" panose="020B0502020202020204" pitchFamily="34" charset="0"/>
            </a:endParaRPr>
          </a:p>
          <a:p>
            <a:r>
              <a:rPr lang="en-US" altLang="ko-KR" sz="2800" b="1" dirty="0" err="1">
                <a:solidFill>
                  <a:srgbClr val="333333"/>
                </a:solidFill>
                <a:latin typeface="Century Gothic" panose="020B0502020202020204" pitchFamily="34" charset="0"/>
              </a:rPr>
              <a:t>Transpiling</a:t>
            </a:r>
            <a:r>
              <a:rPr lang="en-US" altLang="ko-KR" sz="2800" b="1" dirty="0">
                <a:solidFill>
                  <a:srgbClr val="333333"/>
                </a:solidFill>
                <a:latin typeface="Century Gothic" panose="020B0502020202020204" pitchFamily="34" charset="0"/>
              </a:rPr>
              <a:t> </a:t>
            </a:r>
            <a:r>
              <a:rPr lang="en-US" altLang="ko-KR" sz="2800" dirty="0">
                <a:solidFill>
                  <a:srgbClr val="333333"/>
                </a:solidFill>
                <a:latin typeface="Century Gothic" panose="020B0502020202020204" pitchFamily="34" charset="0"/>
              </a:rPr>
              <a:t>is a specific term for taking source code written in one language and transforming into another language that has a similar level of abstraction.</a:t>
            </a:r>
            <a:endParaRPr lang="en-US" altLang="ko-KR" sz="2800" b="0" i="0" dirty="0">
              <a:solidFill>
                <a:srgbClr val="333333"/>
              </a:solidFill>
              <a:effectLst/>
              <a:latin typeface="Century Gothic" panose="020B0502020202020204" pitchFamily="34" charset="0"/>
            </a:endParaRPr>
          </a:p>
        </p:txBody>
      </p:sp>
    </p:spTree>
    <p:extLst>
      <p:ext uri="{BB962C8B-B14F-4D97-AF65-F5344CB8AC3E}">
        <p14:creationId xmlns:p14="http://schemas.microsoft.com/office/powerpoint/2010/main" val="378336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Transpiler</a:t>
            </a:r>
            <a:r>
              <a:rPr lang="en-US" altLang="ko-KR" dirty="0"/>
              <a:t> Languages and New Feature</a:t>
            </a:r>
            <a:endParaRPr lang="ko-KR" altLang="en-US" dirty="0"/>
          </a:p>
        </p:txBody>
      </p:sp>
      <p:sp>
        <p:nvSpPr>
          <p:cNvPr id="3" name="내용 개체 틀 2"/>
          <p:cNvSpPr>
            <a:spLocks noGrp="1"/>
          </p:cNvSpPr>
          <p:nvPr>
            <p:ph idx="1"/>
          </p:nvPr>
        </p:nvSpPr>
        <p:spPr/>
        <p:txBody>
          <a:bodyPr>
            <a:normAutofit/>
          </a:bodyPr>
          <a:lstStyle/>
          <a:p>
            <a:pPr marL="0" indent="0">
              <a:lnSpc>
                <a:spcPct val="120000"/>
              </a:lnSpc>
              <a:buNone/>
            </a:pPr>
            <a:r>
              <a:rPr lang="en-US" altLang="ko-KR" dirty="0"/>
              <a:t>One of the main advantages of </a:t>
            </a:r>
            <a:r>
              <a:rPr lang="en-US" altLang="ko-KR" dirty="0" err="1"/>
              <a:t>transpiler</a:t>
            </a:r>
            <a:r>
              <a:rPr lang="en-US" altLang="ko-KR" dirty="0"/>
              <a:t> languages is adding new feature into them. </a:t>
            </a:r>
          </a:p>
          <a:p>
            <a:pPr marL="0" indent="0">
              <a:lnSpc>
                <a:spcPct val="120000"/>
              </a:lnSpc>
              <a:buNone/>
            </a:pPr>
            <a:r>
              <a:rPr lang="en-US" altLang="ko-KR" dirty="0" err="1"/>
              <a:t>TypeScript</a:t>
            </a:r>
            <a:r>
              <a:rPr lang="en-US" altLang="ko-KR" dirty="0"/>
              <a:t> is added with interface, abstract class, data type and </a:t>
            </a:r>
            <a:r>
              <a:rPr lang="en-US" altLang="ko-KR" dirty="0" err="1"/>
              <a:t>etc</a:t>
            </a:r>
            <a:r>
              <a:rPr lang="en-US" altLang="ko-KR" dirty="0"/>
              <a:t>, does not uses additional lib. </a:t>
            </a:r>
          </a:p>
          <a:p>
            <a:pPr marL="0" indent="0">
              <a:lnSpc>
                <a:spcPct val="120000"/>
              </a:lnSpc>
              <a:buNone/>
            </a:pPr>
            <a:r>
              <a:rPr lang="en-US" altLang="ko-KR" dirty="0" err="1"/>
              <a:t>Transpiler</a:t>
            </a:r>
            <a:r>
              <a:rPr lang="en-US" altLang="ko-KR" dirty="0"/>
              <a:t> Language supplements JavaScript with new feature. If you know nothing about that, You’ll not be</a:t>
            </a:r>
            <a:r>
              <a:rPr lang="ko-KR" altLang="en-US" dirty="0"/>
              <a:t> </a:t>
            </a:r>
            <a:r>
              <a:rPr lang="en-US" altLang="ko-KR" dirty="0"/>
              <a:t>faced</a:t>
            </a:r>
            <a:r>
              <a:rPr lang="ko-KR" altLang="en-US" dirty="0"/>
              <a:t> </a:t>
            </a:r>
            <a:r>
              <a:rPr lang="en-US" altLang="ko-KR" dirty="0"/>
              <a:t>with</a:t>
            </a:r>
            <a:r>
              <a:rPr lang="ko-KR" altLang="en-US" dirty="0"/>
              <a:t> </a:t>
            </a:r>
            <a:r>
              <a:rPr lang="en-US" altLang="ko-KR" dirty="0"/>
              <a:t>the</a:t>
            </a:r>
            <a:r>
              <a:rPr lang="ko-KR" altLang="en-US" dirty="0"/>
              <a:t> </a:t>
            </a:r>
            <a:r>
              <a:rPr lang="en-US" altLang="ko-KR" dirty="0"/>
              <a:t>problem</a:t>
            </a:r>
            <a:r>
              <a:rPr lang="ko-KR" altLang="en-US" dirty="0"/>
              <a:t> </a:t>
            </a:r>
            <a:r>
              <a:rPr lang="en-US" altLang="ko-KR" dirty="0"/>
              <a:t>by</a:t>
            </a:r>
            <a:r>
              <a:rPr lang="ko-KR" altLang="en-US" dirty="0"/>
              <a:t> </a:t>
            </a:r>
            <a:r>
              <a:rPr lang="en-US" altLang="ko-KR" dirty="0"/>
              <a:t>using interface.</a:t>
            </a:r>
            <a:endParaRPr lang="ko-KR" altLang="en-US" sz="2000" dirty="0"/>
          </a:p>
        </p:txBody>
      </p:sp>
    </p:spTree>
    <p:extLst>
      <p:ext uri="{BB962C8B-B14F-4D97-AF65-F5344CB8AC3E}">
        <p14:creationId xmlns:p14="http://schemas.microsoft.com/office/powerpoint/2010/main" val="129251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TypeScript</a:t>
            </a:r>
            <a:r>
              <a:rPr lang="en-US" altLang="ko-KR" dirty="0"/>
              <a:t> vs JavaScript</a:t>
            </a:r>
            <a:endParaRPr lang="ko-KR" altLang="en-US" dirty="0"/>
          </a:p>
        </p:txBody>
      </p:sp>
      <p:sp>
        <p:nvSpPr>
          <p:cNvPr id="3" name="내용 개체 틀 2"/>
          <p:cNvSpPr>
            <a:spLocks noGrp="1"/>
          </p:cNvSpPr>
          <p:nvPr>
            <p:ph idx="1"/>
          </p:nvPr>
        </p:nvSpPr>
        <p:spPr>
          <a:xfrm>
            <a:off x="838200" y="1825625"/>
            <a:ext cx="10515600" cy="1521424"/>
          </a:xfrm>
        </p:spPr>
        <p:txBody>
          <a:bodyPr/>
          <a:lstStyle/>
          <a:p>
            <a:r>
              <a:rPr lang="en-US" altLang="ko-KR" dirty="0" err="1"/>
              <a:t>TypeScript</a:t>
            </a:r>
            <a:r>
              <a:rPr lang="en-US" altLang="ko-KR" dirty="0"/>
              <a:t> = JavaScript + type</a:t>
            </a:r>
          </a:p>
          <a:p>
            <a:r>
              <a:rPr lang="en-US" altLang="ko-KR" dirty="0"/>
              <a:t>Correct errors in compile type using explicit type</a:t>
            </a:r>
          </a:p>
          <a:p>
            <a:r>
              <a:rPr lang="en-US" altLang="ko-KR" dirty="0"/>
              <a:t>Support object-oriented programming</a:t>
            </a:r>
          </a:p>
          <a:p>
            <a:endParaRPr lang="en-US" altLang="ko-KR" dirty="0"/>
          </a:p>
          <a:p>
            <a:endParaRPr lang="ko-KR" altLang="en-US" dirty="0"/>
          </a:p>
        </p:txBody>
      </p:sp>
      <p:pic>
        <p:nvPicPr>
          <p:cNvPr id="4" name="그림 3"/>
          <p:cNvPicPr>
            <a:picLocks noChangeAspect="1"/>
          </p:cNvPicPr>
          <p:nvPr/>
        </p:nvPicPr>
        <p:blipFill>
          <a:blip r:embed="rId2"/>
          <a:stretch>
            <a:fillRect/>
          </a:stretch>
        </p:blipFill>
        <p:spPr>
          <a:xfrm>
            <a:off x="838200" y="3481986"/>
            <a:ext cx="3881582" cy="3056926"/>
          </a:xfrm>
          <a:prstGeom prst="rect">
            <a:avLst/>
          </a:prstGeom>
        </p:spPr>
      </p:pic>
      <p:pic>
        <p:nvPicPr>
          <p:cNvPr id="5" name="그림 4"/>
          <p:cNvPicPr>
            <a:picLocks noChangeAspect="1"/>
          </p:cNvPicPr>
          <p:nvPr/>
        </p:nvPicPr>
        <p:blipFill>
          <a:blip r:embed="rId3"/>
          <a:stretch>
            <a:fillRect/>
          </a:stretch>
        </p:blipFill>
        <p:spPr>
          <a:xfrm>
            <a:off x="4719782" y="3481986"/>
            <a:ext cx="3676073" cy="3056926"/>
          </a:xfrm>
          <a:prstGeom prst="rect">
            <a:avLst/>
          </a:prstGeom>
        </p:spPr>
      </p:pic>
      <p:pic>
        <p:nvPicPr>
          <p:cNvPr id="6" name="그림 5"/>
          <p:cNvPicPr>
            <a:picLocks noChangeAspect="1"/>
          </p:cNvPicPr>
          <p:nvPr/>
        </p:nvPicPr>
        <p:blipFill>
          <a:blip r:embed="rId4"/>
          <a:stretch>
            <a:fillRect/>
          </a:stretch>
        </p:blipFill>
        <p:spPr>
          <a:xfrm>
            <a:off x="8395855" y="3481986"/>
            <a:ext cx="3592945" cy="3056926"/>
          </a:xfrm>
          <a:prstGeom prst="rect">
            <a:avLst/>
          </a:prstGeom>
        </p:spPr>
      </p:pic>
    </p:spTree>
    <p:extLst>
      <p:ext uri="{BB962C8B-B14F-4D97-AF65-F5344CB8AC3E}">
        <p14:creationId xmlns:p14="http://schemas.microsoft.com/office/powerpoint/2010/main" val="422345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Strong point of </a:t>
            </a:r>
            <a:r>
              <a:rPr lang="en-US" altLang="ko-KR" dirty="0" err="1"/>
              <a:t>TypeScript</a:t>
            </a:r>
            <a:endParaRPr lang="ko-KR" altLang="en-US" dirty="0"/>
          </a:p>
        </p:txBody>
      </p:sp>
      <p:sp>
        <p:nvSpPr>
          <p:cNvPr id="3" name="내용 개체 틀 2"/>
          <p:cNvSpPr>
            <a:spLocks noGrp="1"/>
          </p:cNvSpPr>
          <p:nvPr>
            <p:ph idx="1"/>
          </p:nvPr>
        </p:nvSpPr>
        <p:spPr>
          <a:xfrm>
            <a:off x="838200" y="1825626"/>
            <a:ext cx="10515600" cy="1737084"/>
          </a:xfrm>
        </p:spPr>
        <p:txBody>
          <a:bodyPr>
            <a:normAutofit lnSpcReduction="10000"/>
          </a:bodyPr>
          <a:lstStyle/>
          <a:p>
            <a:pPr marL="742950" indent="-742950">
              <a:lnSpc>
                <a:spcPct val="110000"/>
              </a:lnSpc>
              <a:buFont typeface="+mj-lt"/>
              <a:buAutoNum type="arabicPeriod"/>
            </a:pPr>
            <a:r>
              <a:rPr lang="en-US" altLang="ko-KR" dirty="0"/>
              <a:t>Class</a:t>
            </a:r>
          </a:p>
          <a:p>
            <a:pPr marL="742950" indent="-742950">
              <a:lnSpc>
                <a:spcPct val="110000"/>
              </a:lnSpc>
              <a:buFont typeface="+mj-lt"/>
              <a:buAutoNum type="arabicPeriod"/>
            </a:pPr>
            <a:r>
              <a:rPr lang="en-US" altLang="ko-KR" dirty="0"/>
              <a:t>Interface</a:t>
            </a:r>
          </a:p>
          <a:p>
            <a:pPr marL="742950" indent="-742950">
              <a:lnSpc>
                <a:spcPct val="110000"/>
              </a:lnSpc>
              <a:buFont typeface="+mj-lt"/>
              <a:buAutoNum type="arabicPeriod"/>
            </a:pPr>
            <a:r>
              <a:rPr lang="en-US" altLang="ko-KR" dirty="0"/>
              <a:t>Type check in Compile time</a:t>
            </a:r>
            <a:endParaRPr lang="ko-KR" altLang="en-US" dirty="0"/>
          </a:p>
        </p:txBody>
      </p:sp>
      <p:sp>
        <p:nvSpPr>
          <p:cNvPr id="4" name="사각형: 둥근 모서리 3"/>
          <p:cNvSpPr/>
          <p:nvPr/>
        </p:nvSpPr>
        <p:spPr>
          <a:xfrm>
            <a:off x="838200" y="5158149"/>
            <a:ext cx="10515600" cy="931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2400" dirty="0" err="1"/>
              <a:t>npm</a:t>
            </a:r>
            <a:r>
              <a:rPr lang="en-US" altLang="ko-KR" sz="2400" dirty="0"/>
              <a:t> install –g typescript</a:t>
            </a:r>
          </a:p>
          <a:p>
            <a:r>
              <a:rPr lang="en-US" altLang="ko-KR" sz="2400" dirty="0" err="1"/>
              <a:t>npm</a:t>
            </a:r>
            <a:r>
              <a:rPr lang="en-US" altLang="ko-KR" sz="2400" dirty="0"/>
              <a:t> install –g </a:t>
            </a:r>
            <a:r>
              <a:rPr lang="en-US" altLang="ko-KR" sz="2400" dirty="0" err="1"/>
              <a:t>typings</a:t>
            </a:r>
            <a:endParaRPr lang="ko-KR" altLang="en-US" sz="2400" dirty="0"/>
          </a:p>
        </p:txBody>
      </p:sp>
      <p:sp>
        <p:nvSpPr>
          <p:cNvPr id="5" name="제목 1"/>
          <p:cNvSpPr txBox="1">
            <a:spLocks/>
          </p:cNvSpPr>
          <p:nvPr/>
        </p:nvSpPr>
        <p:spPr>
          <a:xfrm>
            <a:off x="838200" y="3697648"/>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t>Install </a:t>
            </a:r>
            <a:r>
              <a:rPr lang="en-US" altLang="ko-KR" dirty="0" err="1"/>
              <a:t>TypeScript</a:t>
            </a:r>
            <a:endParaRPr lang="ko-KR" altLang="en-US" dirty="0"/>
          </a:p>
        </p:txBody>
      </p:sp>
    </p:spTree>
    <p:extLst>
      <p:ext uri="{BB962C8B-B14F-4D97-AF65-F5344CB8AC3E}">
        <p14:creationId xmlns:p14="http://schemas.microsoft.com/office/powerpoint/2010/main" val="163096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What is Angular?</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a:t>Angular is an open source framework for developing web applications. The framework makes it simpler to create custom components that can be added to HTML documents and to implement application logic.</a:t>
            </a:r>
            <a:r>
              <a:rPr lang="ko-KR" altLang="en-US" dirty="0"/>
              <a:t> </a:t>
            </a:r>
            <a:endParaRPr lang="en-US" altLang="ko-KR" dirty="0"/>
          </a:p>
        </p:txBody>
      </p:sp>
    </p:spTree>
    <p:extLst>
      <p:ext uri="{BB962C8B-B14F-4D97-AF65-F5344CB8AC3E}">
        <p14:creationId xmlns:p14="http://schemas.microsoft.com/office/powerpoint/2010/main" val="133663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QuickStart</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2000" dirty="0"/>
              <a:t>The </a:t>
            </a:r>
            <a:r>
              <a:rPr lang="en-US" altLang="ko-KR" sz="2000" dirty="0" err="1">
                <a:hlinkClick r:id="rId2"/>
              </a:rPr>
              <a:t>QuickStart</a:t>
            </a:r>
            <a:r>
              <a:rPr lang="en-US" altLang="ko-KR" sz="2000" dirty="0">
                <a:hlinkClick r:id="rId2"/>
              </a:rPr>
              <a:t> live-coding</a:t>
            </a:r>
            <a:r>
              <a:rPr lang="en-US" altLang="ko-KR" sz="2000" dirty="0"/>
              <a:t> / </a:t>
            </a:r>
            <a:r>
              <a:rPr lang="en-US" altLang="ko-KR" sz="2000" dirty="0">
                <a:hlinkClick r:id="rId3"/>
              </a:rPr>
              <a:t>downloadable example</a:t>
            </a:r>
            <a:r>
              <a:rPr lang="en-US" altLang="ko-KR" sz="2000" dirty="0"/>
              <a:t> </a:t>
            </a:r>
            <a:r>
              <a:rPr lang="en-US" altLang="ko-KR" sz="2000" dirty="0" err="1"/>
              <a:t>example</a:t>
            </a:r>
            <a:r>
              <a:rPr lang="en-US" altLang="ko-KR" sz="2000" dirty="0"/>
              <a:t> is an Angular </a:t>
            </a:r>
            <a:r>
              <a:rPr lang="en-US" altLang="ko-KR" sz="2000" i="1" dirty="0"/>
              <a:t>playground</a:t>
            </a:r>
            <a:r>
              <a:rPr lang="en-US" altLang="ko-KR" sz="2000" dirty="0"/>
              <a:t>. It's not where you'd develop a real application. You </a:t>
            </a:r>
            <a:r>
              <a:rPr lang="en-US" altLang="ko-KR" sz="2000" dirty="0">
                <a:hlinkClick r:id="rId4" tooltip="Why develop locally"/>
              </a:rPr>
              <a:t>should develop locally</a:t>
            </a:r>
            <a:r>
              <a:rPr lang="en-US" altLang="ko-KR" sz="2000" dirty="0"/>
              <a:t> on your own machine ... and that's also how we think you should learn Angular.</a:t>
            </a:r>
          </a:p>
          <a:p>
            <a:pPr marL="0" indent="0">
              <a:buNone/>
            </a:pPr>
            <a:r>
              <a:rPr lang="en-US" altLang="ko-KR" sz="2000" dirty="0"/>
              <a:t>Setting up a new project on your machine is quick and easy with the </a:t>
            </a:r>
            <a:r>
              <a:rPr lang="en-US" altLang="ko-KR" sz="2000" b="1" dirty="0" err="1"/>
              <a:t>QuickStart</a:t>
            </a:r>
            <a:r>
              <a:rPr lang="en-US" altLang="ko-KR" sz="2000" b="1" dirty="0"/>
              <a:t> seed</a:t>
            </a:r>
            <a:r>
              <a:rPr lang="en-US" altLang="ko-KR" sz="2000" dirty="0"/>
              <a:t>, maintained </a:t>
            </a:r>
            <a:r>
              <a:rPr lang="en-US" altLang="ko-KR" sz="2000" dirty="0">
                <a:hlinkClick r:id="rId5" tooltip="Install the github QuickStart repo"/>
              </a:rPr>
              <a:t>on </a:t>
            </a:r>
            <a:r>
              <a:rPr lang="en-US" altLang="ko-KR" sz="2000" dirty="0" err="1">
                <a:hlinkClick r:id="rId5" tooltip="Install the github QuickStart repo"/>
              </a:rPr>
              <a:t>github</a:t>
            </a:r>
            <a:r>
              <a:rPr lang="en-US" altLang="ko-KR" sz="2000" dirty="0"/>
              <a:t>.</a:t>
            </a:r>
          </a:p>
          <a:p>
            <a:pPr marL="0" indent="0">
              <a:buNone/>
            </a:pPr>
            <a:r>
              <a:rPr lang="en-US" altLang="ko-KR" sz="2000" dirty="0"/>
              <a:t>Make sure you have </a:t>
            </a:r>
            <a:r>
              <a:rPr lang="en-US" altLang="ko-KR" sz="2000" dirty="0">
                <a:hlinkClick r:id="rId6" tooltip="What if you don't have node and npm?"/>
              </a:rPr>
              <a:t>node and </a:t>
            </a:r>
            <a:r>
              <a:rPr lang="en-US" altLang="ko-KR" sz="2000" dirty="0" err="1">
                <a:hlinkClick r:id="rId6" tooltip="What if you don't have node and npm?"/>
              </a:rPr>
              <a:t>npm</a:t>
            </a:r>
            <a:r>
              <a:rPr lang="en-US" altLang="ko-KR" sz="2000" dirty="0">
                <a:hlinkClick r:id="rId6" tooltip="What if you don't have node and npm?"/>
              </a:rPr>
              <a:t> installed</a:t>
            </a:r>
            <a:r>
              <a:rPr lang="en-US" altLang="ko-KR" sz="2000" dirty="0"/>
              <a:t>. Then ...</a:t>
            </a:r>
          </a:p>
          <a:p>
            <a:pPr marL="0" indent="0">
              <a:buNone/>
            </a:pPr>
            <a:endParaRPr lang="en-US" altLang="ko-KR" sz="2000" dirty="0"/>
          </a:p>
          <a:p>
            <a:pPr marL="514350" indent="-514350">
              <a:buFont typeface="+mj-lt"/>
              <a:buAutoNum type="arabicPeriod"/>
            </a:pPr>
            <a:r>
              <a:rPr lang="en-US" altLang="ko-KR" sz="2000" dirty="0"/>
              <a:t>Create a project folder (you can call it </a:t>
            </a:r>
            <a:r>
              <a:rPr lang="en-US" altLang="ko-KR" sz="2000" dirty="0" err="1"/>
              <a:t>quickstart</a:t>
            </a:r>
            <a:r>
              <a:rPr lang="en-US" altLang="ko-KR" sz="2000" dirty="0"/>
              <a:t> and rename it later)</a:t>
            </a:r>
          </a:p>
          <a:p>
            <a:pPr marL="514350" indent="-514350">
              <a:buFont typeface="+mj-lt"/>
              <a:buAutoNum type="arabicPeriod"/>
            </a:pPr>
            <a:r>
              <a:rPr lang="en-US" altLang="ko-KR" sz="2000" dirty="0"/>
              <a:t>Clone or download the </a:t>
            </a:r>
            <a:r>
              <a:rPr lang="en-US" altLang="ko-KR" sz="2000" dirty="0" err="1"/>
              <a:t>QuickStart</a:t>
            </a:r>
            <a:r>
              <a:rPr lang="en-US" altLang="ko-KR" sz="2000" dirty="0"/>
              <a:t> seed into your project folder</a:t>
            </a:r>
          </a:p>
          <a:p>
            <a:pPr marL="514350" indent="-514350">
              <a:buFont typeface="+mj-lt"/>
              <a:buAutoNum type="arabicPeriod"/>
            </a:pPr>
            <a:r>
              <a:rPr lang="en-US" altLang="ko-KR" sz="2000" dirty="0"/>
              <a:t>Install </a:t>
            </a:r>
            <a:r>
              <a:rPr lang="en-US" altLang="ko-KR" sz="2000" dirty="0" err="1"/>
              <a:t>npm</a:t>
            </a:r>
            <a:r>
              <a:rPr lang="en-US" altLang="ko-KR" sz="2000" dirty="0"/>
              <a:t> packages</a:t>
            </a:r>
          </a:p>
          <a:p>
            <a:pPr marL="514350" indent="-514350">
              <a:buFont typeface="+mj-lt"/>
              <a:buAutoNum type="arabicPeriod"/>
            </a:pPr>
            <a:r>
              <a:rPr lang="en-US" altLang="ko-KR" sz="2000" dirty="0"/>
              <a:t>Run </a:t>
            </a:r>
            <a:r>
              <a:rPr lang="en-US" altLang="ko-KR" sz="2000" dirty="0" err="1"/>
              <a:t>npm</a:t>
            </a:r>
            <a:r>
              <a:rPr lang="en-US" altLang="ko-KR" sz="2000" dirty="0"/>
              <a:t> start to launch the sample application</a:t>
            </a:r>
          </a:p>
        </p:txBody>
      </p:sp>
    </p:spTree>
    <p:extLst>
      <p:ext uri="{BB962C8B-B14F-4D97-AF65-F5344CB8AC3E}">
        <p14:creationId xmlns:p14="http://schemas.microsoft.com/office/powerpoint/2010/main" val="344738304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468</Words>
  <Application>Microsoft Office PowerPoint</Application>
  <PresentationFormat>와이드스크린</PresentationFormat>
  <Paragraphs>122</Paragraphs>
  <Slides>19</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19</vt:i4>
      </vt:variant>
    </vt:vector>
  </HeadingPairs>
  <TitlesOfParts>
    <vt:vector size="25" baseType="lpstr">
      <vt:lpstr>Monaco</vt:lpstr>
      <vt:lpstr>Roboto</vt:lpstr>
      <vt:lpstr>맑은 고딕</vt:lpstr>
      <vt:lpstr>Arial</vt:lpstr>
      <vt:lpstr>Century Gothic</vt:lpstr>
      <vt:lpstr>Office 테마</vt:lpstr>
      <vt:lpstr>PowerPoint 프레젠테이션</vt:lpstr>
      <vt:lpstr>Node.js with npm</vt:lpstr>
      <vt:lpstr>Introduction to TypeScript</vt:lpstr>
      <vt:lpstr>COMPILING VS TRANSPILING</vt:lpstr>
      <vt:lpstr>Transpiler Languages and New Feature</vt:lpstr>
      <vt:lpstr>TypeScript vs JavaScript</vt:lpstr>
      <vt:lpstr>Strong point of TypeScript</vt:lpstr>
      <vt:lpstr>What is Angular?</vt:lpstr>
      <vt:lpstr>QuickStart</vt:lpstr>
      <vt:lpstr>Clone</vt:lpstr>
      <vt:lpstr>package.json</vt:lpstr>
      <vt:lpstr>tsconfig.json</vt:lpstr>
      <vt:lpstr>Delete non-essential files (optional)</vt:lpstr>
      <vt:lpstr>PowerPoint 프레젠테이션</vt:lpstr>
      <vt:lpstr>Declare variables in TypeScript</vt:lpstr>
      <vt:lpstr>Union Type in TypeScript</vt:lpstr>
      <vt:lpstr>lambda expression</vt:lpstr>
      <vt:lpstr>class</vt:lpstr>
      <vt:lpstr>interface and abstract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SeongUk Mun</dc:creator>
  <cp:lastModifiedBy>SeongUk Mun</cp:lastModifiedBy>
  <cp:revision>28</cp:revision>
  <dcterms:created xsi:type="dcterms:W3CDTF">2017-04-13T07:30:01Z</dcterms:created>
  <dcterms:modified xsi:type="dcterms:W3CDTF">2017-04-14T10:23:22Z</dcterms:modified>
</cp:coreProperties>
</file>