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2" r:id="rId3"/>
    <p:sldId id="284" r:id="rId4"/>
    <p:sldId id="285" r:id="rId5"/>
    <p:sldId id="290" r:id="rId6"/>
    <p:sldId id="293" r:id="rId7"/>
    <p:sldId id="289" r:id="rId8"/>
    <p:sldId id="291" r:id="rId9"/>
    <p:sldId id="286" r:id="rId10"/>
    <p:sldId id="257" r:id="rId11"/>
    <p:sldId id="258" r:id="rId12"/>
    <p:sldId id="259"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8" r:id="rId29"/>
    <p:sldId id="279" r:id="rId30"/>
    <p:sldId id="276" r:id="rId31"/>
    <p:sldId id="280" r:id="rId32"/>
    <p:sldId id="281" r:id="rId33"/>
    <p:sldId id="282" r:id="rId34"/>
    <p:sldId id="283" r:id="rId3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5" autoAdjust="0"/>
    <p:restoredTop sz="94660"/>
  </p:normalViewPr>
  <p:slideViewPr>
    <p:cSldViewPr snapToGrid="0">
      <p:cViewPr varScale="1">
        <p:scale>
          <a:sx n="74" d="100"/>
          <a:sy n="74" d="100"/>
        </p:scale>
        <p:origin x="59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F95495F2-339C-470C-8BA2-9C4EF2AB97A7}" type="datetimeFigureOut">
              <a:rPr lang="ko-KR" altLang="en-US" smtClean="0"/>
              <a:t>2017-04-13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2865B05-3F95-4CC9-B345-B8B87C9078B5}" type="slidenum">
              <a:rPr lang="ko-KR" altLang="en-US" smtClean="0"/>
              <a:t>‹#›</a:t>
            </a:fld>
            <a:endParaRPr lang="ko-KR" altLang="en-US"/>
          </a:p>
        </p:txBody>
      </p:sp>
    </p:spTree>
    <p:extLst>
      <p:ext uri="{BB962C8B-B14F-4D97-AF65-F5344CB8AC3E}">
        <p14:creationId xmlns:p14="http://schemas.microsoft.com/office/powerpoint/2010/main" val="3191096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F95495F2-339C-470C-8BA2-9C4EF2AB97A7}" type="datetimeFigureOut">
              <a:rPr lang="ko-KR" altLang="en-US" smtClean="0"/>
              <a:t>2017-04-13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2865B05-3F95-4CC9-B345-B8B87C9078B5}" type="slidenum">
              <a:rPr lang="ko-KR" altLang="en-US" smtClean="0"/>
              <a:t>‹#›</a:t>
            </a:fld>
            <a:endParaRPr lang="ko-KR" altLang="en-US"/>
          </a:p>
        </p:txBody>
      </p:sp>
    </p:spTree>
    <p:extLst>
      <p:ext uri="{BB962C8B-B14F-4D97-AF65-F5344CB8AC3E}">
        <p14:creationId xmlns:p14="http://schemas.microsoft.com/office/powerpoint/2010/main" val="55659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F95495F2-339C-470C-8BA2-9C4EF2AB97A7}" type="datetimeFigureOut">
              <a:rPr lang="ko-KR" altLang="en-US" smtClean="0"/>
              <a:t>2017-04-13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2865B05-3F95-4CC9-B345-B8B87C9078B5}" type="slidenum">
              <a:rPr lang="ko-KR" altLang="en-US" smtClean="0"/>
              <a:t>‹#›</a:t>
            </a:fld>
            <a:endParaRPr lang="ko-KR" altLang="en-US"/>
          </a:p>
        </p:txBody>
      </p:sp>
    </p:spTree>
    <p:extLst>
      <p:ext uri="{BB962C8B-B14F-4D97-AF65-F5344CB8AC3E}">
        <p14:creationId xmlns:p14="http://schemas.microsoft.com/office/powerpoint/2010/main" val="1544697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F95495F2-339C-470C-8BA2-9C4EF2AB97A7}" type="datetimeFigureOut">
              <a:rPr lang="ko-KR" altLang="en-US" smtClean="0"/>
              <a:t>2017-04-13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2865B05-3F95-4CC9-B345-B8B87C9078B5}" type="slidenum">
              <a:rPr lang="ko-KR" altLang="en-US" smtClean="0"/>
              <a:t>‹#›</a:t>
            </a:fld>
            <a:endParaRPr lang="ko-KR" altLang="en-US"/>
          </a:p>
        </p:txBody>
      </p:sp>
    </p:spTree>
    <p:extLst>
      <p:ext uri="{BB962C8B-B14F-4D97-AF65-F5344CB8AC3E}">
        <p14:creationId xmlns:p14="http://schemas.microsoft.com/office/powerpoint/2010/main" val="633206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F95495F2-339C-470C-8BA2-9C4EF2AB97A7}" type="datetimeFigureOut">
              <a:rPr lang="ko-KR" altLang="en-US" smtClean="0"/>
              <a:t>2017-04-13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2865B05-3F95-4CC9-B345-B8B87C9078B5}" type="slidenum">
              <a:rPr lang="ko-KR" altLang="en-US" smtClean="0"/>
              <a:t>‹#›</a:t>
            </a:fld>
            <a:endParaRPr lang="ko-KR" altLang="en-US"/>
          </a:p>
        </p:txBody>
      </p:sp>
    </p:spTree>
    <p:extLst>
      <p:ext uri="{BB962C8B-B14F-4D97-AF65-F5344CB8AC3E}">
        <p14:creationId xmlns:p14="http://schemas.microsoft.com/office/powerpoint/2010/main" val="195807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F95495F2-339C-470C-8BA2-9C4EF2AB97A7}" type="datetimeFigureOut">
              <a:rPr lang="ko-KR" altLang="en-US" smtClean="0"/>
              <a:t>2017-04-13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C2865B05-3F95-4CC9-B345-B8B87C9078B5}" type="slidenum">
              <a:rPr lang="ko-KR" altLang="en-US" smtClean="0"/>
              <a:t>‹#›</a:t>
            </a:fld>
            <a:endParaRPr lang="ko-KR" altLang="en-US"/>
          </a:p>
        </p:txBody>
      </p:sp>
    </p:spTree>
    <p:extLst>
      <p:ext uri="{BB962C8B-B14F-4D97-AF65-F5344CB8AC3E}">
        <p14:creationId xmlns:p14="http://schemas.microsoft.com/office/powerpoint/2010/main" val="2041047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F95495F2-339C-470C-8BA2-9C4EF2AB97A7}" type="datetimeFigureOut">
              <a:rPr lang="ko-KR" altLang="en-US" smtClean="0"/>
              <a:t>2017-04-13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C2865B05-3F95-4CC9-B345-B8B87C9078B5}" type="slidenum">
              <a:rPr lang="ko-KR" altLang="en-US" smtClean="0"/>
              <a:t>‹#›</a:t>
            </a:fld>
            <a:endParaRPr lang="ko-KR" altLang="en-US"/>
          </a:p>
        </p:txBody>
      </p:sp>
    </p:spTree>
    <p:extLst>
      <p:ext uri="{BB962C8B-B14F-4D97-AF65-F5344CB8AC3E}">
        <p14:creationId xmlns:p14="http://schemas.microsoft.com/office/powerpoint/2010/main" val="2508315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F95495F2-339C-470C-8BA2-9C4EF2AB97A7}" type="datetimeFigureOut">
              <a:rPr lang="ko-KR" altLang="en-US" smtClean="0"/>
              <a:t>2017-04-13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C2865B05-3F95-4CC9-B345-B8B87C9078B5}" type="slidenum">
              <a:rPr lang="ko-KR" altLang="en-US" smtClean="0"/>
              <a:t>‹#›</a:t>
            </a:fld>
            <a:endParaRPr lang="ko-KR" altLang="en-US"/>
          </a:p>
        </p:txBody>
      </p:sp>
    </p:spTree>
    <p:extLst>
      <p:ext uri="{BB962C8B-B14F-4D97-AF65-F5344CB8AC3E}">
        <p14:creationId xmlns:p14="http://schemas.microsoft.com/office/powerpoint/2010/main" val="1617541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F95495F2-339C-470C-8BA2-9C4EF2AB97A7}" type="datetimeFigureOut">
              <a:rPr lang="ko-KR" altLang="en-US" smtClean="0"/>
              <a:t>2017-04-13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C2865B05-3F95-4CC9-B345-B8B87C9078B5}" type="slidenum">
              <a:rPr lang="ko-KR" altLang="en-US" smtClean="0"/>
              <a:t>‹#›</a:t>
            </a:fld>
            <a:endParaRPr lang="ko-KR" altLang="en-US"/>
          </a:p>
        </p:txBody>
      </p:sp>
    </p:spTree>
    <p:extLst>
      <p:ext uri="{BB962C8B-B14F-4D97-AF65-F5344CB8AC3E}">
        <p14:creationId xmlns:p14="http://schemas.microsoft.com/office/powerpoint/2010/main" val="2701734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F95495F2-339C-470C-8BA2-9C4EF2AB97A7}" type="datetimeFigureOut">
              <a:rPr lang="ko-KR" altLang="en-US" smtClean="0"/>
              <a:t>2017-04-13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C2865B05-3F95-4CC9-B345-B8B87C9078B5}" type="slidenum">
              <a:rPr lang="ko-KR" altLang="en-US" smtClean="0"/>
              <a:t>‹#›</a:t>
            </a:fld>
            <a:endParaRPr lang="ko-KR" altLang="en-US"/>
          </a:p>
        </p:txBody>
      </p:sp>
    </p:spTree>
    <p:extLst>
      <p:ext uri="{BB962C8B-B14F-4D97-AF65-F5344CB8AC3E}">
        <p14:creationId xmlns:p14="http://schemas.microsoft.com/office/powerpoint/2010/main" val="1948033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F95495F2-339C-470C-8BA2-9C4EF2AB97A7}" type="datetimeFigureOut">
              <a:rPr lang="ko-KR" altLang="en-US" smtClean="0"/>
              <a:t>2017-04-13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C2865B05-3F95-4CC9-B345-B8B87C9078B5}" type="slidenum">
              <a:rPr lang="ko-KR" altLang="en-US" smtClean="0"/>
              <a:t>‹#›</a:t>
            </a:fld>
            <a:endParaRPr lang="ko-KR" altLang="en-US"/>
          </a:p>
        </p:txBody>
      </p:sp>
    </p:spTree>
    <p:extLst>
      <p:ext uri="{BB962C8B-B14F-4D97-AF65-F5344CB8AC3E}">
        <p14:creationId xmlns:p14="http://schemas.microsoft.com/office/powerpoint/2010/main" val="1196113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5495F2-339C-470C-8BA2-9C4EF2AB97A7}" type="datetimeFigureOut">
              <a:rPr lang="ko-KR" altLang="en-US" smtClean="0"/>
              <a:t>2017-04-13</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865B05-3F95-4CC9-B345-B8B87C9078B5}" type="slidenum">
              <a:rPr lang="ko-KR" altLang="en-US" smtClean="0"/>
              <a:t>‹#›</a:t>
            </a:fld>
            <a:endParaRPr lang="ko-KR" altLang="en-US"/>
          </a:p>
        </p:txBody>
      </p:sp>
    </p:spTree>
    <p:extLst>
      <p:ext uri="{BB962C8B-B14F-4D97-AF65-F5344CB8AC3E}">
        <p14:creationId xmlns:p14="http://schemas.microsoft.com/office/powerpoint/2010/main" val="694669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cs.npmjs.com/getting-started/installing-nod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tutorialspoint.com/angular2/angular2_environment.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295439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What is Angular?</a:t>
            </a:r>
            <a:endParaRPr lang="ko-KR" altLang="en-US" dirty="0"/>
          </a:p>
        </p:txBody>
      </p:sp>
      <p:sp>
        <p:nvSpPr>
          <p:cNvPr id="3" name="내용 개체 틀 2"/>
          <p:cNvSpPr>
            <a:spLocks noGrp="1"/>
          </p:cNvSpPr>
          <p:nvPr>
            <p:ph idx="1"/>
          </p:nvPr>
        </p:nvSpPr>
        <p:spPr/>
        <p:txBody>
          <a:bodyPr>
            <a:normAutofit/>
          </a:bodyPr>
          <a:lstStyle/>
          <a:p>
            <a:pPr marL="0" indent="0">
              <a:buNone/>
            </a:pPr>
            <a:r>
              <a:rPr lang="en-US" altLang="ko-KR" dirty="0"/>
              <a:t>Angular is an open source framework for developing web applications. The framework makes it simpler to create custom components that can be added to HTML documents and to implement application logic.</a:t>
            </a:r>
            <a:r>
              <a:rPr lang="ko-KR" altLang="en-US" dirty="0"/>
              <a:t> </a:t>
            </a:r>
            <a:endParaRPr lang="en-US" altLang="ko-KR" dirty="0"/>
          </a:p>
        </p:txBody>
      </p:sp>
    </p:spTree>
    <p:extLst>
      <p:ext uri="{BB962C8B-B14F-4D97-AF65-F5344CB8AC3E}">
        <p14:creationId xmlns:p14="http://schemas.microsoft.com/office/powerpoint/2010/main" val="1336639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b="1" dirty="0"/>
              <a:t>Step(1)</a:t>
            </a:r>
            <a:endParaRPr lang="ko-KR" altLang="en-US" dirty="0"/>
          </a:p>
        </p:txBody>
      </p:sp>
      <p:sp>
        <p:nvSpPr>
          <p:cNvPr id="3" name="내용 개체 틀 2"/>
          <p:cNvSpPr>
            <a:spLocks noGrp="1"/>
          </p:cNvSpPr>
          <p:nvPr>
            <p:ph idx="1"/>
          </p:nvPr>
        </p:nvSpPr>
        <p:spPr>
          <a:xfrm>
            <a:off x="838200" y="1825625"/>
            <a:ext cx="10515600" cy="4351338"/>
          </a:xfrm>
        </p:spPr>
        <p:txBody>
          <a:bodyPr/>
          <a:lstStyle/>
          <a:p>
            <a:pPr marL="0" indent="0">
              <a:buNone/>
            </a:pPr>
            <a:r>
              <a:rPr lang="en-US" altLang="ko-KR" dirty="0"/>
              <a:t>Create a project folder in your local drive by typing below commands in the command prompt.</a:t>
            </a:r>
          </a:p>
          <a:p>
            <a:pPr marL="0" indent="0">
              <a:buNone/>
            </a:pPr>
            <a:endParaRPr lang="en-US" altLang="ko-KR" dirty="0"/>
          </a:p>
          <a:p>
            <a:pPr marL="0" indent="0">
              <a:buNone/>
            </a:pPr>
            <a:endParaRPr lang="ko-KR" altLang="en-US" dirty="0"/>
          </a:p>
        </p:txBody>
      </p:sp>
      <p:sp>
        <p:nvSpPr>
          <p:cNvPr id="6" name="사각형: 둥근 모서리 5"/>
          <p:cNvSpPr/>
          <p:nvPr/>
        </p:nvSpPr>
        <p:spPr>
          <a:xfrm>
            <a:off x="905773" y="3010618"/>
            <a:ext cx="10084280" cy="931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2400" dirty="0" err="1"/>
              <a:t>mkdir</a:t>
            </a:r>
            <a:r>
              <a:rPr lang="en-US" altLang="ko-KR" sz="2400" dirty="0"/>
              <a:t> angular2-demo</a:t>
            </a:r>
          </a:p>
          <a:p>
            <a:r>
              <a:rPr lang="en-US" altLang="ko-KR" sz="2400" dirty="0"/>
              <a:t>cd angular2-demo</a:t>
            </a:r>
            <a:endParaRPr lang="ko-KR" altLang="en-US" sz="2400" dirty="0"/>
          </a:p>
        </p:txBody>
      </p:sp>
    </p:spTree>
    <p:extLst>
      <p:ext uri="{BB962C8B-B14F-4D97-AF65-F5344CB8AC3E}">
        <p14:creationId xmlns:p14="http://schemas.microsoft.com/office/powerpoint/2010/main" val="3676754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Creating Configuration Files</a:t>
            </a:r>
            <a:br>
              <a:rPr lang="en-US" altLang="ko-KR" dirty="0"/>
            </a:br>
            <a:r>
              <a:rPr lang="en-US" altLang="ko-KR" b="1" dirty="0"/>
              <a:t>Step(2)</a:t>
            </a:r>
            <a:endParaRPr lang="en-US" altLang="ko-KR" dirty="0"/>
          </a:p>
        </p:txBody>
      </p:sp>
      <p:sp>
        <p:nvSpPr>
          <p:cNvPr id="3" name="내용 개체 틀 2"/>
          <p:cNvSpPr>
            <a:spLocks noGrp="1"/>
          </p:cNvSpPr>
          <p:nvPr>
            <p:ph idx="1"/>
          </p:nvPr>
        </p:nvSpPr>
        <p:spPr>
          <a:xfrm>
            <a:off x="838200" y="1825625"/>
            <a:ext cx="10515600" cy="1512887"/>
          </a:xfrm>
        </p:spPr>
        <p:txBody>
          <a:bodyPr/>
          <a:lstStyle/>
          <a:p>
            <a:pPr marL="0" indent="0">
              <a:buNone/>
            </a:pPr>
            <a:r>
              <a:rPr lang="en-US" altLang="ko-KR" dirty="0"/>
              <a:t>You need to create </a:t>
            </a:r>
            <a:r>
              <a:rPr lang="en-US" altLang="ko-KR" b="1" dirty="0" err="1"/>
              <a:t>tsconfig.json</a:t>
            </a:r>
            <a:r>
              <a:rPr lang="en-US" altLang="ko-KR" dirty="0"/>
              <a:t> which is the </a:t>
            </a:r>
            <a:r>
              <a:rPr lang="en-US" altLang="ko-KR" dirty="0" err="1"/>
              <a:t>TypeScript</a:t>
            </a:r>
            <a:r>
              <a:rPr lang="en-US" altLang="ko-KR" dirty="0"/>
              <a:t> compiler configuration file. It guides the compiler to generate JavaScript files.</a:t>
            </a:r>
            <a:endParaRPr lang="ko-KR" altLang="en-US" dirty="0"/>
          </a:p>
        </p:txBody>
      </p:sp>
      <p:sp>
        <p:nvSpPr>
          <p:cNvPr id="7" name="제목 1"/>
          <p:cNvSpPr txBox="1">
            <a:spLocks/>
          </p:cNvSpPr>
          <p:nvPr/>
        </p:nvSpPr>
        <p:spPr>
          <a:xfrm>
            <a:off x="838200" y="3338512"/>
            <a:ext cx="10515600" cy="1325563"/>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b="1" dirty="0"/>
              <a:t>Step(3)</a:t>
            </a:r>
            <a:endParaRPr lang="en-US" altLang="ko-KR" dirty="0"/>
          </a:p>
        </p:txBody>
      </p:sp>
      <p:sp>
        <p:nvSpPr>
          <p:cNvPr id="8" name="내용 개체 틀 2"/>
          <p:cNvSpPr txBox="1">
            <a:spLocks/>
          </p:cNvSpPr>
          <p:nvPr/>
        </p:nvSpPr>
        <p:spPr>
          <a:xfrm>
            <a:off x="838200" y="4664075"/>
            <a:ext cx="10515600" cy="1512887"/>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dirty="0"/>
              <a:t>Create a </a:t>
            </a:r>
            <a:r>
              <a:rPr lang="en-US" altLang="ko-KR" b="1" dirty="0" err="1"/>
              <a:t>typings.json</a:t>
            </a:r>
            <a:r>
              <a:rPr lang="en-US" altLang="ko-KR" dirty="0"/>
              <a:t> file in your project folder </a:t>
            </a:r>
            <a:r>
              <a:rPr lang="en-US" altLang="ko-KR" i="1" dirty="0"/>
              <a:t>angular2-demo</a:t>
            </a:r>
            <a:r>
              <a:rPr lang="en-US" altLang="ko-KR" dirty="0"/>
              <a:t> as shown below:</a:t>
            </a:r>
            <a:endParaRPr lang="ko-KR" altLang="en-US" dirty="0"/>
          </a:p>
        </p:txBody>
      </p:sp>
    </p:spTree>
    <p:extLst>
      <p:ext uri="{BB962C8B-B14F-4D97-AF65-F5344CB8AC3E}">
        <p14:creationId xmlns:p14="http://schemas.microsoft.com/office/powerpoint/2010/main" val="4012805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471030" cy="1325563"/>
          </a:xfrm>
        </p:spPr>
        <p:txBody>
          <a:bodyPr/>
          <a:lstStyle/>
          <a:p>
            <a:r>
              <a:rPr lang="en-US" altLang="ko-KR" b="1" dirty="0" err="1"/>
              <a:t>tsconfig.json</a:t>
            </a:r>
            <a:endParaRPr lang="ko-KR" altLang="en-US" dirty="0"/>
          </a:p>
        </p:txBody>
      </p:sp>
      <p:sp>
        <p:nvSpPr>
          <p:cNvPr id="7" name="직사각형 6"/>
          <p:cNvSpPr/>
          <p:nvPr/>
        </p:nvSpPr>
        <p:spPr>
          <a:xfrm>
            <a:off x="838200" y="1690688"/>
            <a:ext cx="10471030" cy="4431983"/>
          </a:xfrm>
          <a:prstGeom prst="rect">
            <a:avLst/>
          </a:prstGeom>
          <a:solidFill>
            <a:schemeClr val="tx1"/>
          </a:solidFill>
        </p:spPr>
        <p:txBody>
          <a:bodyPr wrap="square">
            <a:spAutoFit/>
          </a:bodyPr>
          <a:lstStyle/>
          <a:p>
            <a:r>
              <a:rPr lang="en-US" altLang="ko-KR" sz="1600" b="0" dirty="0">
                <a:solidFill>
                  <a:srgbClr val="D4D4D4"/>
                </a:solidFill>
                <a:effectLst/>
                <a:latin typeface="Consolas" panose="020B0609020204030204" pitchFamily="49" charset="0"/>
              </a:rPr>
              <a:t>{</a:t>
            </a:r>
          </a:p>
          <a:p>
            <a:r>
              <a:rPr lang="en-US" altLang="ko-KR" sz="1600" b="0" dirty="0">
                <a:solidFill>
                  <a:srgbClr val="D4D4D4"/>
                </a:solidFill>
                <a:effectLst/>
                <a:latin typeface="Consolas" panose="020B0609020204030204" pitchFamily="49" charset="0"/>
              </a:rPr>
              <a:t>  </a:t>
            </a:r>
            <a:r>
              <a:rPr lang="en-US" altLang="ko-KR" sz="1600" b="0" dirty="0">
                <a:solidFill>
                  <a:srgbClr val="9CDCFE"/>
                </a:solidFill>
                <a:effectLst/>
                <a:latin typeface="Consolas" panose="020B0609020204030204" pitchFamily="49" charset="0"/>
              </a:rPr>
              <a:t>"</a:t>
            </a:r>
            <a:r>
              <a:rPr lang="en-US" altLang="ko-KR" sz="1600" b="0" dirty="0" err="1">
                <a:solidFill>
                  <a:srgbClr val="9CDCFE"/>
                </a:solidFill>
                <a:effectLst/>
                <a:latin typeface="Consolas" panose="020B0609020204030204" pitchFamily="49" charset="0"/>
              </a:rPr>
              <a:t>compilerOptions</a:t>
            </a:r>
            <a:r>
              <a:rPr lang="en-US" altLang="ko-KR" sz="1600" b="0" dirty="0">
                <a:solidFill>
                  <a:srgbClr val="9CDCFE"/>
                </a:solidFill>
                <a:effectLst/>
                <a:latin typeface="Consolas" panose="020B0609020204030204" pitchFamily="49" charset="0"/>
              </a:rPr>
              <a:t>"</a:t>
            </a:r>
            <a:r>
              <a:rPr lang="en-US" altLang="ko-KR" sz="1600" b="0" dirty="0">
                <a:solidFill>
                  <a:srgbClr val="D4D4D4"/>
                </a:solidFill>
                <a:effectLst/>
                <a:latin typeface="Consolas" panose="020B0609020204030204" pitchFamily="49" charset="0"/>
              </a:rPr>
              <a:t>: {</a:t>
            </a:r>
          </a:p>
          <a:p>
            <a:r>
              <a:rPr lang="en-US" altLang="ko-KR" sz="1600" b="0" dirty="0">
                <a:solidFill>
                  <a:srgbClr val="D4D4D4"/>
                </a:solidFill>
                <a:effectLst/>
                <a:latin typeface="Consolas" panose="020B0609020204030204" pitchFamily="49" charset="0"/>
              </a:rPr>
              <a:t>    </a:t>
            </a:r>
            <a:r>
              <a:rPr lang="en-US" altLang="ko-KR" sz="1600" b="0" dirty="0">
                <a:solidFill>
                  <a:srgbClr val="9CDCFE"/>
                </a:solidFill>
                <a:effectLst/>
                <a:latin typeface="Consolas" panose="020B0609020204030204" pitchFamily="49" charset="0"/>
              </a:rPr>
              <a:t>"target"</a:t>
            </a:r>
            <a:r>
              <a:rPr lang="en-US" altLang="ko-KR" sz="1600" b="0" dirty="0">
                <a:solidFill>
                  <a:srgbClr val="D4D4D4"/>
                </a:solidFill>
                <a:effectLst/>
                <a:latin typeface="Consolas" panose="020B0609020204030204" pitchFamily="49" charset="0"/>
              </a:rPr>
              <a:t>: </a:t>
            </a:r>
            <a:r>
              <a:rPr lang="en-US" altLang="ko-KR" sz="1600" b="0" dirty="0">
                <a:solidFill>
                  <a:srgbClr val="CE9178"/>
                </a:solidFill>
                <a:effectLst/>
                <a:latin typeface="Consolas" panose="020B0609020204030204" pitchFamily="49" charset="0"/>
              </a:rPr>
              <a:t>"es5"</a:t>
            </a:r>
            <a:r>
              <a:rPr lang="en-US" altLang="ko-KR" sz="1600" b="0" dirty="0">
                <a:solidFill>
                  <a:srgbClr val="D4D4D4"/>
                </a:solidFill>
                <a:effectLst/>
                <a:latin typeface="Consolas" panose="020B0609020204030204" pitchFamily="49" charset="0"/>
              </a:rPr>
              <a:t>,</a:t>
            </a:r>
          </a:p>
          <a:p>
            <a:r>
              <a:rPr lang="en-US" altLang="ko-KR" sz="1600" b="0" dirty="0">
                <a:solidFill>
                  <a:srgbClr val="D4D4D4"/>
                </a:solidFill>
                <a:effectLst/>
                <a:latin typeface="Consolas" panose="020B0609020204030204" pitchFamily="49" charset="0"/>
              </a:rPr>
              <a:t>    </a:t>
            </a:r>
            <a:r>
              <a:rPr lang="en-US" altLang="ko-KR" sz="1600" b="0" dirty="0">
                <a:solidFill>
                  <a:srgbClr val="9CDCFE"/>
                </a:solidFill>
                <a:effectLst/>
                <a:latin typeface="Consolas" panose="020B0609020204030204" pitchFamily="49" charset="0"/>
              </a:rPr>
              <a:t>"module"</a:t>
            </a:r>
            <a:r>
              <a:rPr lang="en-US" altLang="ko-KR" sz="1600" b="0" dirty="0">
                <a:solidFill>
                  <a:srgbClr val="D4D4D4"/>
                </a:solidFill>
                <a:effectLst/>
                <a:latin typeface="Consolas" panose="020B0609020204030204" pitchFamily="49" charset="0"/>
              </a:rPr>
              <a:t>: </a:t>
            </a:r>
            <a:r>
              <a:rPr lang="en-US" altLang="ko-KR" sz="1600" b="0" dirty="0">
                <a:solidFill>
                  <a:srgbClr val="CE9178"/>
                </a:solidFill>
                <a:effectLst/>
                <a:latin typeface="Consolas" panose="020B0609020204030204" pitchFamily="49" charset="0"/>
              </a:rPr>
              <a:t>"system"</a:t>
            </a:r>
            <a:r>
              <a:rPr lang="en-US" altLang="ko-KR" sz="1600" b="0" dirty="0">
                <a:solidFill>
                  <a:srgbClr val="D4D4D4"/>
                </a:solidFill>
                <a:effectLst/>
                <a:latin typeface="Consolas" panose="020B0609020204030204" pitchFamily="49" charset="0"/>
              </a:rPr>
              <a:t>,</a:t>
            </a:r>
          </a:p>
          <a:p>
            <a:r>
              <a:rPr lang="en-US" altLang="ko-KR" sz="1600" b="0" dirty="0">
                <a:solidFill>
                  <a:srgbClr val="D4D4D4"/>
                </a:solidFill>
                <a:effectLst/>
                <a:latin typeface="Consolas" panose="020B0609020204030204" pitchFamily="49" charset="0"/>
              </a:rPr>
              <a:t>    </a:t>
            </a:r>
            <a:r>
              <a:rPr lang="en-US" altLang="ko-KR" sz="1600" b="0" dirty="0">
                <a:solidFill>
                  <a:srgbClr val="9CDCFE"/>
                </a:solidFill>
                <a:effectLst/>
                <a:latin typeface="Consolas" panose="020B0609020204030204" pitchFamily="49" charset="0"/>
              </a:rPr>
              <a:t>"</a:t>
            </a:r>
            <a:r>
              <a:rPr lang="en-US" altLang="ko-KR" sz="1600" b="0" dirty="0" err="1">
                <a:solidFill>
                  <a:srgbClr val="9CDCFE"/>
                </a:solidFill>
                <a:effectLst/>
                <a:latin typeface="Consolas" panose="020B0609020204030204" pitchFamily="49" charset="0"/>
              </a:rPr>
              <a:t>moduleResolution</a:t>
            </a:r>
            <a:r>
              <a:rPr lang="en-US" altLang="ko-KR" sz="1600" b="0" dirty="0">
                <a:solidFill>
                  <a:srgbClr val="9CDCFE"/>
                </a:solidFill>
                <a:effectLst/>
                <a:latin typeface="Consolas" panose="020B0609020204030204" pitchFamily="49" charset="0"/>
              </a:rPr>
              <a:t>"</a:t>
            </a:r>
            <a:r>
              <a:rPr lang="en-US" altLang="ko-KR" sz="1600" b="0" dirty="0">
                <a:solidFill>
                  <a:srgbClr val="D4D4D4"/>
                </a:solidFill>
                <a:effectLst/>
                <a:latin typeface="Consolas" panose="020B0609020204030204" pitchFamily="49" charset="0"/>
              </a:rPr>
              <a:t>: </a:t>
            </a:r>
            <a:r>
              <a:rPr lang="en-US" altLang="ko-KR" sz="1600" b="0" dirty="0">
                <a:solidFill>
                  <a:srgbClr val="CE9178"/>
                </a:solidFill>
                <a:effectLst/>
                <a:latin typeface="Consolas" panose="020B0609020204030204" pitchFamily="49" charset="0"/>
              </a:rPr>
              <a:t>"node"</a:t>
            </a:r>
            <a:r>
              <a:rPr lang="en-US" altLang="ko-KR" sz="1600" b="0" dirty="0">
                <a:solidFill>
                  <a:srgbClr val="D4D4D4"/>
                </a:solidFill>
                <a:effectLst/>
                <a:latin typeface="Consolas" panose="020B0609020204030204" pitchFamily="49" charset="0"/>
              </a:rPr>
              <a:t>,</a:t>
            </a:r>
          </a:p>
          <a:p>
            <a:r>
              <a:rPr lang="en-US" altLang="ko-KR" sz="1600" b="0" dirty="0">
                <a:solidFill>
                  <a:srgbClr val="D4D4D4"/>
                </a:solidFill>
                <a:effectLst/>
                <a:latin typeface="Consolas" panose="020B0609020204030204" pitchFamily="49" charset="0"/>
              </a:rPr>
              <a:t>    </a:t>
            </a:r>
            <a:r>
              <a:rPr lang="en-US" altLang="ko-KR" sz="1600" b="0" dirty="0">
                <a:solidFill>
                  <a:srgbClr val="9CDCFE"/>
                </a:solidFill>
                <a:effectLst/>
                <a:latin typeface="Consolas" panose="020B0609020204030204" pitchFamily="49" charset="0"/>
              </a:rPr>
              <a:t>"</a:t>
            </a:r>
            <a:r>
              <a:rPr lang="en-US" altLang="ko-KR" sz="1600" b="0" dirty="0" err="1">
                <a:solidFill>
                  <a:srgbClr val="9CDCFE"/>
                </a:solidFill>
                <a:effectLst/>
                <a:latin typeface="Consolas" panose="020B0609020204030204" pitchFamily="49" charset="0"/>
              </a:rPr>
              <a:t>sourceMap</a:t>
            </a:r>
            <a:r>
              <a:rPr lang="en-US" altLang="ko-KR" sz="1600" b="0" dirty="0">
                <a:solidFill>
                  <a:srgbClr val="9CDCFE"/>
                </a:solidFill>
                <a:effectLst/>
                <a:latin typeface="Consolas" panose="020B0609020204030204" pitchFamily="49" charset="0"/>
              </a:rPr>
              <a:t>"</a:t>
            </a:r>
            <a:r>
              <a:rPr lang="en-US" altLang="ko-KR" sz="1600" b="0" dirty="0">
                <a:solidFill>
                  <a:srgbClr val="D4D4D4"/>
                </a:solidFill>
                <a:effectLst/>
                <a:latin typeface="Consolas" panose="020B0609020204030204" pitchFamily="49" charset="0"/>
              </a:rPr>
              <a:t>: </a:t>
            </a:r>
            <a:r>
              <a:rPr lang="en-US" altLang="ko-KR" sz="1600" b="0" dirty="0">
                <a:solidFill>
                  <a:srgbClr val="569CD6"/>
                </a:solidFill>
                <a:effectLst/>
                <a:latin typeface="Consolas" panose="020B0609020204030204" pitchFamily="49" charset="0"/>
              </a:rPr>
              <a:t>true</a:t>
            </a:r>
            <a:r>
              <a:rPr lang="en-US" altLang="ko-KR" sz="1600" b="0" dirty="0">
                <a:solidFill>
                  <a:srgbClr val="D4D4D4"/>
                </a:solidFill>
                <a:effectLst/>
                <a:latin typeface="Consolas" panose="020B0609020204030204" pitchFamily="49" charset="0"/>
              </a:rPr>
              <a:t>,</a:t>
            </a:r>
          </a:p>
          <a:p>
            <a:r>
              <a:rPr lang="en-US" altLang="ko-KR" sz="1600" b="0" dirty="0">
                <a:solidFill>
                  <a:srgbClr val="D4D4D4"/>
                </a:solidFill>
                <a:effectLst/>
                <a:latin typeface="Consolas" panose="020B0609020204030204" pitchFamily="49" charset="0"/>
              </a:rPr>
              <a:t>    </a:t>
            </a:r>
            <a:r>
              <a:rPr lang="en-US" altLang="ko-KR" sz="1600" b="0" dirty="0">
                <a:solidFill>
                  <a:srgbClr val="9CDCFE"/>
                </a:solidFill>
                <a:effectLst/>
                <a:latin typeface="Consolas" panose="020B0609020204030204" pitchFamily="49" charset="0"/>
              </a:rPr>
              <a:t>"</a:t>
            </a:r>
            <a:r>
              <a:rPr lang="en-US" altLang="ko-KR" sz="1600" b="0" dirty="0" err="1">
                <a:solidFill>
                  <a:srgbClr val="9CDCFE"/>
                </a:solidFill>
                <a:effectLst/>
                <a:latin typeface="Consolas" panose="020B0609020204030204" pitchFamily="49" charset="0"/>
              </a:rPr>
              <a:t>emitDecoratorMetadata</a:t>
            </a:r>
            <a:r>
              <a:rPr lang="en-US" altLang="ko-KR" sz="1600" b="0" dirty="0">
                <a:solidFill>
                  <a:srgbClr val="9CDCFE"/>
                </a:solidFill>
                <a:effectLst/>
                <a:latin typeface="Consolas" panose="020B0609020204030204" pitchFamily="49" charset="0"/>
              </a:rPr>
              <a:t>"</a:t>
            </a:r>
            <a:r>
              <a:rPr lang="en-US" altLang="ko-KR" sz="1600" b="0" dirty="0">
                <a:solidFill>
                  <a:srgbClr val="D4D4D4"/>
                </a:solidFill>
                <a:effectLst/>
                <a:latin typeface="Consolas" panose="020B0609020204030204" pitchFamily="49" charset="0"/>
              </a:rPr>
              <a:t>: </a:t>
            </a:r>
            <a:r>
              <a:rPr lang="en-US" altLang="ko-KR" sz="1600" b="0" dirty="0">
                <a:solidFill>
                  <a:srgbClr val="569CD6"/>
                </a:solidFill>
                <a:effectLst/>
                <a:latin typeface="Consolas" panose="020B0609020204030204" pitchFamily="49" charset="0"/>
              </a:rPr>
              <a:t>true</a:t>
            </a:r>
            <a:r>
              <a:rPr lang="en-US" altLang="ko-KR" sz="1600" b="0" dirty="0">
                <a:solidFill>
                  <a:srgbClr val="D4D4D4"/>
                </a:solidFill>
                <a:effectLst/>
                <a:latin typeface="Consolas" panose="020B0609020204030204" pitchFamily="49" charset="0"/>
              </a:rPr>
              <a:t>,</a:t>
            </a:r>
          </a:p>
          <a:p>
            <a:r>
              <a:rPr lang="en-US" altLang="ko-KR" sz="1600" b="0" dirty="0">
                <a:solidFill>
                  <a:srgbClr val="D4D4D4"/>
                </a:solidFill>
                <a:effectLst/>
                <a:latin typeface="Consolas" panose="020B0609020204030204" pitchFamily="49" charset="0"/>
              </a:rPr>
              <a:t>    </a:t>
            </a:r>
            <a:r>
              <a:rPr lang="en-US" altLang="ko-KR" sz="1600" b="0" dirty="0">
                <a:solidFill>
                  <a:srgbClr val="9CDCFE"/>
                </a:solidFill>
                <a:effectLst/>
                <a:latin typeface="Consolas" panose="020B0609020204030204" pitchFamily="49" charset="0"/>
              </a:rPr>
              <a:t>"</a:t>
            </a:r>
            <a:r>
              <a:rPr lang="en-US" altLang="ko-KR" sz="1600" b="0" dirty="0" err="1">
                <a:solidFill>
                  <a:srgbClr val="9CDCFE"/>
                </a:solidFill>
                <a:effectLst/>
                <a:latin typeface="Consolas" panose="020B0609020204030204" pitchFamily="49" charset="0"/>
              </a:rPr>
              <a:t>experimentalDecorators</a:t>
            </a:r>
            <a:r>
              <a:rPr lang="en-US" altLang="ko-KR" sz="1600" b="0" dirty="0">
                <a:solidFill>
                  <a:srgbClr val="9CDCFE"/>
                </a:solidFill>
                <a:effectLst/>
                <a:latin typeface="Consolas" panose="020B0609020204030204" pitchFamily="49" charset="0"/>
              </a:rPr>
              <a:t>"</a:t>
            </a:r>
            <a:r>
              <a:rPr lang="en-US" altLang="ko-KR" sz="1600" b="0" dirty="0">
                <a:solidFill>
                  <a:srgbClr val="D4D4D4"/>
                </a:solidFill>
                <a:effectLst/>
                <a:latin typeface="Consolas" panose="020B0609020204030204" pitchFamily="49" charset="0"/>
              </a:rPr>
              <a:t>: </a:t>
            </a:r>
            <a:r>
              <a:rPr lang="en-US" altLang="ko-KR" sz="1600" b="0" dirty="0">
                <a:solidFill>
                  <a:srgbClr val="569CD6"/>
                </a:solidFill>
                <a:effectLst/>
                <a:latin typeface="Consolas" panose="020B0609020204030204" pitchFamily="49" charset="0"/>
              </a:rPr>
              <a:t>true</a:t>
            </a:r>
            <a:r>
              <a:rPr lang="en-US" altLang="ko-KR" sz="1600" b="0" dirty="0">
                <a:solidFill>
                  <a:srgbClr val="D4D4D4"/>
                </a:solidFill>
                <a:effectLst/>
                <a:latin typeface="Consolas" panose="020B0609020204030204" pitchFamily="49" charset="0"/>
              </a:rPr>
              <a:t>,</a:t>
            </a:r>
          </a:p>
          <a:p>
            <a:r>
              <a:rPr lang="en-US" altLang="ko-KR" sz="1600" b="0" dirty="0">
                <a:solidFill>
                  <a:srgbClr val="D4D4D4"/>
                </a:solidFill>
                <a:effectLst/>
                <a:latin typeface="Consolas" panose="020B0609020204030204" pitchFamily="49" charset="0"/>
              </a:rPr>
              <a:t>    </a:t>
            </a:r>
            <a:r>
              <a:rPr lang="en-US" altLang="ko-KR" sz="1600" b="0" dirty="0">
                <a:solidFill>
                  <a:srgbClr val="9CDCFE"/>
                </a:solidFill>
                <a:effectLst/>
                <a:latin typeface="Consolas" panose="020B0609020204030204" pitchFamily="49" charset="0"/>
              </a:rPr>
              <a:t>"</a:t>
            </a:r>
            <a:r>
              <a:rPr lang="en-US" altLang="ko-KR" sz="1600" b="0" dirty="0" err="1">
                <a:solidFill>
                  <a:srgbClr val="9CDCFE"/>
                </a:solidFill>
                <a:effectLst/>
                <a:latin typeface="Consolas" panose="020B0609020204030204" pitchFamily="49" charset="0"/>
              </a:rPr>
              <a:t>removeComments</a:t>
            </a:r>
            <a:r>
              <a:rPr lang="en-US" altLang="ko-KR" sz="1600" b="0" dirty="0">
                <a:solidFill>
                  <a:srgbClr val="9CDCFE"/>
                </a:solidFill>
                <a:effectLst/>
                <a:latin typeface="Consolas" panose="020B0609020204030204" pitchFamily="49" charset="0"/>
              </a:rPr>
              <a:t>"</a:t>
            </a:r>
            <a:r>
              <a:rPr lang="en-US" altLang="ko-KR" sz="1600" b="0" dirty="0">
                <a:solidFill>
                  <a:srgbClr val="D4D4D4"/>
                </a:solidFill>
                <a:effectLst/>
                <a:latin typeface="Consolas" panose="020B0609020204030204" pitchFamily="49" charset="0"/>
              </a:rPr>
              <a:t>: </a:t>
            </a:r>
            <a:r>
              <a:rPr lang="en-US" altLang="ko-KR" sz="1600" b="0" dirty="0">
                <a:solidFill>
                  <a:srgbClr val="569CD6"/>
                </a:solidFill>
                <a:effectLst/>
                <a:latin typeface="Consolas" panose="020B0609020204030204" pitchFamily="49" charset="0"/>
              </a:rPr>
              <a:t>false</a:t>
            </a:r>
            <a:r>
              <a:rPr lang="en-US" altLang="ko-KR" sz="1600" b="0" dirty="0">
                <a:solidFill>
                  <a:srgbClr val="D4D4D4"/>
                </a:solidFill>
                <a:effectLst/>
                <a:latin typeface="Consolas" panose="020B0609020204030204" pitchFamily="49" charset="0"/>
              </a:rPr>
              <a:t>,</a:t>
            </a:r>
          </a:p>
          <a:p>
            <a:r>
              <a:rPr lang="en-US" altLang="ko-KR" sz="1600" b="0" dirty="0">
                <a:solidFill>
                  <a:srgbClr val="D4D4D4"/>
                </a:solidFill>
                <a:effectLst/>
                <a:latin typeface="Consolas" panose="020B0609020204030204" pitchFamily="49" charset="0"/>
              </a:rPr>
              <a:t>    </a:t>
            </a:r>
            <a:r>
              <a:rPr lang="en-US" altLang="ko-KR" sz="1600" b="0" dirty="0">
                <a:solidFill>
                  <a:srgbClr val="9CDCFE"/>
                </a:solidFill>
                <a:effectLst/>
                <a:latin typeface="Consolas" panose="020B0609020204030204" pitchFamily="49" charset="0"/>
              </a:rPr>
              <a:t>"</a:t>
            </a:r>
            <a:r>
              <a:rPr lang="en-US" altLang="ko-KR" sz="1600" b="0" dirty="0" err="1">
                <a:solidFill>
                  <a:srgbClr val="9CDCFE"/>
                </a:solidFill>
                <a:effectLst/>
                <a:latin typeface="Consolas" panose="020B0609020204030204" pitchFamily="49" charset="0"/>
              </a:rPr>
              <a:t>noImplicitAny</a:t>
            </a:r>
            <a:r>
              <a:rPr lang="en-US" altLang="ko-KR" sz="1600" b="0" dirty="0">
                <a:solidFill>
                  <a:srgbClr val="9CDCFE"/>
                </a:solidFill>
                <a:effectLst/>
                <a:latin typeface="Consolas" panose="020B0609020204030204" pitchFamily="49" charset="0"/>
              </a:rPr>
              <a:t>"</a:t>
            </a:r>
            <a:r>
              <a:rPr lang="en-US" altLang="ko-KR" sz="1600" b="0" dirty="0">
                <a:solidFill>
                  <a:srgbClr val="D4D4D4"/>
                </a:solidFill>
                <a:effectLst/>
                <a:latin typeface="Consolas" panose="020B0609020204030204" pitchFamily="49" charset="0"/>
              </a:rPr>
              <a:t>: </a:t>
            </a:r>
            <a:r>
              <a:rPr lang="en-US" altLang="ko-KR" sz="1600" b="0" dirty="0">
                <a:solidFill>
                  <a:srgbClr val="569CD6"/>
                </a:solidFill>
                <a:effectLst/>
                <a:latin typeface="Consolas" panose="020B0609020204030204" pitchFamily="49" charset="0"/>
              </a:rPr>
              <a:t>false</a:t>
            </a:r>
            <a:endParaRPr lang="en-US" altLang="ko-KR" sz="1600" b="0" dirty="0">
              <a:solidFill>
                <a:srgbClr val="D4D4D4"/>
              </a:solidFill>
              <a:effectLst/>
              <a:latin typeface="Consolas" panose="020B0609020204030204" pitchFamily="49" charset="0"/>
            </a:endParaRPr>
          </a:p>
          <a:p>
            <a:r>
              <a:rPr lang="en-US" altLang="ko-KR" sz="1600" b="0" dirty="0">
                <a:solidFill>
                  <a:srgbClr val="D4D4D4"/>
                </a:solidFill>
                <a:effectLst/>
                <a:latin typeface="Consolas" panose="020B0609020204030204" pitchFamily="49" charset="0"/>
              </a:rPr>
              <a:t>  },</a:t>
            </a:r>
          </a:p>
          <a:p>
            <a:r>
              <a:rPr lang="en-US" altLang="ko-KR" sz="1600" b="0" dirty="0">
                <a:solidFill>
                  <a:srgbClr val="D4D4D4"/>
                </a:solidFill>
                <a:effectLst/>
                <a:latin typeface="Consolas" panose="020B0609020204030204" pitchFamily="49" charset="0"/>
              </a:rPr>
              <a:t>  </a:t>
            </a:r>
            <a:r>
              <a:rPr lang="en-US" altLang="ko-KR" sz="1600" b="0" dirty="0">
                <a:solidFill>
                  <a:srgbClr val="9CDCFE"/>
                </a:solidFill>
                <a:effectLst/>
                <a:latin typeface="Consolas" panose="020B0609020204030204" pitchFamily="49" charset="0"/>
              </a:rPr>
              <a:t>"exclude"</a:t>
            </a:r>
            <a:r>
              <a:rPr lang="en-US" altLang="ko-KR" sz="1600" b="0" dirty="0">
                <a:solidFill>
                  <a:srgbClr val="D4D4D4"/>
                </a:solidFill>
                <a:effectLst/>
                <a:latin typeface="Consolas" panose="020B0609020204030204" pitchFamily="49" charset="0"/>
              </a:rPr>
              <a:t>: [</a:t>
            </a:r>
          </a:p>
          <a:p>
            <a:r>
              <a:rPr lang="en-US" altLang="ko-KR" sz="1600" b="0" dirty="0">
                <a:solidFill>
                  <a:srgbClr val="D4D4D4"/>
                </a:solidFill>
                <a:effectLst/>
                <a:latin typeface="Consolas" panose="020B0609020204030204" pitchFamily="49" charset="0"/>
              </a:rPr>
              <a:t>    </a:t>
            </a:r>
            <a:r>
              <a:rPr lang="en-US" altLang="ko-KR" sz="1600" b="0" dirty="0">
                <a:solidFill>
                  <a:srgbClr val="CE9178"/>
                </a:solidFill>
                <a:effectLst/>
                <a:latin typeface="Consolas" panose="020B0609020204030204" pitchFamily="49" charset="0"/>
              </a:rPr>
              <a:t>"</a:t>
            </a:r>
            <a:r>
              <a:rPr lang="en-US" altLang="ko-KR" sz="1600" b="0" dirty="0" err="1">
                <a:solidFill>
                  <a:srgbClr val="CE9178"/>
                </a:solidFill>
                <a:effectLst/>
                <a:latin typeface="Consolas" panose="020B0609020204030204" pitchFamily="49" charset="0"/>
              </a:rPr>
              <a:t>node_modules</a:t>
            </a:r>
            <a:r>
              <a:rPr lang="en-US" altLang="ko-KR" sz="1600" b="0" dirty="0">
                <a:solidFill>
                  <a:srgbClr val="CE9178"/>
                </a:solidFill>
                <a:effectLst/>
                <a:latin typeface="Consolas" panose="020B0609020204030204" pitchFamily="49" charset="0"/>
              </a:rPr>
              <a:t>"</a:t>
            </a:r>
            <a:r>
              <a:rPr lang="en-US" altLang="ko-KR" sz="1600" b="0" dirty="0">
                <a:solidFill>
                  <a:srgbClr val="D4D4D4"/>
                </a:solidFill>
                <a:effectLst/>
                <a:latin typeface="Consolas" panose="020B0609020204030204" pitchFamily="49" charset="0"/>
              </a:rPr>
              <a:t>,</a:t>
            </a:r>
          </a:p>
          <a:p>
            <a:r>
              <a:rPr lang="en-US" altLang="ko-KR" sz="1600" b="0" dirty="0">
                <a:solidFill>
                  <a:srgbClr val="D4D4D4"/>
                </a:solidFill>
                <a:effectLst/>
                <a:latin typeface="Consolas" panose="020B0609020204030204" pitchFamily="49" charset="0"/>
              </a:rPr>
              <a:t>    </a:t>
            </a:r>
            <a:r>
              <a:rPr lang="en-US" altLang="ko-KR" sz="1600" b="0" dirty="0">
                <a:solidFill>
                  <a:srgbClr val="CE9178"/>
                </a:solidFill>
                <a:effectLst/>
                <a:latin typeface="Consolas" panose="020B0609020204030204" pitchFamily="49" charset="0"/>
              </a:rPr>
              <a:t>"</a:t>
            </a:r>
            <a:r>
              <a:rPr lang="en-US" altLang="ko-KR" sz="1600" b="0" dirty="0" err="1">
                <a:solidFill>
                  <a:srgbClr val="CE9178"/>
                </a:solidFill>
                <a:effectLst/>
                <a:latin typeface="Consolas" panose="020B0609020204030204" pitchFamily="49" charset="0"/>
              </a:rPr>
              <a:t>typings</a:t>
            </a:r>
            <a:r>
              <a:rPr lang="en-US" altLang="ko-KR" sz="1600" b="0" dirty="0">
                <a:solidFill>
                  <a:srgbClr val="CE9178"/>
                </a:solidFill>
                <a:effectLst/>
                <a:latin typeface="Consolas" panose="020B0609020204030204" pitchFamily="49" charset="0"/>
              </a:rPr>
              <a:t>/main"</a:t>
            </a:r>
            <a:r>
              <a:rPr lang="en-US" altLang="ko-KR" sz="1600" b="0" dirty="0">
                <a:solidFill>
                  <a:srgbClr val="D4D4D4"/>
                </a:solidFill>
                <a:effectLst/>
                <a:latin typeface="Consolas" panose="020B0609020204030204" pitchFamily="49" charset="0"/>
              </a:rPr>
              <a:t>,</a:t>
            </a:r>
          </a:p>
          <a:p>
            <a:r>
              <a:rPr lang="en-US" altLang="ko-KR" sz="1600" b="0" dirty="0">
                <a:solidFill>
                  <a:srgbClr val="D4D4D4"/>
                </a:solidFill>
                <a:effectLst/>
                <a:latin typeface="Consolas" panose="020B0609020204030204" pitchFamily="49" charset="0"/>
              </a:rPr>
              <a:t>    </a:t>
            </a:r>
            <a:r>
              <a:rPr lang="en-US" altLang="ko-KR" sz="1600" b="0" dirty="0">
                <a:solidFill>
                  <a:srgbClr val="CE9178"/>
                </a:solidFill>
                <a:effectLst/>
                <a:latin typeface="Consolas" panose="020B0609020204030204" pitchFamily="49" charset="0"/>
              </a:rPr>
              <a:t>"</a:t>
            </a:r>
            <a:r>
              <a:rPr lang="en-US" altLang="ko-KR" sz="1600" b="0" dirty="0" err="1">
                <a:solidFill>
                  <a:srgbClr val="CE9178"/>
                </a:solidFill>
                <a:effectLst/>
                <a:latin typeface="Consolas" panose="020B0609020204030204" pitchFamily="49" charset="0"/>
              </a:rPr>
              <a:t>typings</a:t>
            </a:r>
            <a:r>
              <a:rPr lang="en-US" altLang="ko-KR" sz="1600" b="0" dirty="0">
                <a:solidFill>
                  <a:srgbClr val="CE9178"/>
                </a:solidFill>
                <a:effectLst/>
                <a:latin typeface="Consolas" panose="020B0609020204030204" pitchFamily="49" charset="0"/>
              </a:rPr>
              <a:t>/</a:t>
            </a:r>
            <a:r>
              <a:rPr lang="en-US" altLang="ko-KR" sz="1600" b="0" dirty="0" err="1">
                <a:solidFill>
                  <a:srgbClr val="CE9178"/>
                </a:solidFill>
                <a:effectLst/>
                <a:latin typeface="Consolas" panose="020B0609020204030204" pitchFamily="49" charset="0"/>
              </a:rPr>
              <a:t>main.d.ts</a:t>
            </a:r>
            <a:r>
              <a:rPr lang="en-US" altLang="ko-KR" sz="1600" b="0" dirty="0">
                <a:solidFill>
                  <a:srgbClr val="CE9178"/>
                </a:solidFill>
                <a:effectLst/>
                <a:latin typeface="Consolas" panose="020B0609020204030204" pitchFamily="49" charset="0"/>
              </a:rPr>
              <a:t>"</a:t>
            </a:r>
            <a:endParaRPr lang="en-US" altLang="ko-KR" sz="1600" b="0" dirty="0">
              <a:solidFill>
                <a:srgbClr val="D4D4D4"/>
              </a:solidFill>
              <a:effectLst/>
              <a:latin typeface="Consolas" panose="020B0609020204030204" pitchFamily="49" charset="0"/>
            </a:endParaRPr>
          </a:p>
          <a:p>
            <a:r>
              <a:rPr lang="en-US" altLang="ko-KR" sz="1600" b="0" dirty="0">
                <a:solidFill>
                  <a:srgbClr val="D4D4D4"/>
                </a:solidFill>
                <a:effectLst/>
                <a:latin typeface="Consolas" panose="020B0609020204030204" pitchFamily="49" charset="0"/>
              </a:rPr>
              <a:t>  ]</a:t>
            </a:r>
          </a:p>
          <a:p>
            <a:r>
              <a:rPr lang="en-US" altLang="ko-KR"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182723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838200" y="1690688"/>
            <a:ext cx="10515600" cy="2031325"/>
          </a:xfrm>
          <a:prstGeom prst="rect">
            <a:avLst/>
          </a:prstGeom>
          <a:solidFill>
            <a:schemeClr val="tx1"/>
          </a:solidFill>
        </p:spPr>
        <p:txBody>
          <a:bodyPr wrap="square">
            <a:spAutoFit/>
          </a:bodyPr>
          <a:lstStyle/>
          <a:p>
            <a:r>
              <a:rPr lang="en-US" altLang="ko-KR" b="0" dirty="0">
                <a:solidFill>
                  <a:srgbClr val="D4D4D4"/>
                </a:solidFill>
                <a:effectLst/>
                <a:latin typeface="Consolas" panose="020B0609020204030204" pitchFamily="49" charset="0"/>
              </a:rPr>
              <a:t>{</a:t>
            </a:r>
          </a:p>
          <a:p>
            <a:pPr lvl="1"/>
            <a:r>
              <a:rPr lang="en-US" altLang="ko-KR" b="0" dirty="0">
                <a:solidFill>
                  <a:srgbClr val="9CDCFE"/>
                </a:solidFill>
                <a:effectLst/>
                <a:latin typeface="Consolas" panose="020B0609020204030204" pitchFamily="49" charset="0"/>
              </a:rPr>
              <a:t>"</a:t>
            </a:r>
            <a:r>
              <a:rPr lang="en-US" altLang="ko-KR" b="0" dirty="0" err="1">
                <a:solidFill>
                  <a:srgbClr val="9CDCFE"/>
                </a:solidFill>
                <a:effectLst/>
                <a:latin typeface="Consolas" panose="020B0609020204030204" pitchFamily="49" charset="0"/>
              </a:rPr>
              <a:t>globalDependencies</a:t>
            </a:r>
            <a:r>
              <a:rPr lang="en-US" altLang="ko-KR" b="0" dirty="0">
                <a:solidFill>
                  <a:srgbClr val="9CDCFE"/>
                </a:solidFill>
                <a:effectLst/>
                <a:latin typeface="Consolas" panose="020B0609020204030204" pitchFamily="49" charset="0"/>
              </a:rPr>
              <a:t>"</a:t>
            </a:r>
            <a:r>
              <a:rPr lang="en-US" altLang="ko-KR" b="0" dirty="0">
                <a:solidFill>
                  <a:srgbClr val="D4D4D4"/>
                </a:solidFill>
                <a:effectLst/>
                <a:latin typeface="Consolas" panose="020B0609020204030204" pitchFamily="49" charset="0"/>
              </a:rPr>
              <a:t>: {</a:t>
            </a:r>
          </a:p>
          <a:p>
            <a:pPr lvl="1"/>
            <a:r>
              <a:rPr lang="en-US" altLang="ko-KR" b="0" dirty="0">
                <a:solidFill>
                  <a:srgbClr val="9CDCFE"/>
                </a:solidFill>
                <a:effectLst/>
                <a:latin typeface="Consolas" panose="020B0609020204030204" pitchFamily="49" charset="0"/>
              </a:rPr>
              <a:t>"core-</a:t>
            </a:r>
            <a:r>
              <a:rPr lang="en-US" altLang="ko-KR" b="0" dirty="0" err="1">
                <a:solidFill>
                  <a:srgbClr val="9CDCFE"/>
                </a:solidFill>
                <a:effectLst/>
                <a:latin typeface="Consolas" panose="020B0609020204030204" pitchFamily="49" charset="0"/>
              </a:rPr>
              <a:t>js</a:t>
            </a:r>
            <a:r>
              <a:rPr lang="en-US" altLang="ko-KR" b="0" dirty="0">
                <a:solidFill>
                  <a:srgbClr val="9CDCFE"/>
                </a:solidFill>
                <a:effectLst/>
                <a:latin typeface="Consolas" panose="020B0609020204030204" pitchFamily="49" charset="0"/>
              </a:rPr>
              <a:t>"</a:t>
            </a:r>
            <a:r>
              <a:rPr lang="en-US" altLang="ko-KR" b="0" dirty="0">
                <a:solidFill>
                  <a:srgbClr val="D4D4D4"/>
                </a:solidFill>
                <a:effectLst/>
                <a:latin typeface="Consolas" panose="020B0609020204030204" pitchFamily="49" charset="0"/>
              </a:rPr>
              <a:t>: </a:t>
            </a:r>
            <a:r>
              <a:rPr lang="en-US" altLang="ko-KR" b="0" dirty="0">
                <a:solidFill>
                  <a:srgbClr val="CE9178"/>
                </a:solidFill>
                <a:effectLst/>
                <a:latin typeface="Consolas" panose="020B0609020204030204" pitchFamily="49" charset="0"/>
              </a:rPr>
              <a:t>"</a:t>
            </a:r>
            <a:r>
              <a:rPr lang="en-US" altLang="ko-KR" b="0" dirty="0" err="1">
                <a:solidFill>
                  <a:srgbClr val="CE9178"/>
                </a:solidFill>
                <a:effectLst/>
                <a:latin typeface="Consolas" panose="020B0609020204030204" pitchFamily="49" charset="0"/>
              </a:rPr>
              <a:t>registry:dt</a:t>
            </a:r>
            <a:r>
              <a:rPr lang="en-US" altLang="ko-KR" b="0" dirty="0">
                <a:solidFill>
                  <a:srgbClr val="CE9178"/>
                </a:solidFill>
                <a:effectLst/>
                <a:latin typeface="Consolas" panose="020B0609020204030204" pitchFamily="49" charset="0"/>
              </a:rPr>
              <a:t>/core-js#0.0.0+20160602141332"</a:t>
            </a:r>
            <a:r>
              <a:rPr lang="en-US" altLang="ko-KR" b="0" dirty="0">
                <a:solidFill>
                  <a:srgbClr val="D4D4D4"/>
                </a:solidFill>
                <a:effectLst/>
                <a:latin typeface="Consolas" panose="020B0609020204030204" pitchFamily="49" charset="0"/>
              </a:rPr>
              <a:t>,</a:t>
            </a:r>
          </a:p>
          <a:p>
            <a:pPr lvl="1"/>
            <a:r>
              <a:rPr lang="en-US" altLang="ko-KR" b="0" dirty="0">
                <a:solidFill>
                  <a:srgbClr val="9CDCFE"/>
                </a:solidFill>
                <a:effectLst/>
                <a:latin typeface="Consolas" panose="020B0609020204030204" pitchFamily="49" charset="0"/>
              </a:rPr>
              <a:t>"jasmine"</a:t>
            </a:r>
            <a:r>
              <a:rPr lang="en-US" altLang="ko-KR" b="0" dirty="0">
                <a:solidFill>
                  <a:srgbClr val="D4D4D4"/>
                </a:solidFill>
                <a:effectLst/>
                <a:latin typeface="Consolas" panose="020B0609020204030204" pitchFamily="49" charset="0"/>
              </a:rPr>
              <a:t>: </a:t>
            </a:r>
            <a:r>
              <a:rPr lang="en-US" altLang="ko-KR" b="0" dirty="0">
                <a:solidFill>
                  <a:srgbClr val="CE9178"/>
                </a:solidFill>
                <a:effectLst/>
                <a:latin typeface="Consolas" panose="020B0609020204030204" pitchFamily="49" charset="0"/>
              </a:rPr>
              <a:t>"</a:t>
            </a:r>
            <a:r>
              <a:rPr lang="en-US" altLang="ko-KR" b="0" dirty="0" err="1">
                <a:solidFill>
                  <a:srgbClr val="CE9178"/>
                </a:solidFill>
                <a:effectLst/>
                <a:latin typeface="Consolas" panose="020B0609020204030204" pitchFamily="49" charset="0"/>
              </a:rPr>
              <a:t>registry:dt</a:t>
            </a:r>
            <a:r>
              <a:rPr lang="en-US" altLang="ko-KR" b="0" dirty="0">
                <a:solidFill>
                  <a:srgbClr val="CE9178"/>
                </a:solidFill>
                <a:effectLst/>
                <a:latin typeface="Consolas" panose="020B0609020204030204" pitchFamily="49" charset="0"/>
              </a:rPr>
              <a:t>/jasmine#2.2.0+20160621224255"</a:t>
            </a:r>
            <a:r>
              <a:rPr lang="en-US" altLang="ko-KR" b="0" dirty="0">
                <a:solidFill>
                  <a:srgbClr val="D4D4D4"/>
                </a:solidFill>
                <a:effectLst/>
                <a:latin typeface="Consolas" panose="020B0609020204030204" pitchFamily="49" charset="0"/>
              </a:rPr>
              <a:t>,</a:t>
            </a:r>
          </a:p>
          <a:p>
            <a:pPr lvl="1"/>
            <a:r>
              <a:rPr lang="en-US" altLang="ko-KR" b="0" dirty="0">
                <a:solidFill>
                  <a:srgbClr val="9CDCFE"/>
                </a:solidFill>
                <a:effectLst/>
                <a:latin typeface="Consolas" panose="020B0609020204030204" pitchFamily="49" charset="0"/>
              </a:rPr>
              <a:t>"node"</a:t>
            </a:r>
            <a:r>
              <a:rPr lang="en-US" altLang="ko-KR" b="0" dirty="0">
                <a:solidFill>
                  <a:srgbClr val="D4D4D4"/>
                </a:solidFill>
                <a:effectLst/>
                <a:latin typeface="Consolas" panose="020B0609020204030204" pitchFamily="49" charset="0"/>
              </a:rPr>
              <a:t>: </a:t>
            </a:r>
            <a:r>
              <a:rPr lang="en-US" altLang="ko-KR" b="0" dirty="0">
                <a:solidFill>
                  <a:srgbClr val="CE9178"/>
                </a:solidFill>
                <a:effectLst/>
                <a:latin typeface="Consolas" panose="020B0609020204030204" pitchFamily="49" charset="0"/>
              </a:rPr>
              <a:t>"</a:t>
            </a:r>
            <a:r>
              <a:rPr lang="en-US" altLang="ko-KR" b="0" dirty="0" err="1">
                <a:solidFill>
                  <a:srgbClr val="CE9178"/>
                </a:solidFill>
                <a:effectLst/>
                <a:latin typeface="Consolas" panose="020B0609020204030204" pitchFamily="49" charset="0"/>
              </a:rPr>
              <a:t>registry:dt</a:t>
            </a:r>
            <a:r>
              <a:rPr lang="en-US" altLang="ko-KR" b="0" dirty="0">
                <a:solidFill>
                  <a:srgbClr val="CE9178"/>
                </a:solidFill>
                <a:effectLst/>
                <a:latin typeface="Consolas" panose="020B0609020204030204" pitchFamily="49" charset="0"/>
              </a:rPr>
              <a:t>/node#6.0.0+20160621231320"</a:t>
            </a:r>
            <a:endParaRPr lang="en-US" altLang="ko-KR" b="0" dirty="0">
              <a:solidFill>
                <a:srgbClr val="D4D4D4"/>
              </a:solidFill>
              <a:effectLst/>
              <a:latin typeface="Consolas" panose="020B0609020204030204" pitchFamily="49" charset="0"/>
            </a:endParaRPr>
          </a:p>
          <a:p>
            <a:pPr lvl="1"/>
            <a:r>
              <a:rPr lang="en-US" altLang="ko-KR" b="0" dirty="0">
                <a:solidFill>
                  <a:srgbClr val="D4D4D4"/>
                </a:solidFill>
                <a:effectLst/>
                <a:latin typeface="Consolas" panose="020B0609020204030204" pitchFamily="49" charset="0"/>
              </a:rPr>
              <a:t>}</a:t>
            </a:r>
          </a:p>
          <a:p>
            <a:r>
              <a:rPr lang="en-US" altLang="ko-KR" b="0" dirty="0">
                <a:solidFill>
                  <a:srgbClr val="D4D4D4"/>
                </a:solidFill>
                <a:effectLst/>
                <a:latin typeface="Consolas" panose="020B0609020204030204" pitchFamily="49" charset="0"/>
              </a:rPr>
              <a:t>}</a:t>
            </a:r>
          </a:p>
        </p:txBody>
      </p:sp>
      <p:sp>
        <p:nvSpPr>
          <p:cNvPr id="11" name="제목 1"/>
          <p:cNvSpPr>
            <a:spLocks noGrp="1"/>
          </p:cNvSpPr>
          <p:nvPr>
            <p:ph type="title"/>
          </p:nvPr>
        </p:nvSpPr>
        <p:spPr>
          <a:xfrm>
            <a:off x="838200" y="365125"/>
            <a:ext cx="10515600" cy="1325563"/>
          </a:xfrm>
        </p:spPr>
        <p:txBody>
          <a:bodyPr/>
          <a:lstStyle/>
          <a:p>
            <a:r>
              <a:rPr lang="en-US" altLang="ko-KR" b="1" dirty="0" err="1"/>
              <a:t>typings.json</a:t>
            </a:r>
            <a:endParaRPr lang="ko-KR" altLang="en-US" dirty="0"/>
          </a:p>
        </p:txBody>
      </p:sp>
    </p:spTree>
    <p:extLst>
      <p:ext uri="{BB962C8B-B14F-4D97-AF65-F5344CB8AC3E}">
        <p14:creationId xmlns:p14="http://schemas.microsoft.com/office/powerpoint/2010/main" val="996353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838200" y="560717"/>
            <a:ext cx="10515600" cy="5616246"/>
          </a:xfrm>
        </p:spPr>
        <p:txBody>
          <a:bodyPr>
            <a:normAutofit fontScale="85000" lnSpcReduction="10000"/>
          </a:bodyPr>
          <a:lstStyle/>
          <a:p>
            <a:pPr marL="0" indent="0">
              <a:lnSpc>
                <a:spcPct val="110000"/>
              </a:lnSpc>
              <a:buNone/>
            </a:pPr>
            <a:r>
              <a:rPr lang="en-US" altLang="ko-KR" dirty="0"/>
              <a:t>A large number of libraries of the JavaScript extends JavaScript environment with features and syntax which is not natively recognized by the </a:t>
            </a:r>
            <a:r>
              <a:rPr lang="en-US" altLang="ko-KR" dirty="0" err="1"/>
              <a:t>TypeScript</a:t>
            </a:r>
            <a:r>
              <a:rPr lang="en-US" altLang="ko-KR" dirty="0"/>
              <a:t> compiler. The </a:t>
            </a:r>
            <a:r>
              <a:rPr lang="en-US" altLang="ko-KR" b="1" dirty="0" err="1"/>
              <a:t>typings.json</a:t>
            </a:r>
            <a:r>
              <a:rPr lang="en-US" altLang="ko-KR" dirty="0"/>
              <a:t> file is used to identify </a:t>
            </a:r>
            <a:r>
              <a:rPr lang="en-US" altLang="ko-KR" dirty="0" err="1"/>
              <a:t>TypeScript</a:t>
            </a:r>
            <a:r>
              <a:rPr lang="en-US" altLang="ko-KR" dirty="0"/>
              <a:t> definition files in your Angular application.</a:t>
            </a:r>
          </a:p>
          <a:p>
            <a:pPr marL="0" indent="0">
              <a:lnSpc>
                <a:spcPct val="110000"/>
              </a:lnSpc>
              <a:buNone/>
            </a:pPr>
            <a:endParaRPr lang="en-US" altLang="ko-KR" dirty="0"/>
          </a:p>
          <a:p>
            <a:pPr marL="0" indent="0">
              <a:lnSpc>
                <a:spcPct val="110000"/>
              </a:lnSpc>
              <a:buNone/>
            </a:pPr>
            <a:r>
              <a:rPr lang="en-US" altLang="ko-KR" dirty="0"/>
              <a:t>In the above code, there are three typing files as shown below:</a:t>
            </a:r>
          </a:p>
          <a:p>
            <a:pPr>
              <a:lnSpc>
                <a:spcPct val="110000"/>
              </a:lnSpc>
            </a:pPr>
            <a:r>
              <a:rPr lang="en-US" altLang="ko-KR" b="1" dirty="0"/>
              <a:t>core-</a:t>
            </a:r>
            <a:r>
              <a:rPr lang="en-US" altLang="ko-KR" b="1" dirty="0" err="1"/>
              <a:t>js</a:t>
            </a:r>
            <a:r>
              <a:rPr lang="en-US" altLang="ko-KR" dirty="0"/>
              <a:t>: It brings ES2015/ES6 capabilities to our ES5 browsers.</a:t>
            </a:r>
          </a:p>
          <a:p>
            <a:pPr>
              <a:lnSpc>
                <a:spcPct val="110000"/>
              </a:lnSpc>
            </a:pPr>
            <a:r>
              <a:rPr lang="en-US" altLang="ko-KR" b="1" dirty="0"/>
              <a:t>jasmine</a:t>
            </a:r>
            <a:r>
              <a:rPr lang="en-US" altLang="ko-KR" dirty="0"/>
              <a:t>: It is the typing for Jasmine test framework.</a:t>
            </a:r>
          </a:p>
          <a:p>
            <a:pPr>
              <a:lnSpc>
                <a:spcPct val="110000"/>
              </a:lnSpc>
            </a:pPr>
            <a:r>
              <a:rPr lang="en-US" altLang="ko-KR" b="1" dirty="0"/>
              <a:t>node</a:t>
            </a:r>
            <a:r>
              <a:rPr lang="en-US" altLang="ko-KR" dirty="0"/>
              <a:t>: It is used for the code that references objects in the </a:t>
            </a:r>
            <a:r>
              <a:rPr lang="en-US" altLang="ko-KR" dirty="0" err="1"/>
              <a:t>nodejs</a:t>
            </a:r>
            <a:r>
              <a:rPr lang="en-US" altLang="ko-KR" dirty="0"/>
              <a:t> environment.</a:t>
            </a:r>
          </a:p>
          <a:p>
            <a:pPr marL="0" indent="0">
              <a:lnSpc>
                <a:spcPct val="110000"/>
              </a:lnSpc>
              <a:buNone/>
            </a:pPr>
            <a:endParaRPr lang="en-US" altLang="ko-KR" dirty="0"/>
          </a:p>
          <a:p>
            <a:pPr marL="0" indent="0">
              <a:lnSpc>
                <a:spcPct val="110000"/>
              </a:lnSpc>
              <a:buNone/>
            </a:pPr>
            <a:r>
              <a:rPr lang="en-US" altLang="ko-KR" dirty="0"/>
              <a:t>These </a:t>
            </a:r>
            <a:r>
              <a:rPr lang="en-US" altLang="ko-KR" dirty="0" err="1"/>
              <a:t>typings</a:t>
            </a:r>
            <a:r>
              <a:rPr lang="en-US" altLang="ko-KR" dirty="0"/>
              <a:t> are used in development of larger Angular applications.</a:t>
            </a:r>
          </a:p>
        </p:txBody>
      </p:sp>
    </p:spTree>
    <p:extLst>
      <p:ext uri="{BB962C8B-B14F-4D97-AF65-F5344CB8AC3E}">
        <p14:creationId xmlns:p14="http://schemas.microsoft.com/office/powerpoint/2010/main" val="947454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Step(4)</a:t>
            </a:r>
            <a:endParaRPr lang="ko-KR" altLang="en-US" dirty="0"/>
          </a:p>
        </p:txBody>
      </p:sp>
      <p:sp>
        <p:nvSpPr>
          <p:cNvPr id="3" name="내용 개체 틀 2"/>
          <p:cNvSpPr>
            <a:spLocks noGrp="1"/>
          </p:cNvSpPr>
          <p:nvPr>
            <p:ph idx="1"/>
          </p:nvPr>
        </p:nvSpPr>
        <p:spPr/>
        <p:txBody>
          <a:bodyPr/>
          <a:lstStyle/>
          <a:p>
            <a:pPr marL="0" indent="0">
              <a:buNone/>
            </a:pPr>
            <a:r>
              <a:rPr lang="en-US" altLang="ko-KR" dirty="0"/>
              <a:t>Add </a:t>
            </a:r>
            <a:r>
              <a:rPr lang="en-US" altLang="ko-KR" b="1" dirty="0" err="1"/>
              <a:t>package.json</a:t>
            </a:r>
            <a:r>
              <a:rPr lang="en-US" altLang="ko-KR" dirty="0"/>
              <a:t> file to your </a:t>
            </a:r>
            <a:r>
              <a:rPr lang="en-US" altLang="ko-KR" i="1" dirty="0"/>
              <a:t>angular2-demo</a:t>
            </a:r>
            <a:r>
              <a:rPr lang="en-US" altLang="ko-KR" dirty="0"/>
              <a:t> project folder with the below code:</a:t>
            </a:r>
          </a:p>
          <a:p>
            <a:pPr marL="0" indent="0">
              <a:buNone/>
            </a:pPr>
            <a:endParaRPr lang="en-US" altLang="ko-KR" dirty="0"/>
          </a:p>
          <a:p>
            <a:pPr marL="0" indent="0">
              <a:buNone/>
            </a:pPr>
            <a:r>
              <a:rPr lang="en-US" altLang="ko-KR" dirty="0"/>
              <a:t>The </a:t>
            </a:r>
            <a:r>
              <a:rPr lang="en-US" altLang="ko-KR" b="1" dirty="0" err="1"/>
              <a:t>package.json</a:t>
            </a:r>
            <a:r>
              <a:rPr lang="en-US" altLang="ko-KR" dirty="0"/>
              <a:t> will contain the packages that our apps require. These packages are installed and maintained with </a:t>
            </a:r>
            <a:r>
              <a:rPr lang="en-US" altLang="ko-KR" dirty="0" err="1"/>
              <a:t>npm</a:t>
            </a:r>
            <a:r>
              <a:rPr lang="en-US" altLang="ko-KR" dirty="0"/>
              <a:t> (Node Package Manager). To install </a:t>
            </a:r>
            <a:r>
              <a:rPr lang="en-US" altLang="ko-KR" i="1" dirty="0" err="1"/>
              <a:t>npm</a:t>
            </a:r>
            <a:r>
              <a:rPr lang="en-US" altLang="ko-KR" dirty="0"/>
              <a:t> </a:t>
            </a:r>
            <a:r>
              <a:rPr lang="en-US" altLang="ko-KR" dirty="0">
                <a:hlinkClick r:id="rId2"/>
              </a:rPr>
              <a:t>click here</a:t>
            </a:r>
            <a:endParaRPr lang="ko-KR" altLang="en-US" dirty="0"/>
          </a:p>
        </p:txBody>
      </p:sp>
    </p:spTree>
    <p:extLst>
      <p:ext uri="{BB962C8B-B14F-4D97-AF65-F5344CB8AC3E}">
        <p14:creationId xmlns:p14="http://schemas.microsoft.com/office/powerpoint/2010/main" val="656212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838200" y="1690688"/>
            <a:ext cx="10515600" cy="4832092"/>
          </a:xfrm>
          <a:prstGeom prst="rect">
            <a:avLst/>
          </a:prstGeom>
          <a:solidFill>
            <a:schemeClr val="tx1"/>
          </a:solidFill>
        </p:spPr>
        <p:txBody>
          <a:bodyPr wrap="square">
            <a:spAutoFit/>
          </a:bodyPr>
          <a:lstStyle/>
          <a:p>
            <a:r>
              <a:rPr lang="en-US" altLang="ko-KR" sz="1100" b="0" dirty="0">
                <a:solidFill>
                  <a:srgbClr val="D4D4D4"/>
                </a:solidFill>
                <a:effectLst/>
                <a:latin typeface="Consolas" panose="020B0609020204030204" pitchFamily="49" charset="0"/>
              </a:rPr>
              <a:t>{</a:t>
            </a:r>
          </a:p>
          <a:p>
            <a:pPr lvl="1"/>
            <a:r>
              <a:rPr lang="en-US" altLang="ko-KR" sz="1100" b="0" dirty="0">
                <a:solidFill>
                  <a:srgbClr val="9CDCFE"/>
                </a:solidFill>
                <a:effectLst/>
                <a:latin typeface="Consolas" panose="020B0609020204030204" pitchFamily="49" charset="0"/>
              </a:rPr>
              <a:t>"name"</a:t>
            </a:r>
            <a:r>
              <a:rPr lang="en-US" altLang="ko-KR" sz="1100" b="0" dirty="0">
                <a:solidFill>
                  <a:srgbClr val="D4D4D4"/>
                </a:solidFill>
                <a:effectLst/>
                <a:latin typeface="Consolas" panose="020B0609020204030204" pitchFamily="49" charset="0"/>
              </a:rPr>
              <a:t>: </a:t>
            </a:r>
            <a:r>
              <a:rPr lang="en-US" altLang="ko-KR" sz="1100" b="0" dirty="0">
                <a:solidFill>
                  <a:srgbClr val="CE9178"/>
                </a:solidFill>
                <a:effectLst/>
                <a:latin typeface="Consolas" panose="020B0609020204030204" pitchFamily="49" charset="0"/>
              </a:rPr>
              <a:t>"angular2-demo"</a:t>
            </a:r>
            <a:r>
              <a:rPr lang="en-US" altLang="ko-KR" sz="1100" b="0" dirty="0">
                <a:solidFill>
                  <a:srgbClr val="D4D4D4"/>
                </a:solidFill>
                <a:effectLst/>
                <a:latin typeface="Consolas" panose="020B0609020204030204" pitchFamily="49" charset="0"/>
              </a:rPr>
              <a:t>,</a:t>
            </a:r>
          </a:p>
          <a:p>
            <a:pPr lvl="1"/>
            <a:r>
              <a:rPr lang="en-US" altLang="ko-KR" sz="1100" b="0" dirty="0">
                <a:solidFill>
                  <a:srgbClr val="9CDCFE"/>
                </a:solidFill>
                <a:effectLst/>
                <a:latin typeface="Consolas" panose="020B0609020204030204" pitchFamily="49" charset="0"/>
              </a:rPr>
              <a:t>"version"</a:t>
            </a:r>
            <a:r>
              <a:rPr lang="en-US" altLang="ko-KR" sz="1100" b="0" dirty="0">
                <a:solidFill>
                  <a:srgbClr val="D4D4D4"/>
                </a:solidFill>
                <a:effectLst/>
                <a:latin typeface="Consolas" panose="020B0609020204030204" pitchFamily="49" charset="0"/>
              </a:rPr>
              <a:t>: </a:t>
            </a:r>
            <a:r>
              <a:rPr lang="en-US" altLang="ko-KR" sz="1100" b="0" dirty="0">
                <a:solidFill>
                  <a:srgbClr val="CE9178"/>
                </a:solidFill>
                <a:effectLst/>
                <a:latin typeface="Consolas" panose="020B0609020204030204" pitchFamily="49" charset="0"/>
              </a:rPr>
              <a:t>"1.0.0"</a:t>
            </a:r>
            <a:r>
              <a:rPr lang="en-US" altLang="ko-KR" sz="1100" b="0" dirty="0">
                <a:solidFill>
                  <a:srgbClr val="D4D4D4"/>
                </a:solidFill>
                <a:effectLst/>
                <a:latin typeface="Consolas" panose="020B0609020204030204" pitchFamily="49" charset="0"/>
              </a:rPr>
              <a:t>,</a:t>
            </a:r>
          </a:p>
          <a:p>
            <a:pPr lvl="1"/>
            <a:r>
              <a:rPr lang="en-US" altLang="ko-KR" sz="1100" b="0" dirty="0">
                <a:solidFill>
                  <a:srgbClr val="9CDCFE"/>
                </a:solidFill>
                <a:effectLst/>
                <a:latin typeface="Consolas" panose="020B0609020204030204" pitchFamily="49" charset="0"/>
              </a:rPr>
              <a:t>"scripts"</a:t>
            </a:r>
            <a:r>
              <a:rPr lang="en-US" altLang="ko-KR" sz="1100" b="0" dirty="0">
                <a:solidFill>
                  <a:srgbClr val="D4D4D4"/>
                </a:solidFill>
                <a:effectLst/>
                <a:latin typeface="Consolas" panose="020B0609020204030204" pitchFamily="49" charset="0"/>
              </a:rPr>
              <a:t>: {</a:t>
            </a:r>
          </a:p>
          <a:p>
            <a:pPr lvl="2"/>
            <a:r>
              <a:rPr lang="en-US" altLang="ko-KR" sz="1100" b="0" dirty="0">
                <a:solidFill>
                  <a:srgbClr val="9CDCFE"/>
                </a:solidFill>
                <a:effectLst/>
                <a:latin typeface="Consolas" panose="020B0609020204030204" pitchFamily="49" charset="0"/>
              </a:rPr>
              <a:t>"start"</a:t>
            </a:r>
            <a:r>
              <a:rPr lang="en-US" altLang="ko-KR" sz="1100" b="0" dirty="0">
                <a:solidFill>
                  <a:srgbClr val="D4D4D4"/>
                </a:solidFill>
                <a:effectLst/>
                <a:latin typeface="Consolas" panose="020B0609020204030204" pitchFamily="49" charset="0"/>
              </a:rPr>
              <a:t>: </a:t>
            </a:r>
            <a:r>
              <a:rPr lang="en-US" altLang="ko-KR" sz="1100" b="0" dirty="0">
                <a:solidFill>
                  <a:srgbClr val="CE9178"/>
                </a:solidFill>
                <a:effectLst/>
                <a:latin typeface="Consolas" panose="020B0609020204030204" pitchFamily="49" charset="0"/>
              </a:rPr>
              <a:t>"concurrent \"</a:t>
            </a:r>
            <a:r>
              <a:rPr lang="en-US" altLang="ko-KR" sz="1100" b="0" dirty="0" err="1">
                <a:solidFill>
                  <a:srgbClr val="CE9178"/>
                </a:solidFill>
                <a:effectLst/>
                <a:latin typeface="Consolas" panose="020B0609020204030204" pitchFamily="49" charset="0"/>
              </a:rPr>
              <a:t>npm</a:t>
            </a:r>
            <a:r>
              <a:rPr lang="en-US" altLang="ko-KR" sz="1100" b="0" dirty="0">
                <a:solidFill>
                  <a:srgbClr val="CE9178"/>
                </a:solidFill>
                <a:effectLst/>
                <a:latin typeface="Consolas" panose="020B0609020204030204" pitchFamily="49" charset="0"/>
              </a:rPr>
              <a:t> run </a:t>
            </a:r>
            <a:r>
              <a:rPr lang="en-US" altLang="ko-KR" sz="1100" b="0" dirty="0" err="1">
                <a:solidFill>
                  <a:srgbClr val="CE9178"/>
                </a:solidFill>
                <a:effectLst/>
                <a:latin typeface="Consolas" panose="020B0609020204030204" pitchFamily="49" charset="0"/>
              </a:rPr>
              <a:t>tsc:w</a:t>
            </a:r>
            <a:r>
              <a:rPr lang="en-US" altLang="ko-KR" sz="1100" b="0" dirty="0">
                <a:solidFill>
                  <a:srgbClr val="CE9178"/>
                </a:solidFill>
                <a:effectLst/>
                <a:latin typeface="Consolas" panose="020B0609020204030204" pitchFamily="49" charset="0"/>
              </a:rPr>
              <a:t>\" \"</a:t>
            </a:r>
            <a:r>
              <a:rPr lang="en-US" altLang="ko-KR" sz="1100" b="0" dirty="0" err="1">
                <a:solidFill>
                  <a:srgbClr val="CE9178"/>
                </a:solidFill>
                <a:effectLst/>
                <a:latin typeface="Consolas" panose="020B0609020204030204" pitchFamily="49" charset="0"/>
              </a:rPr>
              <a:t>npm</a:t>
            </a:r>
            <a:r>
              <a:rPr lang="en-US" altLang="ko-KR" sz="1100" b="0" dirty="0">
                <a:solidFill>
                  <a:srgbClr val="CE9178"/>
                </a:solidFill>
                <a:effectLst/>
                <a:latin typeface="Consolas" panose="020B0609020204030204" pitchFamily="49" charset="0"/>
              </a:rPr>
              <a:t> run lite\" "</a:t>
            </a:r>
            <a:r>
              <a:rPr lang="en-US" altLang="ko-KR" sz="1100" b="0" dirty="0">
                <a:solidFill>
                  <a:srgbClr val="D4D4D4"/>
                </a:solidFill>
                <a:effectLst/>
                <a:latin typeface="Consolas" panose="020B0609020204030204" pitchFamily="49" charset="0"/>
              </a:rPr>
              <a:t>,</a:t>
            </a:r>
          </a:p>
          <a:p>
            <a:pPr lvl="2"/>
            <a:r>
              <a:rPr lang="en-US" altLang="ko-KR" sz="1100" b="0" dirty="0">
                <a:solidFill>
                  <a:srgbClr val="9CDCFE"/>
                </a:solidFill>
                <a:effectLst/>
                <a:latin typeface="Consolas" panose="020B0609020204030204" pitchFamily="49" charset="0"/>
              </a:rPr>
              <a:t>"</a:t>
            </a:r>
            <a:r>
              <a:rPr lang="en-US" altLang="ko-KR" sz="1100" b="0" dirty="0" err="1">
                <a:solidFill>
                  <a:srgbClr val="9CDCFE"/>
                </a:solidFill>
                <a:effectLst/>
                <a:latin typeface="Consolas" panose="020B0609020204030204" pitchFamily="49" charset="0"/>
              </a:rPr>
              <a:t>tsc</a:t>
            </a:r>
            <a:r>
              <a:rPr lang="en-US" altLang="ko-KR" sz="1100" b="0" dirty="0">
                <a:solidFill>
                  <a:srgbClr val="9CDCFE"/>
                </a:solidFill>
                <a:effectLst/>
                <a:latin typeface="Consolas" panose="020B0609020204030204" pitchFamily="49" charset="0"/>
              </a:rPr>
              <a:t>"</a:t>
            </a:r>
            <a:r>
              <a:rPr lang="en-US" altLang="ko-KR" sz="1100" b="0" dirty="0">
                <a:solidFill>
                  <a:srgbClr val="D4D4D4"/>
                </a:solidFill>
                <a:effectLst/>
                <a:latin typeface="Consolas" panose="020B0609020204030204" pitchFamily="49" charset="0"/>
              </a:rPr>
              <a:t>: </a:t>
            </a:r>
            <a:r>
              <a:rPr lang="en-US" altLang="ko-KR" sz="1100" b="0" dirty="0">
                <a:solidFill>
                  <a:srgbClr val="CE9178"/>
                </a:solidFill>
                <a:effectLst/>
                <a:latin typeface="Consolas" panose="020B0609020204030204" pitchFamily="49" charset="0"/>
              </a:rPr>
              <a:t>"</a:t>
            </a:r>
            <a:r>
              <a:rPr lang="en-US" altLang="ko-KR" sz="1100" b="0" dirty="0" err="1">
                <a:solidFill>
                  <a:srgbClr val="CE9178"/>
                </a:solidFill>
                <a:effectLst/>
                <a:latin typeface="Consolas" panose="020B0609020204030204" pitchFamily="49" charset="0"/>
              </a:rPr>
              <a:t>tsc</a:t>
            </a:r>
            <a:r>
              <a:rPr lang="en-US" altLang="ko-KR" sz="1100" b="0" dirty="0">
                <a:solidFill>
                  <a:srgbClr val="CE9178"/>
                </a:solidFill>
                <a:effectLst/>
                <a:latin typeface="Consolas" panose="020B0609020204030204" pitchFamily="49" charset="0"/>
              </a:rPr>
              <a:t>"</a:t>
            </a:r>
            <a:r>
              <a:rPr lang="en-US" altLang="ko-KR" sz="1100" b="0" dirty="0">
                <a:solidFill>
                  <a:srgbClr val="D4D4D4"/>
                </a:solidFill>
                <a:effectLst/>
                <a:latin typeface="Consolas" panose="020B0609020204030204" pitchFamily="49" charset="0"/>
              </a:rPr>
              <a:t>,</a:t>
            </a:r>
          </a:p>
          <a:p>
            <a:pPr lvl="2"/>
            <a:r>
              <a:rPr lang="en-US" altLang="ko-KR" sz="1100" b="0" dirty="0">
                <a:solidFill>
                  <a:srgbClr val="9CDCFE"/>
                </a:solidFill>
                <a:effectLst/>
                <a:latin typeface="Consolas" panose="020B0609020204030204" pitchFamily="49" charset="0"/>
              </a:rPr>
              <a:t>"</a:t>
            </a:r>
            <a:r>
              <a:rPr lang="en-US" altLang="ko-KR" sz="1100" b="0" dirty="0" err="1">
                <a:solidFill>
                  <a:srgbClr val="9CDCFE"/>
                </a:solidFill>
                <a:effectLst/>
                <a:latin typeface="Consolas" panose="020B0609020204030204" pitchFamily="49" charset="0"/>
              </a:rPr>
              <a:t>tsc:w</a:t>
            </a:r>
            <a:r>
              <a:rPr lang="en-US" altLang="ko-KR" sz="1100" b="0" dirty="0">
                <a:solidFill>
                  <a:srgbClr val="9CDCFE"/>
                </a:solidFill>
                <a:effectLst/>
                <a:latin typeface="Consolas" panose="020B0609020204030204" pitchFamily="49" charset="0"/>
              </a:rPr>
              <a:t>"</a:t>
            </a:r>
            <a:r>
              <a:rPr lang="en-US" altLang="ko-KR" sz="1100" b="0" dirty="0">
                <a:solidFill>
                  <a:srgbClr val="D4D4D4"/>
                </a:solidFill>
                <a:effectLst/>
                <a:latin typeface="Consolas" panose="020B0609020204030204" pitchFamily="49" charset="0"/>
              </a:rPr>
              <a:t>: </a:t>
            </a:r>
            <a:r>
              <a:rPr lang="en-US" altLang="ko-KR" sz="1100" b="0" dirty="0">
                <a:solidFill>
                  <a:srgbClr val="CE9178"/>
                </a:solidFill>
                <a:effectLst/>
                <a:latin typeface="Consolas" panose="020B0609020204030204" pitchFamily="49" charset="0"/>
              </a:rPr>
              <a:t>"</a:t>
            </a:r>
            <a:r>
              <a:rPr lang="en-US" altLang="ko-KR" sz="1100" b="0" dirty="0" err="1">
                <a:solidFill>
                  <a:srgbClr val="CE9178"/>
                </a:solidFill>
                <a:effectLst/>
                <a:latin typeface="Consolas" panose="020B0609020204030204" pitchFamily="49" charset="0"/>
              </a:rPr>
              <a:t>tsc</a:t>
            </a:r>
            <a:r>
              <a:rPr lang="en-US" altLang="ko-KR" sz="1100" b="0" dirty="0">
                <a:solidFill>
                  <a:srgbClr val="CE9178"/>
                </a:solidFill>
                <a:effectLst/>
                <a:latin typeface="Consolas" panose="020B0609020204030204" pitchFamily="49" charset="0"/>
              </a:rPr>
              <a:t> -w"</a:t>
            </a:r>
            <a:r>
              <a:rPr lang="en-US" altLang="ko-KR" sz="1100" b="0" dirty="0">
                <a:solidFill>
                  <a:srgbClr val="D4D4D4"/>
                </a:solidFill>
                <a:effectLst/>
                <a:latin typeface="Consolas" panose="020B0609020204030204" pitchFamily="49" charset="0"/>
              </a:rPr>
              <a:t>,</a:t>
            </a:r>
          </a:p>
          <a:p>
            <a:pPr lvl="2"/>
            <a:r>
              <a:rPr lang="en-US" altLang="ko-KR" sz="1100" b="0" dirty="0">
                <a:solidFill>
                  <a:srgbClr val="9CDCFE"/>
                </a:solidFill>
                <a:effectLst/>
                <a:latin typeface="Consolas" panose="020B0609020204030204" pitchFamily="49" charset="0"/>
              </a:rPr>
              <a:t>"lite"</a:t>
            </a:r>
            <a:r>
              <a:rPr lang="en-US" altLang="ko-KR" sz="1100" b="0" dirty="0">
                <a:solidFill>
                  <a:srgbClr val="D4D4D4"/>
                </a:solidFill>
                <a:effectLst/>
                <a:latin typeface="Consolas" panose="020B0609020204030204" pitchFamily="49" charset="0"/>
              </a:rPr>
              <a:t>: </a:t>
            </a:r>
            <a:r>
              <a:rPr lang="en-US" altLang="ko-KR" sz="1100" b="0" dirty="0">
                <a:solidFill>
                  <a:srgbClr val="CE9178"/>
                </a:solidFill>
                <a:effectLst/>
                <a:latin typeface="Consolas" panose="020B0609020204030204" pitchFamily="49" charset="0"/>
              </a:rPr>
              <a:t>"lite-server"</a:t>
            </a:r>
            <a:r>
              <a:rPr lang="en-US" altLang="ko-KR" sz="1100" b="0" dirty="0">
                <a:solidFill>
                  <a:srgbClr val="D4D4D4"/>
                </a:solidFill>
                <a:effectLst/>
                <a:latin typeface="Consolas" panose="020B0609020204030204" pitchFamily="49" charset="0"/>
              </a:rPr>
              <a:t>,</a:t>
            </a:r>
          </a:p>
          <a:p>
            <a:pPr lvl="2"/>
            <a:r>
              <a:rPr lang="en-US" altLang="ko-KR" sz="1100" b="0" dirty="0">
                <a:solidFill>
                  <a:srgbClr val="9CDCFE"/>
                </a:solidFill>
                <a:effectLst/>
                <a:latin typeface="Consolas" panose="020B0609020204030204" pitchFamily="49" charset="0"/>
              </a:rPr>
              <a:t>"</a:t>
            </a:r>
            <a:r>
              <a:rPr lang="en-US" altLang="ko-KR" sz="1100" b="0" dirty="0" err="1">
                <a:solidFill>
                  <a:srgbClr val="9CDCFE"/>
                </a:solidFill>
                <a:effectLst/>
                <a:latin typeface="Consolas" panose="020B0609020204030204" pitchFamily="49" charset="0"/>
              </a:rPr>
              <a:t>typings</a:t>
            </a:r>
            <a:r>
              <a:rPr lang="en-US" altLang="ko-KR" sz="1100" b="0" dirty="0">
                <a:solidFill>
                  <a:srgbClr val="9CDCFE"/>
                </a:solidFill>
                <a:effectLst/>
                <a:latin typeface="Consolas" panose="020B0609020204030204" pitchFamily="49" charset="0"/>
              </a:rPr>
              <a:t>"</a:t>
            </a:r>
            <a:r>
              <a:rPr lang="en-US" altLang="ko-KR" sz="1100" b="0" dirty="0">
                <a:solidFill>
                  <a:srgbClr val="D4D4D4"/>
                </a:solidFill>
                <a:effectLst/>
                <a:latin typeface="Consolas" panose="020B0609020204030204" pitchFamily="49" charset="0"/>
              </a:rPr>
              <a:t>: </a:t>
            </a:r>
            <a:r>
              <a:rPr lang="en-US" altLang="ko-KR" sz="1100" b="0" dirty="0">
                <a:solidFill>
                  <a:srgbClr val="CE9178"/>
                </a:solidFill>
                <a:effectLst/>
                <a:latin typeface="Consolas" panose="020B0609020204030204" pitchFamily="49" charset="0"/>
              </a:rPr>
              <a:t>"</a:t>
            </a:r>
            <a:r>
              <a:rPr lang="en-US" altLang="ko-KR" sz="1100" b="0" dirty="0" err="1">
                <a:solidFill>
                  <a:srgbClr val="CE9178"/>
                </a:solidFill>
                <a:effectLst/>
                <a:latin typeface="Consolas" panose="020B0609020204030204" pitchFamily="49" charset="0"/>
              </a:rPr>
              <a:t>typings</a:t>
            </a:r>
            <a:r>
              <a:rPr lang="en-US" altLang="ko-KR" sz="1100" b="0" dirty="0">
                <a:solidFill>
                  <a:srgbClr val="CE9178"/>
                </a:solidFill>
                <a:effectLst/>
                <a:latin typeface="Consolas" panose="020B0609020204030204" pitchFamily="49" charset="0"/>
              </a:rPr>
              <a:t>"</a:t>
            </a:r>
            <a:r>
              <a:rPr lang="en-US" altLang="ko-KR" sz="1100" b="0" dirty="0">
                <a:solidFill>
                  <a:srgbClr val="D4D4D4"/>
                </a:solidFill>
                <a:effectLst/>
                <a:latin typeface="Consolas" panose="020B0609020204030204" pitchFamily="49" charset="0"/>
              </a:rPr>
              <a:t>,</a:t>
            </a:r>
          </a:p>
          <a:p>
            <a:pPr lvl="2"/>
            <a:r>
              <a:rPr lang="en-US" altLang="ko-KR" sz="1100" b="0" dirty="0">
                <a:solidFill>
                  <a:srgbClr val="9CDCFE"/>
                </a:solidFill>
                <a:effectLst/>
                <a:latin typeface="Consolas" panose="020B0609020204030204" pitchFamily="49" charset="0"/>
              </a:rPr>
              <a:t>"</a:t>
            </a:r>
            <a:r>
              <a:rPr lang="en-US" altLang="ko-KR" sz="1100" b="0" dirty="0" err="1">
                <a:solidFill>
                  <a:srgbClr val="9CDCFE"/>
                </a:solidFill>
                <a:effectLst/>
                <a:latin typeface="Consolas" panose="020B0609020204030204" pitchFamily="49" charset="0"/>
              </a:rPr>
              <a:t>postinstall</a:t>
            </a:r>
            <a:r>
              <a:rPr lang="en-US" altLang="ko-KR" sz="1100" b="0" dirty="0">
                <a:solidFill>
                  <a:srgbClr val="9CDCFE"/>
                </a:solidFill>
                <a:effectLst/>
                <a:latin typeface="Consolas" panose="020B0609020204030204" pitchFamily="49" charset="0"/>
              </a:rPr>
              <a:t>"</a:t>
            </a:r>
            <a:r>
              <a:rPr lang="en-US" altLang="ko-KR" sz="1100" b="0" dirty="0">
                <a:solidFill>
                  <a:srgbClr val="D4D4D4"/>
                </a:solidFill>
                <a:effectLst/>
                <a:latin typeface="Consolas" panose="020B0609020204030204" pitchFamily="49" charset="0"/>
              </a:rPr>
              <a:t>: </a:t>
            </a:r>
            <a:r>
              <a:rPr lang="en-US" altLang="ko-KR" sz="1100" b="0" dirty="0">
                <a:solidFill>
                  <a:srgbClr val="CE9178"/>
                </a:solidFill>
                <a:effectLst/>
                <a:latin typeface="Consolas" panose="020B0609020204030204" pitchFamily="49" charset="0"/>
              </a:rPr>
              <a:t>"</a:t>
            </a:r>
            <a:r>
              <a:rPr lang="en-US" altLang="ko-KR" sz="1100" b="0" dirty="0" err="1">
                <a:solidFill>
                  <a:srgbClr val="CE9178"/>
                </a:solidFill>
                <a:effectLst/>
                <a:latin typeface="Consolas" panose="020B0609020204030204" pitchFamily="49" charset="0"/>
              </a:rPr>
              <a:t>typings</a:t>
            </a:r>
            <a:r>
              <a:rPr lang="en-US" altLang="ko-KR" sz="1100" b="0" dirty="0">
                <a:solidFill>
                  <a:srgbClr val="CE9178"/>
                </a:solidFill>
                <a:effectLst/>
                <a:latin typeface="Consolas" panose="020B0609020204030204" pitchFamily="49" charset="0"/>
              </a:rPr>
              <a:t> install"</a:t>
            </a:r>
            <a:endParaRPr lang="en-US" altLang="ko-KR" sz="1100" b="0" dirty="0">
              <a:solidFill>
                <a:srgbClr val="D4D4D4"/>
              </a:solidFill>
              <a:effectLst/>
              <a:latin typeface="Consolas" panose="020B0609020204030204" pitchFamily="49" charset="0"/>
            </a:endParaRPr>
          </a:p>
          <a:p>
            <a:pPr lvl="1"/>
            <a:r>
              <a:rPr lang="en-US" altLang="ko-KR" sz="1100" b="0" dirty="0">
                <a:solidFill>
                  <a:srgbClr val="D4D4D4"/>
                </a:solidFill>
                <a:effectLst/>
                <a:latin typeface="Consolas" panose="020B0609020204030204" pitchFamily="49" charset="0"/>
              </a:rPr>
              <a:t>},</a:t>
            </a:r>
          </a:p>
          <a:p>
            <a:pPr lvl="1"/>
            <a:r>
              <a:rPr lang="en-US" altLang="ko-KR" sz="1100" b="0" dirty="0">
                <a:solidFill>
                  <a:srgbClr val="9CDCFE"/>
                </a:solidFill>
                <a:effectLst/>
                <a:latin typeface="Consolas" panose="020B0609020204030204" pitchFamily="49" charset="0"/>
              </a:rPr>
              <a:t>"license"</a:t>
            </a:r>
            <a:r>
              <a:rPr lang="en-US" altLang="ko-KR" sz="1100" b="0" dirty="0">
                <a:solidFill>
                  <a:srgbClr val="D4D4D4"/>
                </a:solidFill>
                <a:effectLst/>
                <a:latin typeface="Consolas" panose="020B0609020204030204" pitchFamily="49" charset="0"/>
              </a:rPr>
              <a:t>: </a:t>
            </a:r>
            <a:r>
              <a:rPr lang="en-US" altLang="ko-KR" sz="1100" b="0" dirty="0">
                <a:solidFill>
                  <a:srgbClr val="CE9178"/>
                </a:solidFill>
                <a:effectLst/>
                <a:latin typeface="Consolas" panose="020B0609020204030204" pitchFamily="49" charset="0"/>
              </a:rPr>
              <a:t>"ISC"</a:t>
            </a:r>
            <a:r>
              <a:rPr lang="en-US" altLang="ko-KR" sz="1100" b="0" dirty="0">
                <a:solidFill>
                  <a:srgbClr val="D4D4D4"/>
                </a:solidFill>
                <a:effectLst/>
                <a:latin typeface="Consolas" panose="020B0609020204030204" pitchFamily="49" charset="0"/>
              </a:rPr>
              <a:t>,</a:t>
            </a:r>
          </a:p>
          <a:p>
            <a:pPr lvl="1"/>
            <a:r>
              <a:rPr lang="en-US" altLang="ko-KR" sz="1100" b="0" dirty="0">
                <a:solidFill>
                  <a:srgbClr val="9CDCFE"/>
                </a:solidFill>
                <a:effectLst/>
                <a:latin typeface="Consolas" panose="020B0609020204030204" pitchFamily="49" charset="0"/>
              </a:rPr>
              <a:t>"dependencies"</a:t>
            </a:r>
            <a:r>
              <a:rPr lang="en-US" altLang="ko-KR" sz="1100" b="0" dirty="0">
                <a:solidFill>
                  <a:srgbClr val="D4D4D4"/>
                </a:solidFill>
                <a:effectLst/>
                <a:latin typeface="Consolas" panose="020B0609020204030204" pitchFamily="49" charset="0"/>
              </a:rPr>
              <a:t>: {</a:t>
            </a:r>
          </a:p>
          <a:p>
            <a:pPr lvl="2"/>
            <a:r>
              <a:rPr lang="en-US" altLang="ko-KR" sz="1100" b="0" dirty="0">
                <a:solidFill>
                  <a:srgbClr val="9CDCFE"/>
                </a:solidFill>
                <a:effectLst/>
                <a:latin typeface="Consolas" panose="020B0609020204030204" pitchFamily="49" charset="0"/>
              </a:rPr>
              <a:t>"angular2"</a:t>
            </a:r>
            <a:r>
              <a:rPr lang="en-US" altLang="ko-KR" sz="1100" b="0" dirty="0">
                <a:solidFill>
                  <a:srgbClr val="D4D4D4"/>
                </a:solidFill>
                <a:effectLst/>
                <a:latin typeface="Consolas" panose="020B0609020204030204" pitchFamily="49" charset="0"/>
              </a:rPr>
              <a:t>: </a:t>
            </a:r>
            <a:r>
              <a:rPr lang="en-US" altLang="ko-KR" sz="1100" b="0" dirty="0">
                <a:solidFill>
                  <a:srgbClr val="CE9178"/>
                </a:solidFill>
                <a:effectLst/>
                <a:latin typeface="Consolas" panose="020B0609020204030204" pitchFamily="49" charset="0"/>
              </a:rPr>
              <a:t>"2.0.0-beta.7"</a:t>
            </a:r>
            <a:r>
              <a:rPr lang="en-US" altLang="ko-KR" sz="1100" b="0" dirty="0">
                <a:solidFill>
                  <a:srgbClr val="D4D4D4"/>
                </a:solidFill>
                <a:effectLst/>
                <a:latin typeface="Consolas" panose="020B0609020204030204" pitchFamily="49" charset="0"/>
              </a:rPr>
              <a:t>,</a:t>
            </a:r>
          </a:p>
          <a:p>
            <a:pPr lvl="2"/>
            <a:r>
              <a:rPr lang="en-US" altLang="ko-KR" sz="1100" b="0" dirty="0">
                <a:solidFill>
                  <a:srgbClr val="9CDCFE"/>
                </a:solidFill>
                <a:effectLst/>
                <a:latin typeface="Consolas" panose="020B0609020204030204" pitchFamily="49" charset="0"/>
              </a:rPr>
              <a:t>"</a:t>
            </a:r>
            <a:r>
              <a:rPr lang="en-US" altLang="ko-KR" sz="1100" b="0" dirty="0" err="1">
                <a:solidFill>
                  <a:srgbClr val="9CDCFE"/>
                </a:solidFill>
                <a:effectLst/>
                <a:latin typeface="Consolas" panose="020B0609020204030204" pitchFamily="49" charset="0"/>
              </a:rPr>
              <a:t>systemjs</a:t>
            </a:r>
            <a:r>
              <a:rPr lang="en-US" altLang="ko-KR" sz="1100" b="0" dirty="0">
                <a:solidFill>
                  <a:srgbClr val="9CDCFE"/>
                </a:solidFill>
                <a:effectLst/>
                <a:latin typeface="Consolas" panose="020B0609020204030204" pitchFamily="49" charset="0"/>
              </a:rPr>
              <a:t>"</a:t>
            </a:r>
            <a:r>
              <a:rPr lang="en-US" altLang="ko-KR" sz="1100" b="0" dirty="0">
                <a:solidFill>
                  <a:srgbClr val="D4D4D4"/>
                </a:solidFill>
                <a:effectLst/>
                <a:latin typeface="Consolas" panose="020B0609020204030204" pitchFamily="49" charset="0"/>
              </a:rPr>
              <a:t>: </a:t>
            </a:r>
            <a:r>
              <a:rPr lang="en-US" altLang="ko-KR" sz="1100" b="0" dirty="0">
                <a:solidFill>
                  <a:srgbClr val="CE9178"/>
                </a:solidFill>
                <a:effectLst/>
                <a:latin typeface="Consolas" panose="020B0609020204030204" pitchFamily="49" charset="0"/>
              </a:rPr>
              <a:t>"0.19.22"</a:t>
            </a:r>
            <a:r>
              <a:rPr lang="en-US" altLang="ko-KR" sz="1100" b="0" dirty="0">
                <a:solidFill>
                  <a:srgbClr val="D4D4D4"/>
                </a:solidFill>
                <a:effectLst/>
                <a:latin typeface="Consolas" panose="020B0609020204030204" pitchFamily="49" charset="0"/>
              </a:rPr>
              <a:t>,</a:t>
            </a:r>
          </a:p>
          <a:p>
            <a:pPr lvl="2"/>
            <a:r>
              <a:rPr lang="en-US" altLang="ko-KR" sz="1100" b="0" dirty="0">
                <a:solidFill>
                  <a:srgbClr val="9CDCFE"/>
                </a:solidFill>
                <a:effectLst/>
                <a:latin typeface="Consolas" panose="020B0609020204030204" pitchFamily="49" charset="0"/>
              </a:rPr>
              <a:t>"es6-promise"</a:t>
            </a:r>
            <a:r>
              <a:rPr lang="en-US" altLang="ko-KR" sz="1100" b="0" dirty="0">
                <a:solidFill>
                  <a:srgbClr val="D4D4D4"/>
                </a:solidFill>
                <a:effectLst/>
                <a:latin typeface="Consolas" panose="020B0609020204030204" pitchFamily="49" charset="0"/>
              </a:rPr>
              <a:t>: </a:t>
            </a:r>
            <a:r>
              <a:rPr lang="en-US" altLang="ko-KR" sz="1100" b="0" dirty="0">
                <a:solidFill>
                  <a:srgbClr val="CE9178"/>
                </a:solidFill>
                <a:effectLst/>
                <a:latin typeface="Consolas" panose="020B0609020204030204" pitchFamily="49" charset="0"/>
              </a:rPr>
              <a:t>"^3.0.2"</a:t>
            </a:r>
            <a:r>
              <a:rPr lang="en-US" altLang="ko-KR" sz="1100" b="0" dirty="0">
                <a:solidFill>
                  <a:srgbClr val="D4D4D4"/>
                </a:solidFill>
                <a:effectLst/>
                <a:latin typeface="Consolas" panose="020B0609020204030204" pitchFamily="49" charset="0"/>
              </a:rPr>
              <a:t>,</a:t>
            </a:r>
          </a:p>
          <a:p>
            <a:pPr lvl="2"/>
            <a:r>
              <a:rPr lang="en-US" altLang="ko-KR" sz="1100" b="0" dirty="0">
                <a:solidFill>
                  <a:srgbClr val="9CDCFE"/>
                </a:solidFill>
                <a:effectLst/>
                <a:latin typeface="Consolas" panose="020B0609020204030204" pitchFamily="49" charset="0"/>
              </a:rPr>
              <a:t>"es6-shim"</a:t>
            </a:r>
            <a:r>
              <a:rPr lang="en-US" altLang="ko-KR" sz="1100" b="0" dirty="0">
                <a:solidFill>
                  <a:srgbClr val="D4D4D4"/>
                </a:solidFill>
                <a:effectLst/>
                <a:latin typeface="Consolas" panose="020B0609020204030204" pitchFamily="49" charset="0"/>
              </a:rPr>
              <a:t>: </a:t>
            </a:r>
            <a:r>
              <a:rPr lang="en-US" altLang="ko-KR" sz="1100" b="0" dirty="0">
                <a:solidFill>
                  <a:srgbClr val="CE9178"/>
                </a:solidFill>
                <a:effectLst/>
                <a:latin typeface="Consolas" panose="020B0609020204030204" pitchFamily="49" charset="0"/>
              </a:rPr>
              <a:t>"^0.33.3"</a:t>
            </a:r>
            <a:r>
              <a:rPr lang="en-US" altLang="ko-KR" sz="1100" b="0" dirty="0">
                <a:solidFill>
                  <a:srgbClr val="D4D4D4"/>
                </a:solidFill>
                <a:effectLst/>
                <a:latin typeface="Consolas" panose="020B0609020204030204" pitchFamily="49" charset="0"/>
              </a:rPr>
              <a:t>,</a:t>
            </a:r>
          </a:p>
          <a:p>
            <a:pPr lvl="2"/>
            <a:r>
              <a:rPr lang="en-US" altLang="ko-KR" sz="1100" b="0" dirty="0">
                <a:solidFill>
                  <a:srgbClr val="9CDCFE"/>
                </a:solidFill>
                <a:effectLst/>
                <a:latin typeface="Consolas" panose="020B0609020204030204" pitchFamily="49" charset="0"/>
              </a:rPr>
              <a:t>"reflect-metadata"</a:t>
            </a:r>
            <a:r>
              <a:rPr lang="en-US" altLang="ko-KR" sz="1100" b="0" dirty="0">
                <a:solidFill>
                  <a:srgbClr val="D4D4D4"/>
                </a:solidFill>
                <a:effectLst/>
                <a:latin typeface="Consolas" panose="020B0609020204030204" pitchFamily="49" charset="0"/>
              </a:rPr>
              <a:t>: </a:t>
            </a:r>
            <a:r>
              <a:rPr lang="en-US" altLang="ko-KR" sz="1100" b="0" dirty="0">
                <a:solidFill>
                  <a:srgbClr val="CE9178"/>
                </a:solidFill>
                <a:effectLst/>
                <a:latin typeface="Consolas" panose="020B0609020204030204" pitchFamily="49" charset="0"/>
              </a:rPr>
              <a:t>"0.1.2"</a:t>
            </a:r>
            <a:r>
              <a:rPr lang="en-US" altLang="ko-KR" sz="1100" b="0" dirty="0">
                <a:solidFill>
                  <a:srgbClr val="D4D4D4"/>
                </a:solidFill>
                <a:effectLst/>
                <a:latin typeface="Consolas" panose="020B0609020204030204" pitchFamily="49" charset="0"/>
              </a:rPr>
              <a:t>,</a:t>
            </a:r>
          </a:p>
          <a:p>
            <a:pPr lvl="2"/>
            <a:r>
              <a:rPr lang="en-US" altLang="ko-KR" sz="1100" b="0" dirty="0">
                <a:solidFill>
                  <a:srgbClr val="9CDCFE"/>
                </a:solidFill>
                <a:effectLst/>
                <a:latin typeface="Consolas" panose="020B0609020204030204" pitchFamily="49" charset="0"/>
              </a:rPr>
              <a:t>"</a:t>
            </a:r>
            <a:r>
              <a:rPr lang="en-US" altLang="ko-KR" sz="1100" b="0" dirty="0" err="1">
                <a:solidFill>
                  <a:srgbClr val="9CDCFE"/>
                </a:solidFill>
                <a:effectLst/>
                <a:latin typeface="Consolas" panose="020B0609020204030204" pitchFamily="49" charset="0"/>
              </a:rPr>
              <a:t>rxjs</a:t>
            </a:r>
            <a:r>
              <a:rPr lang="en-US" altLang="ko-KR" sz="1100" b="0" dirty="0">
                <a:solidFill>
                  <a:srgbClr val="9CDCFE"/>
                </a:solidFill>
                <a:effectLst/>
                <a:latin typeface="Consolas" panose="020B0609020204030204" pitchFamily="49" charset="0"/>
              </a:rPr>
              <a:t>"</a:t>
            </a:r>
            <a:r>
              <a:rPr lang="en-US" altLang="ko-KR" sz="1100" b="0" dirty="0">
                <a:solidFill>
                  <a:srgbClr val="D4D4D4"/>
                </a:solidFill>
                <a:effectLst/>
                <a:latin typeface="Consolas" panose="020B0609020204030204" pitchFamily="49" charset="0"/>
              </a:rPr>
              <a:t>: </a:t>
            </a:r>
            <a:r>
              <a:rPr lang="en-US" altLang="ko-KR" sz="1100" b="0" dirty="0">
                <a:solidFill>
                  <a:srgbClr val="CE9178"/>
                </a:solidFill>
                <a:effectLst/>
                <a:latin typeface="Consolas" panose="020B0609020204030204" pitchFamily="49" charset="0"/>
              </a:rPr>
              <a:t>"5.0.0-beta.2"</a:t>
            </a:r>
            <a:r>
              <a:rPr lang="en-US" altLang="ko-KR" sz="1100" b="0" dirty="0">
                <a:solidFill>
                  <a:srgbClr val="D4D4D4"/>
                </a:solidFill>
                <a:effectLst/>
                <a:latin typeface="Consolas" panose="020B0609020204030204" pitchFamily="49" charset="0"/>
              </a:rPr>
              <a:t>,</a:t>
            </a:r>
          </a:p>
          <a:p>
            <a:pPr lvl="2"/>
            <a:r>
              <a:rPr lang="en-US" altLang="ko-KR" sz="1100" b="0" dirty="0">
                <a:solidFill>
                  <a:srgbClr val="9CDCFE"/>
                </a:solidFill>
                <a:effectLst/>
                <a:latin typeface="Consolas" panose="020B0609020204030204" pitchFamily="49" charset="0"/>
              </a:rPr>
              <a:t>"zone.js"</a:t>
            </a:r>
            <a:r>
              <a:rPr lang="en-US" altLang="ko-KR" sz="1100" b="0" dirty="0">
                <a:solidFill>
                  <a:srgbClr val="D4D4D4"/>
                </a:solidFill>
                <a:effectLst/>
                <a:latin typeface="Consolas" panose="020B0609020204030204" pitchFamily="49" charset="0"/>
              </a:rPr>
              <a:t>: </a:t>
            </a:r>
            <a:r>
              <a:rPr lang="en-US" altLang="ko-KR" sz="1100" b="0" dirty="0">
                <a:solidFill>
                  <a:srgbClr val="CE9178"/>
                </a:solidFill>
                <a:effectLst/>
                <a:latin typeface="Consolas" panose="020B0609020204030204" pitchFamily="49" charset="0"/>
              </a:rPr>
              <a:t>"0.5.15"</a:t>
            </a:r>
            <a:endParaRPr lang="en-US" altLang="ko-KR" sz="1100" b="0" dirty="0">
              <a:solidFill>
                <a:srgbClr val="D4D4D4"/>
              </a:solidFill>
              <a:effectLst/>
              <a:latin typeface="Consolas" panose="020B0609020204030204" pitchFamily="49" charset="0"/>
            </a:endParaRPr>
          </a:p>
          <a:p>
            <a:pPr lvl="1"/>
            <a:r>
              <a:rPr lang="en-US" altLang="ko-KR" sz="1100" b="0" dirty="0">
                <a:solidFill>
                  <a:srgbClr val="D4D4D4"/>
                </a:solidFill>
                <a:effectLst/>
                <a:latin typeface="Consolas" panose="020B0609020204030204" pitchFamily="49" charset="0"/>
              </a:rPr>
              <a:t>},</a:t>
            </a:r>
          </a:p>
          <a:p>
            <a:pPr lvl="1"/>
            <a:r>
              <a:rPr lang="en-US" altLang="ko-KR" sz="1100" b="0" dirty="0">
                <a:solidFill>
                  <a:srgbClr val="9CDCFE"/>
                </a:solidFill>
                <a:effectLst/>
                <a:latin typeface="Consolas" panose="020B0609020204030204" pitchFamily="49" charset="0"/>
              </a:rPr>
              <a:t>"</a:t>
            </a:r>
            <a:r>
              <a:rPr lang="en-US" altLang="ko-KR" sz="1100" b="0" dirty="0" err="1">
                <a:solidFill>
                  <a:srgbClr val="9CDCFE"/>
                </a:solidFill>
                <a:effectLst/>
                <a:latin typeface="Consolas" panose="020B0609020204030204" pitchFamily="49" charset="0"/>
              </a:rPr>
              <a:t>devDependencies</a:t>
            </a:r>
            <a:r>
              <a:rPr lang="en-US" altLang="ko-KR" sz="1100" b="0" dirty="0">
                <a:solidFill>
                  <a:srgbClr val="9CDCFE"/>
                </a:solidFill>
                <a:effectLst/>
                <a:latin typeface="Consolas" panose="020B0609020204030204" pitchFamily="49" charset="0"/>
              </a:rPr>
              <a:t>"</a:t>
            </a:r>
            <a:r>
              <a:rPr lang="en-US" altLang="ko-KR" sz="1100" b="0" dirty="0">
                <a:solidFill>
                  <a:srgbClr val="D4D4D4"/>
                </a:solidFill>
                <a:effectLst/>
                <a:latin typeface="Consolas" panose="020B0609020204030204" pitchFamily="49" charset="0"/>
              </a:rPr>
              <a:t>: {</a:t>
            </a:r>
          </a:p>
          <a:p>
            <a:pPr lvl="2"/>
            <a:r>
              <a:rPr lang="en-US" altLang="ko-KR" sz="1100" b="0" dirty="0">
                <a:solidFill>
                  <a:srgbClr val="9CDCFE"/>
                </a:solidFill>
                <a:effectLst/>
                <a:latin typeface="Consolas" panose="020B0609020204030204" pitchFamily="49" charset="0"/>
              </a:rPr>
              <a:t>"concurrently"</a:t>
            </a:r>
            <a:r>
              <a:rPr lang="en-US" altLang="ko-KR" sz="1100" b="0" dirty="0">
                <a:solidFill>
                  <a:srgbClr val="D4D4D4"/>
                </a:solidFill>
                <a:effectLst/>
                <a:latin typeface="Consolas" panose="020B0609020204030204" pitchFamily="49" charset="0"/>
              </a:rPr>
              <a:t>: </a:t>
            </a:r>
            <a:r>
              <a:rPr lang="en-US" altLang="ko-KR" sz="1100" b="0" dirty="0">
                <a:solidFill>
                  <a:srgbClr val="CE9178"/>
                </a:solidFill>
                <a:effectLst/>
                <a:latin typeface="Consolas" panose="020B0609020204030204" pitchFamily="49" charset="0"/>
              </a:rPr>
              <a:t>"^2.0.0"</a:t>
            </a:r>
            <a:r>
              <a:rPr lang="en-US" altLang="ko-KR" sz="1100" b="0" dirty="0">
                <a:solidFill>
                  <a:srgbClr val="D4D4D4"/>
                </a:solidFill>
                <a:effectLst/>
                <a:latin typeface="Consolas" panose="020B0609020204030204" pitchFamily="49" charset="0"/>
              </a:rPr>
              <a:t>,</a:t>
            </a:r>
          </a:p>
          <a:p>
            <a:pPr lvl="2"/>
            <a:r>
              <a:rPr lang="en-US" altLang="ko-KR" sz="1100" b="0" dirty="0">
                <a:solidFill>
                  <a:srgbClr val="9CDCFE"/>
                </a:solidFill>
                <a:effectLst/>
                <a:latin typeface="Consolas" panose="020B0609020204030204" pitchFamily="49" charset="0"/>
              </a:rPr>
              <a:t>"lite-server"</a:t>
            </a:r>
            <a:r>
              <a:rPr lang="en-US" altLang="ko-KR" sz="1100" b="0" dirty="0">
                <a:solidFill>
                  <a:srgbClr val="D4D4D4"/>
                </a:solidFill>
                <a:effectLst/>
                <a:latin typeface="Consolas" panose="020B0609020204030204" pitchFamily="49" charset="0"/>
              </a:rPr>
              <a:t>: </a:t>
            </a:r>
            <a:r>
              <a:rPr lang="en-US" altLang="ko-KR" sz="1100" b="0" dirty="0">
                <a:solidFill>
                  <a:srgbClr val="CE9178"/>
                </a:solidFill>
                <a:effectLst/>
                <a:latin typeface="Consolas" panose="020B0609020204030204" pitchFamily="49" charset="0"/>
              </a:rPr>
              <a:t>"^2.1.0"</a:t>
            </a:r>
            <a:r>
              <a:rPr lang="en-US" altLang="ko-KR" sz="1100" b="0" dirty="0">
                <a:solidFill>
                  <a:srgbClr val="D4D4D4"/>
                </a:solidFill>
                <a:effectLst/>
                <a:latin typeface="Consolas" panose="020B0609020204030204" pitchFamily="49" charset="0"/>
              </a:rPr>
              <a:t>,</a:t>
            </a:r>
          </a:p>
          <a:p>
            <a:pPr lvl="2"/>
            <a:r>
              <a:rPr lang="en-US" altLang="ko-KR" sz="1100" b="0" dirty="0">
                <a:solidFill>
                  <a:srgbClr val="9CDCFE"/>
                </a:solidFill>
                <a:effectLst/>
                <a:latin typeface="Consolas" panose="020B0609020204030204" pitchFamily="49" charset="0"/>
              </a:rPr>
              <a:t>"typescript"</a:t>
            </a:r>
            <a:r>
              <a:rPr lang="en-US" altLang="ko-KR" sz="1100" b="0" dirty="0">
                <a:solidFill>
                  <a:srgbClr val="D4D4D4"/>
                </a:solidFill>
                <a:effectLst/>
                <a:latin typeface="Consolas" panose="020B0609020204030204" pitchFamily="49" charset="0"/>
              </a:rPr>
              <a:t>: </a:t>
            </a:r>
            <a:r>
              <a:rPr lang="en-US" altLang="ko-KR" sz="1100" b="0" dirty="0">
                <a:solidFill>
                  <a:srgbClr val="CE9178"/>
                </a:solidFill>
                <a:effectLst/>
                <a:latin typeface="Consolas" panose="020B0609020204030204" pitchFamily="49" charset="0"/>
              </a:rPr>
              <a:t>"^1.7.5"</a:t>
            </a:r>
            <a:r>
              <a:rPr lang="en-US" altLang="ko-KR" sz="1100" b="0" dirty="0">
                <a:solidFill>
                  <a:srgbClr val="D4D4D4"/>
                </a:solidFill>
                <a:effectLst/>
                <a:latin typeface="Consolas" panose="020B0609020204030204" pitchFamily="49" charset="0"/>
              </a:rPr>
              <a:t>,</a:t>
            </a:r>
          </a:p>
          <a:p>
            <a:pPr lvl="2"/>
            <a:r>
              <a:rPr lang="en-US" altLang="ko-KR" sz="1100" b="0" dirty="0">
                <a:solidFill>
                  <a:srgbClr val="9CDCFE"/>
                </a:solidFill>
                <a:effectLst/>
                <a:latin typeface="Consolas" panose="020B0609020204030204" pitchFamily="49" charset="0"/>
              </a:rPr>
              <a:t>"</a:t>
            </a:r>
            <a:r>
              <a:rPr lang="en-US" altLang="ko-KR" sz="1100" b="0" dirty="0" err="1">
                <a:solidFill>
                  <a:srgbClr val="9CDCFE"/>
                </a:solidFill>
                <a:effectLst/>
                <a:latin typeface="Consolas" panose="020B0609020204030204" pitchFamily="49" charset="0"/>
              </a:rPr>
              <a:t>typings</a:t>
            </a:r>
            <a:r>
              <a:rPr lang="en-US" altLang="ko-KR" sz="1100" b="0" dirty="0">
                <a:solidFill>
                  <a:srgbClr val="9CDCFE"/>
                </a:solidFill>
                <a:effectLst/>
                <a:latin typeface="Consolas" panose="020B0609020204030204" pitchFamily="49" charset="0"/>
              </a:rPr>
              <a:t>"</a:t>
            </a:r>
            <a:r>
              <a:rPr lang="en-US" altLang="ko-KR" sz="1100" b="0" dirty="0">
                <a:solidFill>
                  <a:srgbClr val="D4D4D4"/>
                </a:solidFill>
                <a:effectLst/>
                <a:latin typeface="Consolas" panose="020B0609020204030204" pitchFamily="49" charset="0"/>
              </a:rPr>
              <a:t>:</a:t>
            </a:r>
            <a:r>
              <a:rPr lang="en-US" altLang="ko-KR" sz="1100" b="0" dirty="0">
                <a:solidFill>
                  <a:srgbClr val="CE9178"/>
                </a:solidFill>
                <a:effectLst/>
                <a:latin typeface="Consolas" panose="020B0609020204030204" pitchFamily="49" charset="0"/>
              </a:rPr>
              <a:t>"^0.6.8"</a:t>
            </a:r>
            <a:endParaRPr lang="en-US" altLang="ko-KR" sz="1100" b="0" dirty="0">
              <a:solidFill>
                <a:srgbClr val="D4D4D4"/>
              </a:solidFill>
              <a:effectLst/>
              <a:latin typeface="Consolas" panose="020B0609020204030204" pitchFamily="49" charset="0"/>
            </a:endParaRPr>
          </a:p>
          <a:p>
            <a:pPr lvl="1"/>
            <a:r>
              <a:rPr lang="en-US" altLang="ko-KR" sz="1100" b="0" dirty="0">
                <a:solidFill>
                  <a:srgbClr val="D4D4D4"/>
                </a:solidFill>
                <a:effectLst/>
                <a:latin typeface="Consolas" panose="020B0609020204030204" pitchFamily="49" charset="0"/>
              </a:rPr>
              <a:t>}</a:t>
            </a:r>
          </a:p>
          <a:p>
            <a:r>
              <a:rPr lang="en-US" altLang="ko-KR" sz="1100" b="0" dirty="0">
                <a:solidFill>
                  <a:srgbClr val="D4D4D4"/>
                </a:solidFill>
                <a:effectLst/>
                <a:latin typeface="Consolas" panose="020B0609020204030204" pitchFamily="49" charset="0"/>
              </a:rPr>
              <a:t>}</a:t>
            </a:r>
          </a:p>
        </p:txBody>
      </p:sp>
      <p:sp>
        <p:nvSpPr>
          <p:cNvPr id="9" name="제목 1"/>
          <p:cNvSpPr>
            <a:spLocks noGrp="1"/>
          </p:cNvSpPr>
          <p:nvPr>
            <p:ph type="title"/>
          </p:nvPr>
        </p:nvSpPr>
        <p:spPr>
          <a:xfrm>
            <a:off x="838200" y="365125"/>
            <a:ext cx="10515600" cy="1325563"/>
          </a:xfrm>
        </p:spPr>
        <p:txBody>
          <a:bodyPr/>
          <a:lstStyle/>
          <a:p>
            <a:r>
              <a:rPr lang="en-US" altLang="ko-KR" b="1" dirty="0" err="1"/>
              <a:t>package.json</a:t>
            </a:r>
            <a:endParaRPr lang="ko-KR" altLang="en-US" dirty="0"/>
          </a:p>
        </p:txBody>
      </p:sp>
    </p:spTree>
    <p:extLst>
      <p:ext uri="{BB962C8B-B14F-4D97-AF65-F5344CB8AC3E}">
        <p14:creationId xmlns:p14="http://schemas.microsoft.com/office/powerpoint/2010/main" val="2571957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Step(5)</a:t>
            </a:r>
            <a:endParaRPr lang="ko-KR" altLang="en-US" dirty="0"/>
          </a:p>
        </p:txBody>
      </p:sp>
      <p:sp>
        <p:nvSpPr>
          <p:cNvPr id="3" name="내용 개체 틀 2"/>
          <p:cNvSpPr>
            <a:spLocks noGrp="1"/>
          </p:cNvSpPr>
          <p:nvPr>
            <p:ph idx="1"/>
          </p:nvPr>
        </p:nvSpPr>
        <p:spPr>
          <a:xfrm>
            <a:off x="838200" y="1825625"/>
            <a:ext cx="10515600" cy="451749"/>
          </a:xfrm>
        </p:spPr>
        <p:txBody>
          <a:bodyPr>
            <a:normAutofit/>
          </a:bodyPr>
          <a:lstStyle/>
          <a:p>
            <a:pPr marL="0" indent="0">
              <a:buNone/>
            </a:pPr>
            <a:r>
              <a:rPr lang="en-US" altLang="ko-KR" sz="2400" dirty="0"/>
              <a:t>To install packages, run the below </a:t>
            </a:r>
            <a:r>
              <a:rPr lang="en-US" altLang="ko-KR" sz="2400" dirty="0" err="1"/>
              <a:t>npm</a:t>
            </a:r>
            <a:r>
              <a:rPr lang="en-US" altLang="ko-KR" sz="2400" dirty="0"/>
              <a:t> command in command prompt.</a:t>
            </a:r>
            <a:endParaRPr lang="ko-KR" altLang="en-US" sz="2400" dirty="0"/>
          </a:p>
        </p:txBody>
      </p:sp>
      <p:sp>
        <p:nvSpPr>
          <p:cNvPr id="4" name="사각형: 둥근 모서리 3"/>
          <p:cNvSpPr/>
          <p:nvPr/>
        </p:nvSpPr>
        <p:spPr>
          <a:xfrm>
            <a:off x="838200" y="2412311"/>
            <a:ext cx="10084280" cy="526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2400" dirty="0" err="1"/>
              <a:t>npm</a:t>
            </a:r>
            <a:r>
              <a:rPr lang="en-US" altLang="ko-KR" sz="2400" dirty="0"/>
              <a:t> install</a:t>
            </a:r>
            <a:endParaRPr lang="ko-KR" altLang="en-US" sz="2400" dirty="0"/>
          </a:p>
        </p:txBody>
      </p:sp>
      <p:sp>
        <p:nvSpPr>
          <p:cNvPr id="5" name="제목 1"/>
          <p:cNvSpPr txBox="1">
            <a:spLocks/>
          </p:cNvSpPr>
          <p:nvPr/>
        </p:nvSpPr>
        <p:spPr>
          <a:xfrm>
            <a:off x="838200" y="3073460"/>
            <a:ext cx="10515600" cy="1325563"/>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dirty="0"/>
              <a:t>Creating Our First Angular Component</a:t>
            </a:r>
          </a:p>
        </p:txBody>
      </p:sp>
      <p:sp>
        <p:nvSpPr>
          <p:cNvPr id="6" name="내용 개체 틀 2"/>
          <p:cNvSpPr txBox="1">
            <a:spLocks/>
          </p:cNvSpPr>
          <p:nvPr/>
        </p:nvSpPr>
        <p:spPr>
          <a:xfrm>
            <a:off x="838199" y="4399022"/>
            <a:ext cx="10515601" cy="2088041"/>
          </a:xfrm>
          <a:prstGeom prst="rect">
            <a:avLst/>
          </a:prstGeom>
        </p:spPr>
        <p:txBody>
          <a:bodyPr vert="horz" lIns="91440" tIns="45720" rIns="91440" bIns="45720" rtlCol="0">
            <a:normAutofit fontScale="925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ko-KR" sz="2400" dirty="0"/>
              <a:t>A component is the fundamental concept of Angular. </a:t>
            </a:r>
          </a:p>
          <a:p>
            <a:pPr marL="0" indent="0">
              <a:lnSpc>
                <a:spcPct val="120000"/>
              </a:lnSpc>
              <a:buNone/>
            </a:pPr>
            <a:r>
              <a:rPr lang="en-US" altLang="ko-KR" sz="2400" dirty="0"/>
              <a:t>A component is a class that controls a view template – a part of a web page where information to the user is displayed and user feedback is responded. </a:t>
            </a:r>
          </a:p>
          <a:p>
            <a:pPr marL="0" indent="0">
              <a:lnSpc>
                <a:spcPct val="120000"/>
              </a:lnSpc>
              <a:buNone/>
            </a:pPr>
            <a:r>
              <a:rPr lang="en-US" altLang="ko-KR" sz="2400" dirty="0"/>
              <a:t>Components are required to build Angular apps.</a:t>
            </a:r>
            <a:endParaRPr lang="ko-KR" altLang="en-US" sz="2400" dirty="0"/>
          </a:p>
        </p:txBody>
      </p:sp>
    </p:spTree>
    <p:extLst>
      <p:ext uri="{BB962C8B-B14F-4D97-AF65-F5344CB8AC3E}">
        <p14:creationId xmlns:p14="http://schemas.microsoft.com/office/powerpoint/2010/main" val="1752759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Step(6)</a:t>
            </a:r>
            <a:endParaRPr lang="ko-KR" altLang="en-US" dirty="0"/>
          </a:p>
        </p:txBody>
      </p:sp>
      <p:sp>
        <p:nvSpPr>
          <p:cNvPr id="3" name="내용 개체 틀 2"/>
          <p:cNvSpPr>
            <a:spLocks noGrp="1"/>
          </p:cNvSpPr>
          <p:nvPr>
            <p:ph idx="1"/>
          </p:nvPr>
        </p:nvSpPr>
        <p:spPr>
          <a:xfrm>
            <a:off x="838200" y="1825625"/>
            <a:ext cx="10515600" cy="1889273"/>
          </a:xfrm>
        </p:spPr>
        <p:txBody>
          <a:bodyPr>
            <a:normAutofit/>
          </a:bodyPr>
          <a:lstStyle/>
          <a:p>
            <a:pPr marL="0" indent="0">
              <a:buNone/>
            </a:pPr>
            <a:r>
              <a:rPr lang="en-US" altLang="ko-KR" dirty="0"/>
              <a:t>Create a sub-folder called </a:t>
            </a:r>
            <a:r>
              <a:rPr lang="en-US" altLang="ko-KR" i="1" dirty="0"/>
              <a:t>app/</a:t>
            </a:r>
            <a:r>
              <a:rPr lang="en-US" altLang="ko-KR" dirty="0"/>
              <a:t> inside your project folder to the place Angular app components. You can use the below command to create the folder:</a:t>
            </a:r>
            <a:endParaRPr lang="ko-KR" altLang="en-US" dirty="0"/>
          </a:p>
        </p:txBody>
      </p:sp>
      <p:sp>
        <p:nvSpPr>
          <p:cNvPr id="4" name="사각형: 둥근 모서리 3"/>
          <p:cNvSpPr/>
          <p:nvPr/>
        </p:nvSpPr>
        <p:spPr>
          <a:xfrm>
            <a:off x="838200" y="3714898"/>
            <a:ext cx="10084280" cy="9951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2400" dirty="0" err="1"/>
              <a:t>mkdir</a:t>
            </a:r>
            <a:r>
              <a:rPr lang="en-US" altLang="ko-KR" sz="2400" dirty="0"/>
              <a:t> app</a:t>
            </a:r>
          </a:p>
          <a:p>
            <a:r>
              <a:rPr lang="en-US" altLang="ko-KR" sz="2400" dirty="0"/>
              <a:t>cd app</a:t>
            </a:r>
            <a:endParaRPr lang="ko-KR" altLang="en-US" sz="2400" dirty="0"/>
          </a:p>
        </p:txBody>
      </p:sp>
    </p:spTree>
    <p:extLst>
      <p:ext uri="{BB962C8B-B14F-4D97-AF65-F5344CB8AC3E}">
        <p14:creationId xmlns:p14="http://schemas.microsoft.com/office/powerpoint/2010/main" val="3800157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Index</a:t>
            </a:r>
            <a:endParaRPr lang="ko-KR" altLang="en-US" dirty="0"/>
          </a:p>
        </p:txBody>
      </p:sp>
      <p:sp>
        <p:nvSpPr>
          <p:cNvPr id="3" name="내용 개체 틀 2"/>
          <p:cNvSpPr>
            <a:spLocks noGrp="1"/>
          </p:cNvSpPr>
          <p:nvPr>
            <p:ph idx="1"/>
          </p:nvPr>
        </p:nvSpPr>
        <p:spPr/>
        <p:txBody>
          <a:bodyPr/>
          <a:lstStyle/>
          <a:p>
            <a:pPr marL="514350" indent="-514350">
              <a:buFont typeface="+mj-lt"/>
              <a:buAutoNum type="arabicPeriod"/>
            </a:pPr>
            <a:r>
              <a:rPr lang="en-US" altLang="ko-KR" dirty="0"/>
              <a:t>Prerequisite</a:t>
            </a:r>
          </a:p>
          <a:p>
            <a:pPr marL="971550" lvl="1" indent="-514350">
              <a:buFont typeface="+mj-lt"/>
              <a:buAutoNum type="arabicPeriod"/>
            </a:pPr>
            <a:r>
              <a:rPr lang="en-US" altLang="ko-KR" dirty="0"/>
              <a:t>Node.js with </a:t>
            </a:r>
            <a:r>
              <a:rPr lang="en-US" altLang="ko-KR" dirty="0" err="1"/>
              <a:t>npm</a:t>
            </a:r>
            <a:endParaRPr lang="en-US" altLang="ko-KR" dirty="0"/>
          </a:p>
          <a:p>
            <a:pPr marL="971550" lvl="1" indent="-514350">
              <a:buFont typeface="+mj-lt"/>
              <a:buAutoNum type="arabicPeriod"/>
            </a:pPr>
            <a:r>
              <a:rPr lang="en-US" altLang="ko-KR" dirty="0" err="1"/>
              <a:t>TypeScript</a:t>
            </a:r>
            <a:endParaRPr lang="en-US" altLang="ko-KR" dirty="0"/>
          </a:p>
          <a:p>
            <a:pPr marL="514350" indent="-514350">
              <a:buFont typeface="+mj-lt"/>
              <a:buAutoNum type="arabicPeriod"/>
            </a:pPr>
            <a:r>
              <a:rPr lang="en-US" altLang="ko-KR" dirty="0"/>
              <a:t>Angular</a:t>
            </a:r>
          </a:p>
          <a:p>
            <a:pPr marL="514350" indent="-514350">
              <a:buFont typeface="+mj-lt"/>
              <a:buAutoNum type="arabicPeriod"/>
            </a:pPr>
            <a:r>
              <a:rPr lang="en-US" altLang="ko-KR" dirty="0" err="1"/>
              <a:t>QuickStart</a:t>
            </a:r>
            <a:endParaRPr lang="en-US" altLang="ko-KR" dirty="0"/>
          </a:p>
          <a:p>
            <a:pPr marL="514350" indent="-514350">
              <a:buFont typeface="+mj-lt"/>
              <a:buAutoNum type="arabicPeriod"/>
            </a:pPr>
            <a:r>
              <a:rPr lang="en-US" altLang="ko-KR" dirty="0"/>
              <a:t>Architecture</a:t>
            </a:r>
            <a:endParaRPr lang="ko-KR" altLang="en-US" dirty="0"/>
          </a:p>
        </p:txBody>
      </p:sp>
    </p:spTree>
    <p:extLst>
      <p:ext uri="{BB962C8B-B14F-4D97-AF65-F5344CB8AC3E}">
        <p14:creationId xmlns:p14="http://schemas.microsoft.com/office/powerpoint/2010/main" val="3748581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Step(7)</a:t>
            </a:r>
            <a:endParaRPr lang="ko-KR" altLang="en-US" dirty="0"/>
          </a:p>
        </p:txBody>
      </p:sp>
      <p:sp>
        <p:nvSpPr>
          <p:cNvPr id="3" name="내용 개체 틀 2"/>
          <p:cNvSpPr>
            <a:spLocks noGrp="1"/>
          </p:cNvSpPr>
          <p:nvPr>
            <p:ph idx="1"/>
          </p:nvPr>
        </p:nvSpPr>
        <p:spPr>
          <a:xfrm>
            <a:off x="838200" y="1825625"/>
            <a:ext cx="10515600" cy="1400654"/>
          </a:xfrm>
        </p:spPr>
        <p:txBody>
          <a:bodyPr>
            <a:normAutofit/>
          </a:bodyPr>
          <a:lstStyle/>
          <a:p>
            <a:pPr marL="0" indent="0">
              <a:buNone/>
            </a:pPr>
            <a:r>
              <a:rPr lang="en-US" altLang="ko-KR" dirty="0"/>
              <a:t>The files which you create need to be saved with </a:t>
            </a:r>
            <a:r>
              <a:rPr lang="en-US" altLang="ko-KR" b="1" dirty="0"/>
              <a:t>.</a:t>
            </a:r>
            <a:r>
              <a:rPr lang="en-US" altLang="ko-KR" b="1" dirty="0" err="1"/>
              <a:t>ts</a:t>
            </a:r>
            <a:r>
              <a:rPr lang="en-US" altLang="ko-KR" dirty="0"/>
              <a:t> extension. Create a file called </a:t>
            </a:r>
            <a:r>
              <a:rPr lang="en-US" altLang="ko-KR" b="1" dirty="0" err="1"/>
              <a:t>environment_app.component.ts</a:t>
            </a:r>
            <a:r>
              <a:rPr lang="en-US" altLang="ko-KR" dirty="0"/>
              <a:t> in your </a:t>
            </a:r>
            <a:r>
              <a:rPr lang="en-US" altLang="ko-KR" i="1" dirty="0"/>
              <a:t>app/</a:t>
            </a:r>
            <a:r>
              <a:rPr lang="en-US" altLang="ko-KR" dirty="0"/>
              <a:t> folder with the below code:</a:t>
            </a:r>
            <a:endParaRPr lang="ko-KR" altLang="en-US" dirty="0"/>
          </a:p>
        </p:txBody>
      </p:sp>
    </p:spTree>
    <p:extLst>
      <p:ext uri="{BB962C8B-B14F-4D97-AF65-F5344CB8AC3E}">
        <p14:creationId xmlns:p14="http://schemas.microsoft.com/office/powerpoint/2010/main" val="3684220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1"/>
          <p:cNvSpPr>
            <a:spLocks noGrp="1"/>
          </p:cNvSpPr>
          <p:nvPr>
            <p:ph type="title"/>
          </p:nvPr>
        </p:nvSpPr>
        <p:spPr>
          <a:xfrm>
            <a:off x="838200" y="365125"/>
            <a:ext cx="10515600" cy="1325563"/>
          </a:xfrm>
        </p:spPr>
        <p:txBody>
          <a:bodyPr/>
          <a:lstStyle/>
          <a:p>
            <a:r>
              <a:rPr lang="en-US" altLang="ko-KR" b="1" dirty="0" err="1"/>
              <a:t>environment_app.component.ts</a:t>
            </a:r>
            <a:endParaRPr lang="ko-KR" altLang="en-US" dirty="0"/>
          </a:p>
        </p:txBody>
      </p:sp>
      <p:sp>
        <p:nvSpPr>
          <p:cNvPr id="2" name="직사각형 1"/>
          <p:cNvSpPr/>
          <p:nvPr/>
        </p:nvSpPr>
        <p:spPr>
          <a:xfrm>
            <a:off x="838200" y="1690688"/>
            <a:ext cx="10515600" cy="3416320"/>
          </a:xfrm>
          <a:prstGeom prst="rect">
            <a:avLst/>
          </a:prstGeom>
          <a:solidFill>
            <a:schemeClr val="tx1"/>
          </a:solidFill>
        </p:spPr>
        <p:txBody>
          <a:bodyPr wrap="square">
            <a:spAutoFit/>
          </a:bodyPr>
          <a:lstStyle/>
          <a:p>
            <a:r>
              <a:rPr lang="en-US" altLang="ko-KR" b="0" dirty="0">
                <a:solidFill>
                  <a:srgbClr val="C586C0"/>
                </a:solidFill>
                <a:effectLst/>
                <a:latin typeface="Consolas" panose="020B0609020204030204" pitchFamily="49" charset="0"/>
              </a:rPr>
              <a:t>import</a:t>
            </a:r>
            <a:r>
              <a:rPr lang="en-US" altLang="ko-KR" b="0" dirty="0">
                <a:solidFill>
                  <a:srgbClr val="D4D4D4"/>
                </a:solidFill>
                <a:effectLst/>
                <a:latin typeface="Consolas" panose="020B0609020204030204" pitchFamily="49" charset="0"/>
              </a:rPr>
              <a:t> {</a:t>
            </a:r>
            <a:r>
              <a:rPr lang="en-US" altLang="ko-KR" b="0" dirty="0">
                <a:solidFill>
                  <a:srgbClr val="9CDCFE"/>
                </a:solidFill>
                <a:effectLst/>
                <a:latin typeface="Consolas" panose="020B0609020204030204" pitchFamily="49" charset="0"/>
              </a:rPr>
              <a:t>Component</a:t>
            </a:r>
            <a:r>
              <a:rPr lang="en-US" altLang="ko-KR" b="0" dirty="0">
                <a:solidFill>
                  <a:srgbClr val="D4D4D4"/>
                </a:solidFill>
                <a:effectLst/>
                <a:latin typeface="Consolas" panose="020B0609020204030204" pitchFamily="49" charset="0"/>
              </a:rPr>
              <a:t>, </a:t>
            </a:r>
            <a:r>
              <a:rPr lang="en-US" altLang="ko-KR" b="0" dirty="0">
                <a:solidFill>
                  <a:srgbClr val="9CDCFE"/>
                </a:solidFill>
                <a:effectLst/>
                <a:latin typeface="Consolas" panose="020B0609020204030204" pitchFamily="49" charset="0"/>
              </a:rPr>
              <a:t>View</a:t>
            </a:r>
            <a:r>
              <a:rPr lang="en-US" altLang="ko-KR" b="0" dirty="0">
                <a:solidFill>
                  <a:srgbClr val="D4D4D4"/>
                </a:solidFill>
                <a:effectLst/>
                <a:latin typeface="Consolas" panose="020B0609020204030204" pitchFamily="49" charset="0"/>
              </a:rPr>
              <a:t>} </a:t>
            </a:r>
            <a:r>
              <a:rPr lang="en-US" altLang="ko-KR" b="0" dirty="0">
                <a:solidFill>
                  <a:srgbClr val="C586C0"/>
                </a:solidFill>
                <a:effectLst/>
                <a:latin typeface="Consolas" panose="020B0609020204030204" pitchFamily="49" charset="0"/>
              </a:rPr>
              <a:t>from</a:t>
            </a:r>
            <a:r>
              <a:rPr lang="en-US" altLang="ko-KR" b="0" dirty="0">
                <a:solidFill>
                  <a:srgbClr val="D4D4D4"/>
                </a:solidFill>
                <a:effectLst/>
                <a:latin typeface="Consolas" panose="020B0609020204030204" pitchFamily="49" charset="0"/>
              </a:rPr>
              <a:t> </a:t>
            </a:r>
            <a:r>
              <a:rPr lang="en-US" altLang="ko-KR" b="0" dirty="0">
                <a:solidFill>
                  <a:srgbClr val="CE9178"/>
                </a:solidFill>
                <a:effectLst/>
                <a:latin typeface="Consolas" panose="020B0609020204030204" pitchFamily="49" charset="0"/>
              </a:rPr>
              <a:t>"angular2/core"</a:t>
            </a:r>
            <a:r>
              <a:rPr lang="en-US" altLang="ko-KR" b="0" dirty="0">
                <a:solidFill>
                  <a:srgbClr val="D4D4D4"/>
                </a:solidFill>
                <a:effectLst/>
                <a:latin typeface="Consolas" panose="020B0609020204030204" pitchFamily="49" charset="0"/>
              </a:rPr>
              <a:t>;</a:t>
            </a:r>
          </a:p>
          <a:p>
            <a:br>
              <a:rPr lang="en-US" altLang="ko-KR" b="0" dirty="0">
                <a:solidFill>
                  <a:srgbClr val="D4D4D4"/>
                </a:solidFill>
                <a:effectLst/>
                <a:latin typeface="Consolas" panose="020B0609020204030204" pitchFamily="49" charset="0"/>
              </a:rPr>
            </a:br>
            <a:r>
              <a:rPr lang="en-US" altLang="ko-KR" b="0" dirty="0">
                <a:solidFill>
                  <a:srgbClr val="D4D4D4"/>
                </a:solidFill>
                <a:effectLst/>
                <a:latin typeface="Consolas" panose="020B0609020204030204" pitchFamily="49" charset="0"/>
              </a:rPr>
              <a:t>@</a:t>
            </a:r>
            <a:r>
              <a:rPr lang="en-US" altLang="ko-KR" b="0" dirty="0">
                <a:solidFill>
                  <a:srgbClr val="DCDCAA"/>
                </a:solidFill>
                <a:effectLst/>
                <a:latin typeface="Consolas" panose="020B0609020204030204" pitchFamily="49" charset="0"/>
              </a:rPr>
              <a:t>Component</a:t>
            </a:r>
            <a:r>
              <a:rPr lang="en-US" altLang="ko-KR" b="0" dirty="0">
                <a:solidFill>
                  <a:srgbClr val="D4D4D4"/>
                </a:solidFill>
                <a:effectLst/>
                <a:latin typeface="Consolas" panose="020B0609020204030204" pitchFamily="49" charset="0"/>
              </a:rPr>
              <a:t>({</a:t>
            </a:r>
          </a:p>
          <a:p>
            <a:r>
              <a:rPr lang="en-US" altLang="ko-KR" dirty="0">
                <a:solidFill>
                  <a:srgbClr val="9CDCFE"/>
                </a:solidFill>
                <a:latin typeface="Consolas" panose="020B0609020204030204" pitchFamily="49" charset="0"/>
              </a:rPr>
              <a:t>	</a:t>
            </a:r>
            <a:r>
              <a:rPr lang="en-US" altLang="ko-KR" b="0" dirty="0">
                <a:solidFill>
                  <a:srgbClr val="9CDCFE"/>
                </a:solidFill>
                <a:effectLst/>
                <a:latin typeface="Consolas" panose="020B0609020204030204" pitchFamily="49" charset="0"/>
              </a:rPr>
              <a:t>selector:</a:t>
            </a:r>
            <a:r>
              <a:rPr lang="en-US" altLang="ko-KR" b="0" dirty="0">
                <a:solidFill>
                  <a:srgbClr val="D4D4D4"/>
                </a:solidFill>
                <a:effectLst/>
                <a:latin typeface="Consolas" panose="020B0609020204030204" pitchFamily="49" charset="0"/>
              </a:rPr>
              <a:t> </a:t>
            </a:r>
            <a:r>
              <a:rPr lang="en-US" altLang="ko-KR" b="0" dirty="0">
                <a:solidFill>
                  <a:srgbClr val="CE9178"/>
                </a:solidFill>
                <a:effectLst/>
                <a:latin typeface="Consolas" panose="020B0609020204030204" pitchFamily="49" charset="0"/>
              </a:rPr>
              <a:t>'my-app'</a:t>
            </a:r>
            <a:endParaRPr lang="en-US" altLang="ko-KR" b="0" dirty="0">
              <a:solidFill>
                <a:srgbClr val="D4D4D4"/>
              </a:solidFill>
              <a:effectLst/>
              <a:latin typeface="Consolas" panose="020B0609020204030204" pitchFamily="49" charset="0"/>
            </a:endParaRPr>
          </a:p>
          <a:p>
            <a:r>
              <a:rPr lang="en-US" altLang="ko-KR" b="0" dirty="0">
                <a:solidFill>
                  <a:srgbClr val="D4D4D4"/>
                </a:solidFill>
                <a:effectLst/>
                <a:latin typeface="Consolas" panose="020B0609020204030204" pitchFamily="49" charset="0"/>
              </a:rPr>
              <a:t>})</a:t>
            </a:r>
          </a:p>
          <a:p>
            <a:br>
              <a:rPr lang="en-US" altLang="ko-KR" b="0" dirty="0">
                <a:solidFill>
                  <a:srgbClr val="D4D4D4"/>
                </a:solidFill>
                <a:effectLst/>
                <a:latin typeface="Consolas" panose="020B0609020204030204" pitchFamily="49" charset="0"/>
              </a:rPr>
            </a:br>
            <a:r>
              <a:rPr lang="en-US" altLang="ko-KR" b="0" dirty="0">
                <a:solidFill>
                  <a:srgbClr val="D4D4D4"/>
                </a:solidFill>
                <a:effectLst/>
                <a:latin typeface="Consolas" panose="020B0609020204030204" pitchFamily="49" charset="0"/>
              </a:rPr>
              <a:t>@</a:t>
            </a:r>
            <a:r>
              <a:rPr lang="en-US" altLang="ko-KR" b="0" dirty="0">
                <a:solidFill>
                  <a:srgbClr val="DCDCAA"/>
                </a:solidFill>
                <a:effectLst/>
                <a:latin typeface="Consolas" panose="020B0609020204030204" pitchFamily="49" charset="0"/>
              </a:rPr>
              <a:t>View</a:t>
            </a:r>
            <a:r>
              <a:rPr lang="en-US" altLang="ko-KR" b="0" dirty="0">
                <a:solidFill>
                  <a:srgbClr val="D4D4D4"/>
                </a:solidFill>
                <a:effectLst/>
                <a:latin typeface="Consolas" panose="020B0609020204030204" pitchFamily="49" charset="0"/>
              </a:rPr>
              <a:t>({</a:t>
            </a:r>
          </a:p>
          <a:p>
            <a:r>
              <a:rPr lang="en-US" altLang="ko-KR" b="0" dirty="0">
                <a:solidFill>
                  <a:srgbClr val="9CDCFE"/>
                </a:solidFill>
                <a:effectLst/>
                <a:latin typeface="Consolas" panose="020B0609020204030204" pitchFamily="49" charset="0"/>
              </a:rPr>
              <a:t>	template:</a:t>
            </a:r>
            <a:r>
              <a:rPr lang="en-US" altLang="ko-KR" b="0" dirty="0">
                <a:solidFill>
                  <a:srgbClr val="D4D4D4"/>
                </a:solidFill>
                <a:effectLst/>
                <a:latin typeface="Consolas" panose="020B0609020204030204" pitchFamily="49" charset="0"/>
              </a:rPr>
              <a:t> </a:t>
            </a:r>
            <a:r>
              <a:rPr lang="en-US" altLang="ko-KR" b="0" dirty="0">
                <a:solidFill>
                  <a:srgbClr val="CE9178"/>
                </a:solidFill>
                <a:effectLst/>
                <a:latin typeface="Consolas" panose="020B0609020204030204" pitchFamily="49" charset="0"/>
              </a:rPr>
              <a:t>'&lt;h2&gt;My First Angular 2 App&lt;/h2&gt;'</a:t>
            </a:r>
            <a:endParaRPr lang="en-US" altLang="ko-KR" b="0" dirty="0">
              <a:solidFill>
                <a:srgbClr val="D4D4D4"/>
              </a:solidFill>
              <a:effectLst/>
              <a:latin typeface="Consolas" panose="020B0609020204030204" pitchFamily="49" charset="0"/>
            </a:endParaRPr>
          </a:p>
          <a:p>
            <a:r>
              <a:rPr lang="en-US" altLang="ko-KR" b="0" dirty="0">
                <a:solidFill>
                  <a:srgbClr val="D4D4D4"/>
                </a:solidFill>
                <a:effectLst/>
                <a:latin typeface="Consolas" panose="020B0609020204030204" pitchFamily="49" charset="0"/>
              </a:rPr>
              <a:t>})</a:t>
            </a:r>
          </a:p>
          <a:p>
            <a:br>
              <a:rPr lang="en-US" altLang="ko-KR" b="0" dirty="0">
                <a:solidFill>
                  <a:srgbClr val="D4D4D4"/>
                </a:solidFill>
                <a:effectLst/>
                <a:latin typeface="Consolas" panose="020B0609020204030204" pitchFamily="49" charset="0"/>
              </a:rPr>
            </a:br>
            <a:r>
              <a:rPr lang="en-US" altLang="ko-KR" b="0" dirty="0">
                <a:solidFill>
                  <a:srgbClr val="C586C0"/>
                </a:solidFill>
                <a:effectLst/>
                <a:latin typeface="Consolas" panose="020B0609020204030204" pitchFamily="49" charset="0"/>
              </a:rPr>
              <a:t>export</a:t>
            </a:r>
            <a:r>
              <a:rPr lang="en-US" altLang="ko-KR" b="0" dirty="0">
                <a:solidFill>
                  <a:srgbClr val="D4D4D4"/>
                </a:solidFill>
                <a:effectLst/>
                <a:latin typeface="Consolas" panose="020B0609020204030204" pitchFamily="49" charset="0"/>
              </a:rPr>
              <a:t> </a:t>
            </a:r>
            <a:r>
              <a:rPr lang="en-US" altLang="ko-KR" b="0" dirty="0">
                <a:solidFill>
                  <a:srgbClr val="569CD6"/>
                </a:solidFill>
                <a:effectLst/>
                <a:latin typeface="Consolas" panose="020B0609020204030204" pitchFamily="49" charset="0"/>
              </a:rPr>
              <a:t>class</a:t>
            </a:r>
            <a:r>
              <a:rPr lang="en-US" altLang="ko-KR" b="0" dirty="0">
                <a:solidFill>
                  <a:srgbClr val="D4D4D4"/>
                </a:solidFill>
                <a:effectLst/>
                <a:latin typeface="Consolas" panose="020B0609020204030204" pitchFamily="49" charset="0"/>
              </a:rPr>
              <a:t> </a:t>
            </a:r>
            <a:r>
              <a:rPr lang="en-US" altLang="ko-KR" b="0" dirty="0" err="1">
                <a:solidFill>
                  <a:srgbClr val="4EC9B0"/>
                </a:solidFill>
                <a:effectLst/>
                <a:latin typeface="Consolas" panose="020B0609020204030204" pitchFamily="49" charset="0"/>
              </a:rPr>
              <a:t>AppComponent</a:t>
            </a:r>
            <a:r>
              <a:rPr lang="en-US" altLang="ko-KR" b="0" dirty="0">
                <a:solidFill>
                  <a:srgbClr val="D4D4D4"/>
                </a:solidFill>
                <a:effectLst/>
                <a:latin typeface="Consolas" panose="020B0609020204030204" pitchFamily="49" charset="0"/>
              </a:rPr>
              <a:t> {</a:t>
            </a:r>
            <a:br>
              <a:rPr lang="en-US" altLang="ko-KR" b="0" dirty="0">
                <a:solidFill>
                  <a:srgbClr val="D4D4D4"/>
                </a:solidFill>
                <a:effectLst/>
                <a:latin typeface="Consolas" panose="020B0609020204030204" pitchFamily="49" charset="0"/>
              </a:rPr>
            </a:br>
            <a:r>
              <a:rPr lang="en-US" altLang="ko-KR"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247913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838200" y="560717"/>
            <a:ext cx="10515600" cy="5616246"/>
          </a:xfrm>
        </p:spPr>
        <p:txBody>
          <a:bodyPr>
            <a:normAutofit fontScale="92500" lnSpcReduction="10000"/>
          </a:bodyPr>
          <a:lstStyle/>
          <a:p>
            <a:r>
              <a:rPr lang="en-US" altLang="ko-KR" dirty="0"/>
              <a:t>The above code will import the </a:t>
            </a:r>
            <a:r>
              <a:rPr lang="en-US" altLang="ko-KR" i="1" dirty="0"/>
              <a:t>Component</a:t>
            </a:r>
            <a:r>
              <a:rPr lang="en-US" altLang="ko-KR" dirty="0"/>
              <a:t> and </a:t>
            </a:r>
            <a:r>
              <a:rPr lang="en-US" altLang="ko-KR" i="1" dirty="0"/>
              <a:t>View</a:t>
            </a:r>
            <a:r>
              <a:rPr lang="en-US" altLang="ko-KR" dirty="0"/>
              <a:t> package from </a:t>
            </a:r>
            <a:r>
              <a:rPr lang="en-US" altLang="ko-KR" i="1" dirty="0"/>
              <a:t>angular2/core</a:t>
            </a:r>
            <a:r>
              <a:rPr lang="en-US" altLang="ko-KR" dirty="0"/>
              <a:t>.</a:t>
            </a:r>
          </a:p>
          <a:p>
            <a:pPr marL="0" indent="0">
              <a:buNone/>
            </a:pPr>
            <a:endParaRPr lang="en-US" altLang="ko-KR" dirty="0"/>
          </a:p>
          <a:p>
            <a:r>
              <a:rPr lang="en-US" altLang="ko-KR" dirty="0"/>
              <a:t>The </a:t>
            </a:r>
            <a:r>
              <a:rPr lang="en-US" altLang="ko-KR" i="1" dirty="0"/>
              <a:t>@Component</a:t>
            </a:r>
            <a:r>
              <a:rPr lang="en-US" altLang="ko-KR" dirty="0"/>
              <a:t> is an Angular 2 </a:t>
            </a:r>
            <a:r>
              <a:rPr lang="en-US" altLang="ko-KR" i="1" dirty="0"/>
              <a:t>decorator</a:t>
            </a:r>
            <a:r>
              <a:rPr lang="en-US" altLang="ko-KR" dirty="0"/>
              <a:t> that allows you to associate metadata with the component class.</a:t>
            </a:r>
          </a:p>
          <a:p>
            <a:pPr marL="0" indent="0">
              <a:buNone/>
            </a:pPr>
            <a:endParaRPr lang="en-US" altLang="ko-KR" dirty="0"/>
          </a:p>
          <a:p>
            <a:r>
              <a:rPr lang="en-US" altLang="ko-KR" dirty="0"/>
              <a:t>The </a:t>
            </a:r>
            <a:r>
              <a:rPr lang="en-US" altLang="ko-KR" i="1" dirty="0"/>
              <a:t>my-app</a:t>
            </a:r>
            <a:r>
              <a:rPr lang="en-US" altLang="ko-KR" dirty="0"/>
              <a:t> can be used as HTML tag to injecting and can be used as a component.</a:t>
            </a:r>
          </a:p>
          <a:p>
            <a:pPr marL="0" indent="0">
              <a:buNone/>
            </a:pPr>
            <a:endParaRPr lang="en-US" altLang="ko-KR" dirty="0"/>
          </a:p>
          <a:p>
            <a:r>
              <a:rPr lang="en-US" altLang="ko-KR" dirty="0"/>
              <a:t>The </a:t>
            </a:r>
            <a:r>
              <a:rPr lang="en-US" altLang="ko-KR" i="1" dirty="0"/>
              <a:t>@view</a:t>
            </a:r>
            <a:r>
              <a:rPr lang="en-US" altLang="ko-KR" dirty="0"/>
              <a:t> contains a </a:t>
            </a:r>
            <a:r>
              <a:rPr lang="en-US" altLang="ko-KR" i="1" dirty="0"/>
              <a:t>template</a:t>
            </a:r>
            <a:r>
              <a:rPr lang="en-US" altLang="ko-KR" dirty="0"/>
              <a:t> that tells Angular how to render a view.</a:t>
            </a:r>
          </a:p>
          <a:p>
            <a:pPr marL="0" indent="0">
              <a:buNone/>
            </a:pPr>
            <a:endParaRPr lang="en-US" altLang="ko-KR" dirty="0"/>
          </a:p>
          <a:p>
            <a:r>
              <a:rPr lang="en-US" altLang="ko-KR" dirty="0"/>
              <a:t>The </a:t>
            </a:r>
            <a:r>
              <a:rPr lang="en-US" altLang="ko-KR" i="1" dirty="0"/>
              <a:t>export</a:t>
            </a:r>
            <a:r>
              <a:rPr lang="en-US" altLang="ko-KR" dirty="0"/>
              <a:t> specifies that, this component will be available outside the file.</a:t>
            </a:r>
          </a:p>
        </p:txBody>
      </p:sp>
    </p:spTree>
    <p:extLst>
      <p:ext uri="{BB962C8B-B14F-4D97-AF65-F5344CB8AC3E}">
        <p14:creationId xmlns:p14="http://schemas.microsoft.com/office/powerpoint/2010/main" val="4052269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Step(8)</a:t>
            </a:r>
            <a:endParaRPr lang="ko-KR" altLang="en-US" dirty="0"/>
          </a:p>
        </p:txBody>
      </p:sp>
      <p:sp>
        <p:nvSpPr>
          <p:cNvPr id="3" name="내용 개체 틀 2"/>
          <p:cNvSpPr>
            <a:spLocks noGrp="1"/>
          </p:cNvSpPr>
          <p:nvPr>
            <p:ph idx="1"/>
          </p:nvPr>
        </p:nvSpPr>
        <p:spPr>
          <a:xfrm>
            <a:off x="838200" y="1825625"/>
            <a:ext cx="10515600" cy="538013"/>
          </a:xfrm>
        </p:spPr>
        <p:txBody>
          <a:bodyPr>
            <a:normAutofit/>
          </a:bodyPr>
          <a:lstStyle/>
          <a:p>
            <a:pPr marL="0" indent="0">
              <a:buNone/>
            </a:pPr>
            <a:r>
              <a:rPr lang="en-US" altLang="ko-KR" dirty="0"/>
              <a:t>Next, create </a:t>
            </a:r>
            <a:r>
              <a:rPr lang="en-US" altLang="ko-KR" b="1" dirty="0" err="1"/>
              <a:t>environment_main.ts</a:t>
            </a:r>
            <a:r>
              <a:rPr lang="en-US" altLang="ko-KR" dirty="0"/>
              <a:t> file with the below code:</a:t>
            </a:r>
            <a:endParaRPr lang="ko-KR" altLang="en-US" dirty="0"/>
          </a:p>
        </p:txBody>
      </p:sp>
      <p:sp>
        <p:nvSpPr>
          <p:cNvPr id="4" name="제목 1"/>
          <p:cNvSpPr txBox="1">
            <a:spLocks/>
          </p:cNvSpPr>
          <p:nvPr/>
        </p:nvSpPr>
        <p:spPr>
          <a:xfrm>
            <a:off x="838200" y="2498575"/>
            <a:ext cx="10515600" cy="1325563"/>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b="1" dirty="0" err="1"/>
              <a:t>environment_main.ts</a:t>
            </a:r>
            <a:endParaRPr lang="ko-KR" altLang="en-US" dirty="0"/>
          </a:p>
        </p:txBody>
      </p:sp>
      <p:sp>
        <p:nvSpPr>
          <p:cNvPr id="5" name="직사각형 4"/>
          <p:cNvSpPr/>
          <p:nvPr/>
        </p:nvSpPr>
        <p:spPr>
          <a:xfrm>
            <a:off x="838200" y="3824138"/>
            <a:ext cx="10515600" cy="1200329"/>
          </a:xfrm>
          <a:prstGeom prst="rect">
            <a:avLst/>
          </a:prstGeom>
          <a:solidFill>
            <a:schemeClr val="tx1"/>
          </a:solidFill>
        </p:spPr>
        <p:txBody>
          <a:bodyPr wrap="square">
            <a:spAutoFit/>
          </a:bodyPr>
          <a:lstStyle/>
          <a:p>
            <a:r>
              <a:rPr lang="en-US" altLang="ko-KR" b="0" dirty="0">
                <a:solidFill>
                  <a:srgbClr val="C586C0"/>
                </a:solidFill>
                <a:effectLst/>
                <a:latin typeface="Consolas" panose="020B0609020204030204" pitchFamily="49" charset="0"/>
              </a:rPr>
              <a:t>import</a:t>
            </a:r>
            <a:r>
              <a:rPr lang="en-US" altLang="ko-KR" b="0" dirty="0">
                <a:solidFill>
                  <a:srgbClr val="D4D4D4"/>
                </a:solidFill>
                <a:effectLst/>
                <a:latin typeface="Consolas" panose="020B0609020204030204" pitchFamily="49" charset="0"/>
              </a:rPr>
              <a:t> {</a:t>
            </a:r>
            <a:r>
              <a:rPr lang="en-US" altLang="ko-KR" b="0" dirty="0">
                <a:solidFill>
                  <a:srgbClr val="9CDCFE"/>
                </a:solidFill>
                <a:effectLst/>
                <a:latin typeface="Consolas" panose="020B0609020204030204" pitchFamily="49" charset="0"/>
              </a:rPr>
              <a:t>bootstrap</a:t>
            </a:r>
            <a:r>
              <a:rPr lang="en-US" altLang="ko-KR" b="0" dirty="0">
                <a:solidFill>
                  <a:srgbClr val="D4D4D4"/>
                </a:solidFill>
                <a:effectLst/>
                <a:latin typeface="Consolas" panose="020B0609020204030204" pitchFamily="49" charset="0"/>
              </a:rPr>
              <a:t>} </a:t>
            </a:r>
            <a:r>
              <a:rPr lang="en-US" altLang="ko-KR" b="0" dirty="0">
                <a:solidFill>
                  <a:srgbClr val="C586C0"/>
                </a:solidFill>
                <a:effectLst/>
                <a:latin typeface="Consolas" panose="020B0609020204030204" pitchFamily="49" charset="0"/>
              </a:rPr>
              <a:t>from</a:t>
            </a:r>
            <a:r>
              <a:rPr lang="en-US" altLang="ko-KR" b="0" dirty="0">
                <a:solidFill>
                  <a:srgbClr val="D4D4D4"/>
                </a:solidFill>
                <a:effectLst/>
                <a:latin typeface="Consolas" panose="020B0609020204030204" pitchFamily="49" charset="0"/>
              </a:rPr>
              <a:t> </a:t>
            </a:r>
            <a:r>
              <a:rPr lang="en-US" altLang="ko-KR" b="0" dirty="0">
                <a:solidFill>
                  <a:srgbClr val="CE9178"/>
                </a:solidFill>
                <a:effectLst/>
                <a:latin typeface="Consolas" panose="020B0609020204030204" pitchFamily="49" charset="0"/>
              </a:rPr>
              <a:t>"angular2/platform/browser"</a:t>
            </a:r>
            <a:endParaRPr lang="en-US" altLang="ko-KR" b="0" dirty="0">
              <a:solidFill>
                <a:srgbClr val="D4D4D4"/>
              </a:solidFill>
              <a:effectLst/>
              <a:latin typeface="Consolas" panose="020B0609020204030204" pitchFamily="49" charset="0"/>
            </a:endParaRPr>
          </a:p>
          <a:p>
            <a:r>
              <a:rPr lang="en-US" altLang="ko-KR" b="0" dirty="0">
                <a:solidFill>
                  <a:srgbClr val="C586C0"/>
                </a:solidFill>
                <a:effectLst/>
                <a:latin typeface="Consolas" panose="020B0609020204030204" pitchFamily="49" charset="0"/>
              </a:rPr>
              <a:t>import</a:t>
            </a:r>
            <a:r>
              <a:rPr lang="en-US" altLang="ko-KR" b="0" dirty="0">
                <a:solidFill>
                  <a:srgbClr val="D4D4D4"/>
                </a:solidFill>
                <a:effectLst/>
                <a:latin typeface="Consolas" panose="020B0609020204030204" pitchFamily="49" charset="0"/>
              </a:rPr>
              <a:t> {</a:t>
            </a:r>
            <a:r>
              <a:rPr lang="en-US" altLang="ko-KR" b="0" dirty="0" err="1">
                <a:solidFill>
                  <a:srgbClr val="9CDCFE"/>
                </a:solidFill>
                <a:effectLst/>
                <a:latin typeface="Consolas" panose="020B0609020204030204" pitchFamily="49" charset="0"/>
              </a:rPr>
              <a:t>AppComponent</a:t>
            </a:r>
            <a:r>
              <a:rPr lang="en-US" altLang="ko-KR" b="0" dirty="0">
                <a:solidFill>
                  <a:srgbClr val="D4D4D4"/>
                </a:solidFill>
                <a:effectLst/>
                <a:latin typeface="Consolas" panose="020B0609020204030204" pitchFamily="49" charset="0"/>
              </a:rPr>
              <a:t>} </a:t>
            </a:r>
            <a:r>
              <a:rPr lang="en-US" altLang="ko-KR" b="0" dirty="0">
                <a:solidFill>
                  <a:srgbClr val="C586C0"/>
                </a:solidFill>
                <a:effectLst/>
                <a:latin typeface="Consolas" panose="020B0609020204030204" pitchFamily="49" charset="0"/>
              </a:rPr>
              <a:t>from</a:t>
            </a:r>
            <a:r>
              <a:rPr lang="en-US" altLang="ko-KR" b="0" dirty="0">
                <a:solidFill>
                  <a:srgbClr val="D4D4D4"/>
                </a:solidFill>
                <a:effectLst/>
                <a:latin typeface="Consolas" panose="020B0609020204030204" pitchFamily="49" charset="0"/>
              </a:rPr>
              <a:t> </a:t>
            </a:r>
            <a:r>
              <a:rPr lang="en-US" altLang="ko-KR" b="0" dirty="0">
                <a:solidFill>
                  <a:srgbClr val="CE9178"/>
                </a:solidFill>
                <a:effectLst/>
                <a:latin typeface="Consolas" panose="020B0609020204030204" pitchFamily="49" charset="0"/>
              </a:rPr>
              <a:t>"./</a:t>
            </a:r>
            <a:r>
              <a:rPr lang="en-US" altLang="ko-KR" b="0" dirty="0" err="1">
                <a:solidFill>
                  <a:srgbClr val="CE9178"/>
                </a:solidFill>
                <a:effectLst/>
                <a:latin typeface="Consolas" panose="020B0609020204030204" pitchFamily="49" charset="0"/>
              </a:rPr>
              <a:t>environment_app.component</a:t>
            </a:r>
            <a:r>
              <a:rPr lang="en-US" altLang="ko-KR" b="0" dirty="0">
                <a:solidFill>
                  <a:srgbClr val="CE9178"/>
                </a:solidFill>
                <a:effectLst/>
                <a:latin typeface="Consolas" panose="020B0609020204030204" pitchFamily="49" charset="0"/>
              </a:rPr>
              <a:t>"</a:t>
            </a:r>
            <a:endParaRPr lang="en-US" altLang="ko-KR" b="0" dirty="0">
              <a:solidFill>
                <a:srgbClr val="D4D4D4"/>
              </a:solidFill>
              <a:effectLst/>
              <a:latin typeface="Consolas" panose="020B0609020204030204" pitchFamily="49" charset="0"/>
            </a:endParaRPr>
          </a:p>
          <a:p>
            <a:br>
              <a:rPr lang="en-US" altLang="ko-KR" b="0" dirty="0">
                <a:solidFill>
                  <a:srgbClr val="D4D4D4"/>
                </a:solidFill>
                <a:effectLst/>
                <a:latin typeface="Consolas" panose="020B0609020204030204" pitchFamily="49" charset="0"/>
              </a:rPr>
            </a:br>
            <a:r>
              <a:rPr lang="en-US" altLang="ko-KR" b="0" dirty="0">
                <a:solidFill>
                  <a:srgbClr val="DCDCAA"/>
                </a:solidFill>
                <a:effectLst/>
                <a:latin typeface="Consolas" panose="020B0609020204030204" pitchFamily="49" charset="0"/>
              </a:rPr>
              <a:t>bootstrap</a:t>
            </a:r>
            <a:r>
              <a:rPr lang="en-US" altLang="ko-KR" b="0" dirty="0">
                <a:solidFill>
                  <a:srgbClr val="D4D4D4"/>
                </a:solidFill>
                <a:effectLst/>
                <a:latin typeface="Consolas" panose="020B0609020204030204" pitchFamily="49" charset="0"/>
              </a:rPr>
              <a:t>(</a:t>
            </a:r>
            <a:r>
              <a:rPr lang="en-US" altLang="ko-KR" b="0" dirty="0" err="1">
                <a:solidFill>
                  <a:srgbClr val="9CDCFE"/>
                </a:solidFill>
                <a:effectLst/>
                <a:latin typeface="Consolas" panose="020B0609020204030204" pitchFamily="49" charset="0"/>
              </a:rPr>
              <a:t>AppComponent</a:t>
            </a:r>
            <a:r>
              <a:rPr lang="en-US" altLang="ko-KR"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890771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838200" y="560717"/>
            <a:ext cx="10515600" cy="5616246"/>
          </a:xfrm>
        </p:spPr>
        <p:txBody>
          <a:bodyPr>
            <a:normAutofit/>
          </a:bodyPr>
          <a:lstStyle/>
          <a:p>
            <a:r>
              <a:rPr lang="en-US" altLang="ko-KR" dirty="0"/>
              <a:t>The </a:t>
            </a:r>
            <a:r>
              <a:rPr lang="en-US" altLang="ko-KR" i="1" dirty="0" err="1"/>
              <a:t>environment_main.ts</a:t>
            </a:r>
            <a:r>
              <a:rPr lang="en-US" altLang="ko-KR" dirty="0"/>
              <a:t> file tells Angular to load the component.</a:t>
            </a:r>
          </a:p>
          <a:p>
            <a:pPr marL="0" indent="0">
              <a:buNone/>
            </a:pPr>
            <a:endParaRPr lang="en-US" altLang="ko-KR" dirty="0"/>
          </a:p>
          <a:p>
            <a:r>
              <a:rPr lang="en-US" altLang="ko-KR" dirty="0"/>
              <a:t>To launch the application, we need to import both </a:t>
            </a:r>
            <a:r>
              <a:rPr lang="en-US" altLang="ko-KR" i="1" dirty="0" err="1"/>
              <a:t>Angular's</a:t>
            </a:r>
            <a:r>
              <a:rPr lang="en-US" altLang="ko-KR" i="1" dirty="0"/>
              <a:t> browser bootstrap</a:t>
            </a:r>
            <a:r>
              <a:rPr lang="en-US" altLang="ko-KR" dirty="0"/>
              <a:t> function and </a:t>
            </a:r>
            <a:r>
              <a:rPr lang="en-US" altLang="ko-KR" i="1" dirty="0"/>
              <a:t>root component of the application</a:t>
            </a:r>
            <a:r>
              <a:rPr lang="en-US" altLang="ko-KR" dirty="0"/>
              <a:t>.</a:t>
            </a:r>
          </a:p>
          <a:p>
            <a:pPr marL="0" indent="0">
              <a:buNone/>
            </a:pPr>
            <a:endParaRPr lang="en-US" altLang="ko-KR" dirty="0"/>
          </a:p>
          <a:p>
            <a:r>
              <a:rPr lang="en-US" altLang="ko-KR" dirty="0"/>
              <a:t>After importing, the </a:t>
            </a:r>
            <a:r>
              <a:rPr lang="en-US" altLang="ko-KR" i="1" dirty="0"/>
              <a:t>bootstrap</a:t>
            </a:r>
            <a:r>
              <a:rPr lang="en-US" altLang="ko-KR" dirty="0"/>
              <a:t> is called by passing the </a:t>
            </a:r>
            <a:r>
              <a:rPr lang="en-US" altLang="ko-KR" i="1" dirty="0"/>
              <a:t>root component type</a:t>
            </a:r>
            <a:r>
              <a:rPr lang="en-US" altLang="ko-KR" dirty="0"/>
              <a:t> i.e. </a:t>
            </a:r>
            <a:r>
              <a:rPr lang="en-US" altLang="ko-KR" i="1" dirty="0" err="1"/>
              <a:t>AppComponent</a:t>
            </a:r>
            <a:r>
              <a:rPr lang="en-US" altLang="ko-KR" dirty="0"/>
              <a:t>.</a:t>
            </a:r>
          </a:p>
        </p:txBody>
      </p:sp>
    </p:spTree>
    <p:extLst>
      <p:ext uri="{BB962C8B-B14F-4D97-AF65-F5344CB8AC3E}">
        <p14:creationId xmlns:p14="http://schemas.microsoft.com/office/powerpoint/2010/main" val="1310310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Step(9)</a:t>
            </a:r>
            <a:endParaRPr lang="ko-KR" altLang="en-US" dirty="0"/>
          </a:p>
        </p:txBody>
      </p:sp>
      <p:sp>
        <p:nvSpPr>
          <p:cNvPr id="3" name="내용 개체 틀 2"/>
          <p:cNvSpPr>
            <a:spLocks noGrp="1"/>
          </p:cNvSpPr>
          <p:nvPr>
            <p:ph idx="1"/>
          </p:nvPr>
        </p:nvSpPr>
        <p:spPr>
          <a:xfrm>
            <a:off x="838200" y="1825625"/>
            <a:ext cx="10515600" cy="3470994"/>
          </a:xfrm>
        </p:spPr>
        <p:txBody>
          <a:bodyPr>
            <a:normAutofit/>
          </a:bodyPr>
          <a:lstStyle/>
          <a:p>
            <a:pPr marL="0" indent="0">
              <a:buNone/>
            </a:pPr>
            <a:r>
              <a:rPr lang="en-US" altLang="ko-KR" dirty="0"/>
              <a:t>Now create a </a:t>
            </a:r>
            <a:r>
              <a:rPr lang="en-US" altLang="ko-KR" b="1" dirty="0"/>
              <a:t>index.html</a:t>
            </a:r>
            <a:r>
              <a:rPr lang="en-US" altLang="ko-KR" dirty="0"/>
              <a:t> in your project folder </a:t>
            </a:r>
            <a:r>
              <a:rPr lang="en-US" altLang="ko-KR" i="1" dirty="0"/>
              <a:t>angular2-demo/</a:t>
            </a:r>
            <a:r>
              <a:rPr lang="en-US" altLang="ko-KR" dirty="0"/>
              <a:t> with the below code:</a:t>
            </a:r>
          </a:p>
          <a:p>
            <a:pPr marL="0" indent="0">
              <a:buNone/>
            </a:pPr>
            <a:endParaRPr lang="en-US" altLang="ko-KR" dirty="0"/>
          </a:p>
          <a:p>
            <a:pPr marL="0" indent="0">
              <a:buNone/>
            </a:pPr>
            <a:r>
              <a:rPr lang="en-US" altLang="ko-KR" dirty="0"/>
              <a:t>Angular will launch the app in the browser with our component and places it in a specific location on </a:t>
            </a:r>
            <a:r>
              <a:rPr lang="en-US" altLang="ko-KR" i="1" dirty="0"/>
              <a:t>index.html</a:t>
            </a:r>
            <a:r>
              <a:rPr lang="en-US" altLang="ko-KR" dirty="0"/>
              <a:t>.</a:t>
            </a:r>
            <a:endParaRPr lang="ko-KR" altLang="en-US" dirty="0"/>
          </a:p>
        </p:txBody>
      </p:sp>
    </p:spTree>
    <p:extLst>
      <p:ext uri="{BB962C8B-B14F-4D97-AF65-F5344CB8AC3E}">
        <p14:creationId xmlns:p14="http://schemas.microsoft.com/office/powerpoint/2010/main" val="3394208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1"/>
          <p:cNvSpPr>
            <a:spLocks noGrp="1"/>
          </p:cNvSpPr>
          <p:nvPr>
            <p:ph type="title"/>
          </p:nvPr>
        </p:nvSpPr>
        <p:spPr>
          <a:xfrm>
            <a:off x="838200" y="365125"/>
            <a:ext cx="10515600" cy="1325563"/>
          </a:xfrm>
        </p:spPr>
        <p:txBody>
          <a:bodyPr/>
          <a:lstStyle/>
          <a:p>
            <a:r>
              <a:rPr lang="en-US" altLang="ko-KR" b="1" dirty="0"/>
              <a:t>index.html</a:t>
            </a:r>
            <a:endParaRPr lang="ko-KR" altLang="en-US" dirty="0"/>
          </a:p>
        </p:txBody>
      </p:sp>
      <p:sp>
        <p:nvSpPr>
          <p:cNvPr id="4" name="직사각형 3"/>
          <p:cNvSpPr/>
          <p:nvPr/>
        </p:nvSpPr>
        <p:spPr>
          <a:xfrm>
            <a:off x="838200" y="1690688"/>
            <a:ext cx="10515600" cy="4893647"/>
          </a:xfrm>
          <a:prstGeom prst="rect">
            <a:avLst/>
          </a:prstGeom>
          <a:solidFill>
            <a:schemeClr val="tx1"/>
          </a:solidFill>
        </p:spPr>
        <p:txBody>
          <a:bodyPr wrap="square">
            <a:spAutoFit/>
          </a:bodyPr>
          <a:lstStyle/>
          <a:p>
            <a:r>
              <a:rPr lang="en-US" altLang="ko-KR" sz="1200" b="0" dirty="0">
                <a:solidFill>
                  <a:srgbClr val="808080"/>
                </a:solidFill>
                <a:effectLst/>
                <a:latin typeface="Consolas" panose="020B0609020204030204" pitchFamily="49" charset="0"/>
              </a:rPr>
              <a:t>&lt;!</a:t>
            </a:r>
            <a:r>
              <a:rPr lang="en-US" altLang="ko-KR" sz="1200" b="0" dirty="0">
                <a:solidFill>
                  <a:srgbClr val="D4D4D4"/>
                </a:solidFill>
                <a:effectLst/>
                <a:latin typeface="Consolas" panose="020B0609020204030204" pitchFamily="49" charset="0"/>
              </a:rPr>
              <a:t>DOCTYPE html</a:t>
            </a:r>
            <a:r>
              <a:rPr lang="en-US" altLang="ko-KR" sz="1200" b="0" dirty="0">
                <a:solidFill>
                  <a:srgbClr val="808080"/>
                </a:solidFill>
                <a:effectLst/>
                <a:latin typeface="Consolas" panose="020B0609020204030204" pitchFamily="49" charset="0"/>
              </a:rPr>
              <a:t>&gt;</a:t>
            </a:r>
            <a:endParaRPr lang="en-US" altLang="ko-KR" sz="1200" b="0" dirty="0">
              <a:solidFill>
                <a:srgbClr val="D4D4D4"/>
              </a:solidFill>
              <a:effectLst/>
              <a:latin typeface="Consolas" panose="020B0609020204030204" pitchFamily="49" charset="0"/>
            </a:endParaRPr>
          </a:p>
          <a:p>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html</a:t>
            </a:r>
            <a:r>
              <a:rPr lang="en-US" altLang="ko-KR" sz="1200" b="0" dirty="0">
                <a:solidFill>
                  <a:srgbClr val="808080"/>
                </a:solidFill>
                <a:effectLst/>
                <a:latin typeface="Consolas" panose="020B0609020204030204" pitchFamily="49" charset="0"/>
              </a:rPr>
              <a:t>&gt;</a:t>
            </a:r>
            <a:endParaRPr lang="en-US" altLang="ko-KR" sz="1200" b="0" dirty="0">
              <a:solidFill>
                <a:srgbClr val="D4D4D4"/>
              </a:solidFill>
              <a:effectLst/>
              <a:latin typeface="Consolas" panose="020B0609020204030204" pitchFamily="49" charset="0"/>
            </a:endParaRPr>
          </a:p>
          <a:p>
            <a:pPr lvl="1"/>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head</a:t>
            </a:r>
            <a:r>
              <a:rPr lang="en-US" altLang="ko-KR" sz="1200" b="0" dirty="0">
                <a:solidFill>
                  <a:srgbClr val="808080"/>
                </a:solidFill>
                <a:effectLst/>
                <a:latin typeface="Consolas" panose="020B0609020204030204" pitchFamily="49" charset="0"/>
              </a:rPr>
              <a:t>&gt;</a:t>
            </a:r>
            <a:endParaRPr lang="en-US" altLang="ko-KR" sz="1200" b="0" dirty="0">
              <a:solidFill>
                <a:srgbClr val="D4D4D4"/>
              </a:solidFill>
              <a:effectLst/>
              <a:latin typeface="Consolas" panose="020B0609020204030204" pitchFamily="49" charset="0"/>
            </a:endParaRPr>
          </a:p>
          <a:p>
            <a:pPr lvl="2"/>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title</a:t>
            </a:r>
            <a:r>
              <a:rPr lang="en-US" altLang="ko-KR" sz="1200" b="0" dirty="0">
                <a:solidFill>
                  <a:srgbClr val="808080"/>
                </a:solidFill>
                <a:effectLst/>
                <a:latin typeface="Consolas" panose="020B0609020204030204" pitchFamily="49" charset="0"/>
              </a:rPr>
              <a:t>&gt;</a:t>
            </a:r>
            <a:r>
              <a:rPr lang="en-US" altLang="ko-KR" sz="1200" b="0" dirty="0">
                <a:solidFill>
                  <a:srgbClr val="D4D4D4"/>
                </a:solidFill>
                <a:effectLst/>
                <a:latin typeface="Consolas" panose="020B0609020204030204" pitchFamily="49" charset="0"/>
              </a:rPr>
              <a:t>Hello World</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title</a:t>
            </a:r>
            <a:r>
              <a:rPr lang="en-US" altLang="ko-KR" sz="1200" b="0" dirty="0">
                <a:solidFill>
                  <a:srgbClr val="808080"/>
                </a:solidFill>
                <a:effectLst/>
                <a:latin typeface="Consolas" panose="020B0609020204030204" pitchFamily="49" charset="0"/>
              </a:rPr>
              <a:t>&gt;</a:t>
            </a:r>
            <a:endParaRPr lang="en-US" altLang="ko-KR" sz="1200" b="0" dirty="0">
              <a:solidFill>
                <a:srgbClr val="D4D4D4"/>
              </a:solidFill>
              <a:effectLst/>
              <a:latin typeface="Consolas" panose="020B0609020204030204" pitchFamily="49" charset="0"/>
            </a:endParaRPr>
          </a:p>
          <a:p>
            <a:pPr lvl="2"/>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script</a:t>
            </a:r>
            <a:r>
              <a:rPr lang="en-US" altLang="ko-KR" sz="1200" b="0" dirty="0">
                <a:solidFill>
                  <a:srgbClr val="D4D4D4"/>
                </a:solidFill>
                <a:effectLst/>
                <a:latin typeface="Consolas" panose="020B0609020204030204" pitchFamily="49" charset="0"/>
              </a:rPr>
              <a:t> </a:t>
            </a:r>
            <a:r>
              <a:rPr lang="en-US" altLang="ko-KR" sz="1200" b="0" dirty="0" err="1">
                <a:solidFill>
                  <a:srgbClr val="9CDCFE"/>
                </a:solidFill>
                <a:effectLst/>
                <a:latin typeface="Consolas" panose="020B0609020204030204" pitchFamily="49" charset="0"/>
              </a:rPr>
              <a:t>src</a:t>
            </a:r>
            <a:r>
              <a:rPr lang="en-US" altLang="ko-KR" sz="1200" b="0" dirty="0">
                <a:solidFill>
                  <a:srgbClr val="D4D4D4"/>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"https://cdnjs.cloudflare.com/ajax/libs/es6-shim/0.33.3/es6-shim.min.js"</a:t>
            </a:r>
            <a:r>
              <a:rPr lang="en-US" altLang="ko-KR" sz="1200" b="0" dirty="0">
                <a:solidFill>
                  <a:srgbClr val="808080"/>
                </a:solidFill>
                <a:effectLst/>
                <a:latin typeface="Consolas" panose="020B0609020204030204" pitchFamily="49" charset="0"/>
              </a:rPr>
              <a:t>&gt;&lt;/</a:t>
            </a:r>
            <a:r>
              <a:rPr lang="en-US" altLang="ko-KR" sz="1200" b="0" dirty="0">
                <a:solidFill>
                  <a:srgbClr val="569CD6"/>
                </a:solidFill>
                <a:effectLst/>
                <a:latin typeface="Consolas" panose="020B0609020204030204" pitchFamily="49" charset="0"/>
              </a:rPr>
              <a:t>script</a:t>
            </a:r>
            <a:r>
              <a:rPr lang="en-US" altLang="ko-KR" sz="1200" b="0" dirty="0">
                <a:solidFill>
                  <a:srgbClr val="808080"/>
                </a:solidFill>
                <a:effectLst/>
                <a:latin typeface="Consolas" panose="020B0609020204030204" pitchFamily="49" charset="0"/>
              </a:rPr>
              <a:t>&gt;</a:t>
            </a:r>
            <a:endParaRPr lang="en-US" altLang="ko-KR" sz="1200" b="0" dirty="0">
              <a:solidFill>
                <a:srgbClr val="D4D4D4"/>
              </a:solidFill>
              <a:effectLst/>
              <a:latin typeface="Consolas" panose="020B0609020204030204" pitchFamily="49" charset="0"/>
            </a:endParaRPr>
          </a:p>
          <a:p>
            <a:pPr lvl="2"/>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script</a:t>
            </a:r>
            <a:r>
              <a:rPr lang="en-US" altLang="ko-KR" sz="1200" b="0" dirty="0">
                <a:solidFill>
                  <a:srgbClr val="D4D4D4"/>
                </a:solidFill>
                <a:effectLst/>
                <a:latin typeface="Consolas" panose="020B0609020204030204" pitchFamily="49" charset="0"/>
              </a:rPr>
              <a:t> </a:t>
            </a:r>
            <a:r>
              <a:rPr lang="en-US" altLang="ko-KR" sz="1200" b="0" dirty="0" err="1">
                <a:solidFill>
                  <a:srgbClr val="9CDCFE"/>
                </a:solidFill>
                <a:effectLst/>
                <a:latin typeface="Consolas" panose="020B0609020204030204" pitchFamily="49" charset="0"/>
              </a:rPr>
              <a:t>src</a:t>
            </a:r>
            <a:r>
              <a:rPr lang="en-US" altLang="ko-KR" sz="1200" b="0" dirty="0">
                <a:solidFill>
                  <a:srgbClr val="D4D4D4"/>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"https://cdnjs.cloudflare.com/ajax/libs/</a:t>
            </a:r>
            <a:r>
              <a:rPr lang="en-US" altLang="ko-KR" sz="1200" b="0" dirty="0" err="1">
                <a:solidFill>
                  <a:srgbClr val="CE9178"/>
                </a:solidFill>
                <a:effectLst/>
                <a:latin typeface="Consolas" panose="020B0609020204030204" pitchFamily="49" charset="0"/>
              </a:rPr>
              <a:t>systemjs</a:t>
            </a:r>
            <a:r>
              <a:rPr lang="en-US" altLang="ko-KR" sz="1200" b="0" dirty="0">
                <a:solidFill>
                  <a:srgbClr val="CE9178"/>
                </a:solidFill>
                <a:effectLst/>
                <a:latin typeface="Consolas" panose="020B0609020204030204" pitchFamily="49" charset="0"/>
              </a:rPr>
              <a:t>/0.19.20/system-polyfills.js"</a:t>
            </a:r>
            <a:r>
              <a:rPr lang="en-US" altLang="ko-KR" sz="1200" b="0" dirty="0">
                <a:solidFill>
                  <a:srgbClr val="808080"/>
                </a:solidFill>
                <a:effectLst/>
                <a:latin typeface="Consolas" panose="020B0609020204030204" pitchFamily="49" charset="0"/>
              </a:rPr>
              <a:t>&gt;&lt;/</a:t>
            </a:r>
            <a:r>
              <a:rPr lang="en-US" altLang="ko-KR" sz="1200" b="0" dirty="0">
                <a:solidFill>
                  <a:srgbClr val="569CD6"/>
                </a:solidFill>
                <a:effectLst/>
                <a:latin typeface="Consolas" panose="020B0609020204030204" pitchFamily="49" charset="0"/>
              </a:rPr>
              <a:t>script</a:t>
            </a:r>
            <a:r>
              <a:rPr lang="en-US" altLang="ko-KR" sz="1200" b="0" dirty="0">
                <a:solidFill>
                  <a:srgbClr val="808080"/>
                </a:solidFill>
                <a:effectLst/>
                <a:latin typeface="Consolas" panose="020B0609020204030204" pitchFamily="49" charset="0"/>
              </a:rPr>
              <a:t>&gt;</a:t>
            </a:r>
            <a:endParaRPr lang="en-US" altLang="ko-KR" sz="1200" b="0" dirty="0">
              <a:solidFill>
                <a:srgbClr val="D4D4D4"/>
              </a:solidFill>
              <a:effectLst/>
              <a:latin typeface="Consolas" panose="020B0609020204030204" pitchFamily="49" charset="0"/>
            </a:endParaRPr>
          </a:p>
          <a:p>
            <a:pPr lvl="2"/>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script</a:t>
            </a:r>
            <a:r>
              <a:rPr lang="en-US" altLang="ko-KR" sz="1200" b="0" dirty="0">
                <a:solidFill>
                  <a:srgbClr val="D4D4D4"/>
                </a:solidFill>
                <a:effectLst/>
                <a:latin typeface="Consolas" panose="020B0609020204030204" pitchFamily="49" charset="0"/>
              </a:rPr>
              <a:t> </a:t>
            </a:r>
            <a:r>
              <a:rPr lang="en-US" altLang="ko-KR" sz="1200" b="0" dirty="0" err="1">
                <a:solidFill>
                  <a:srgbClr val="9CDCFE"/>
                </a:solidFill>
                <a:effectLst/>
                <a:latin typeface="Consolas" panose="020B0609020204030204" pitchFamily="49" charset="0"/>
              </a:rPr>
              <a:t>src</a:t>
            </a:r>
            <a:r>
              <a:rPr lang="en-US" altLang="ko-KR" sz="1200" b="0" dirty="0">
                <a:solidFill>
                  <a:srgbClr val="D4D4D4"/>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"https://code.angularjs.org/2.0.0-beta.6/angular2-polyfills.js"</a:t>
            </a:r>
            <a:r>
              <a:rPr lang="en-US" altLang="ko-KR" sz="1200" b="0" dirty="0">
                <a:solidFill>
                  <a:srgbClr val="808080"/>
                </a:solidFill>
                <a:effectLst/>
                <a:latin typeface="Consolas" panose="020B0609020204030204" pitchFamily="49" charset="0"/>
              </a:rPr>
              <a:t>&gt;&lt;/</a:t>
            </a:r>
            <a:r>
              <a:rPr lang="en-US" altLang="ko-KR" sz="1200" b="0" dirty="0">
                <a:solidFill>
                  <a:srgbClr val="569CD6"/>
                </a:solidFill>
                <a:effectLst/>
                <a:latin typeface="Consolas" panose="020B0609020204030204" pitchFamily="49" charset="0"/>
              </a:rPr>
              <a:t>script</a:t>
            </a:r>
            <a:r>
              <a:rPr lang="en-US" altLang="ko-KR" sz="1200" b="0" dirty="0">
                <a:solidFill>
                  <a:srgbClr val="808080"/>
                </a:solidFill>
                <a:effectLst/>
                <a:latin typeface="Consolas" panose="020B0609020204030204" pitchFamily="49" charset="0"/>
              </a:rPr>
              <a:t>&gt;</a:t>
            </a:r>
            <a:endParaRPr lang="en-US" altLang="ko-KR" sz="1200" b="0" dirty="0">
              <a:solidFill>
                <a:srgbClr val="D4D4D4"/>
              </a:solidFill>
              <a:effectLst/>
              <a:latin typeface="Consolas" panose="020B0609020204030204" pitchFamily="49" charset="0"/>
            </a:endParaRPr>
          </a:p>
          <a:p>
            <a:pPr lvl="2"/>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script</a:t>
            </a:r>
            <a:r>
              <a:rPr lang="en-US" altLang="ko-KR" sz="1200" b="0" dirty="0">
                <a:solidFill>
                  <a:srgbClr val="D4D4D4"/>
                </a:solidFill>
                <a:effectLst/>
                <a:latin typeface="Consolas" panose="020B0609020204030204" pitchFamily="49" charset="0"/>
              </a:rPr>
              <a:t> </a:t>
            </a:r>
            <a:r>
              <a:rPr lang="en-US" altLang="ko-KR" sz="1200" b="0" dirty="0" err="1">
                <a:solidFill>
                  <a:srgbClr val="9CDCFE"/>
                </a:solidFill>
                <a:effectLst/>
                <a:latin typeface="Consolas" panose="020B0609020204030204" pitchFamily="49" charset="0"/>
              </a:rPr>
              <a:t>src</a:t>
            </a:r>
            <a:r>
              <a:rPr lang="en-US" altLang="ko-KR" sz="1200" b="0" dirty="0">
                <a:solidFill>
                  <a:srgbClr val="D4D4D4"/>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"https://code.angularjs.org/tools/system.js"</a:t>
            </a:r>
            <a:r>
              <a:rPr lang="en-US" altLang="ko-KR" sz="1200" b="0" dirty="0">
                <a:solidFill>
                  <a:srgbClr val="808080"/>
                </a:solidFill>
                <a:effectLst/>
                <a:latin typeface="Consolas" panose="020B0609020204030204" pitchFamily="49" charset="0"/>
              </a:rPr>
              <a:t>&gt;&lt;/</a:t>
            </a:r>
            <a:r>
              <a:rPr lang="en-US" altLang="ko-KR" sz="1200" b="0" dirty="0">
                <a:solidFill>
                  <a:srgbClr val="569CD6"/>
                </a:solidFill>
                <a:effectLst/>
                <a:latin typeface="Consolas" panose="020B0609020204030204" pitchFamily="49" charset="0"/>
              </a:rPr>
              <a:t>script</a:t>
            </a:r>
            <a:r>
              <a:rPr lang="en-US" altLang="ko-KR" sz="1200" b="0" dirty="0">
                <a:solidFill>
                  <a:srgbClr val="808080"/>
                </a:solidFill>
                <a:effectLst/>
                <a:latin typeface="Consolas" panose="020B0609020204030204" pitchFamily="49" charset="0"/>
              </a:rPr>
              <a:t>&gt;</a:t>
            </a:r>
            <a:endParaRPr lang="en-US" altLang="ko-KR" sz="1200" b="0" dirty="0">
              <a:solidFill>
                <a:srgbClr val="D4D4D4"/>
              </a:solidFill>
              <a:effectLst/>
              <a:latin typeface="Consolas" panose="020B0609020204030204" pitchFamily="49" charset="0"/>
            </a:endParaRPr>
          </a:p>
          <a:p>
            <a:pPr lvl="2"/>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script</a:t>
            </a:r>
            <a:r>
              <a:rPr lang="en-US" altLang="ko-KR" sz="1200" b="0" dirty="0">
                <a:solidFill>
                  <a:srgbClr val="D4D4D4"/>
                </a:solidFill>
                <a:effectLst/>
                <a:latin typeface="Consolas" panose="020B0609020204030204" pitchFamily="49" charset="0"/>
              </a:rPr>
              <a:t> </a:t>
            </a:r>
            <a:r>
              <a:rPr lang="en-US" altLang="ko-KR" sz="1200" b="0" dirty="0" err="1">
                <a:solidFill>
                  <a:srgbClr val="9CDCFE"/>
                </a:solidFill>
                <a:effectLst/>
                <a:latin typeface="Consolas" panose="020B0609020204030204" pitchFamily="49" charset="0"/>
              </a:rPr>
              <a:t>src</a:t>
            </a:r>
            <a:r>
              <a:rPr lang="en-US" altLang="ko-KR" sz="1200" b="0" dirty="0">
                <a:solidFill>
                  <a:srgbClr val="D4D4D4"/>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"https://code.angularjs.org/tools/typescript.js"</a:t>
            </a:r>
            <a:r>
              <a:rPr lang="en-US" altLang="ko-KR" sz="1200" b="0" dirty="0">
                <a:solidFill>
                  <a:srgbClr val="808080"/>
                </a:solidFill>
                <a:effectLst/>
                <a:latin typeface="Consolas" panose="020B0609020204030204" pitchFamily="49" charset="0"/>
              </a:rPr>
              <a:t>&gt;&lt;/</a:t>
            </a:r>
            <a:r>
              <a:rPr lang="en-US" altLang="ko-KR" sz="1200" b="0" dirty="0">
                <a:solidFill>
                  <a:srgbClr val="569CD6"/>
                </a:solidFill>
                <a:effectLst/>
                <a:latin typeface="Consolas" panose="020B0609020204030204" pitchFamily="49" charset="0"/>
              </a:rPr>
              <a:t>script</a:t>
            </a:r>
            <a:r>
              <a:rPr lang="en-US" altLang="ko-KR" sz="1200" b="0" dirty="0">
                <a:solidFill>
                  <a:srgbClr val="808080"/>
                </a:solidFill>
                <a:effectLst/>
                <a:latin typeface="Consolas" panose="020B0609020204030204" pitchFamily="49" charset="0"/>
              </a:rPr>
              <a:t>&gt;</a:t>
            </a:r>
            <a:endParaRPr lang="en-US" altLang="ko-KR" sz="1200" b="0" dirty="0">
              <a:solidFill>
                <a:srgbClr val="D4D4D4"/>
              </a:solidFill>
              <a:effectLst/>
              <a:latin typeface="Consolas" panose="020B0609020204030204" pitchFamily="49" charset="0"/>
            </a:endParaRPr>
          </a:p>
          <a:p>
            <a:pPr lvl="2"/>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script</a:t>
            </a:r>
            <a:r>
              <a:rPr lang="en-US" altLang="ko-KR" sz="1200" b="0" dirty="0">
                <a:solidFill>
                  <a:srgbClr val="D4D4D4"/>
                </a:solidFill>
                <a:effectLst/>
                <a:latin typeface="Consolas" panose="020B0609020204030204" pitchFamily="49" charset="0"/>
              </a:rPr>
              <a:t> </a:t>
            </a:r>
            <a:r>
              <a:rPr lang="en-US" altLang="ko-KR" sz="1200" b="0" dirty="0" err="1">
                <a:solidFill>
                  <a:srgbClr val="9CDCFE"/>
                </a:solidFill>
                <a:effectLst/>
                <a:latin typeface="Consolas" panose="020B0609020204030204" pitchFamily="49" charset="0"/>
              </a:rPr>
              <a:t>src</a:t>
            </a:r>
            <a:r>
              <a:rPr lang="en-US" altLang="ko-KR" sz="1200" b="0" dirty="0">
                <a:solidFill>
                  <a:srgbClr val="D4D4D4"/>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"https://code.angularjs.org/2.0.0-beta.6/Rx.js"</a:t>
            </a:r>
            <a:r>
              <a:rPr lang="en-US" altLang="ko-KR" sz="1200" b="0" dirty="0">
                <a:solidFill>
                  <a:srgbClr val="808080"/>
                </a:solidFill>
                <a:effectLst/>
                <a:latin typeface="Consolas" panose="020B0609020204030204" pitchFamily="49" charset="0"/>
              </a:rPr>
              <a:t>&gt;&lt;/</a:t>
            </a:r>
            <a:r>
              <a:rPr lang="en-US" altLang="ko-KR" sz="1200" b="0" dirty="0">
                <a:solidFill>
                  <a:srgbClr val="569CD6"/>
                </a:solidFill>
                <a:effectLst/>
                <a:latin typeface="Consolas" panose="020B0609020204030204" pitchFamily="49" charset="0"/>
              </a:rPr>
              <a:t>script</a:t>
            </a:r>
            <a:r>
              <a:rPr lang="en-US" altLang="ko-KR" sz="1200" b="0" dirty="0">
                <a:solidFill>
                  <a:srgbClr val="808080"/>
                </a:solidFill>
                <a:effectLst/>
                <a:latin typeface="Consolas" panose="020B0609020204030204" pitchFamily="49" charset="0"/>
              </a:rPr>
              <a:t>&gt;</a:t>
            </a:r>
            <a:endParaRPr lang="en-US" altLang="ko-KR" sz="1200" b="0" dirty="0">
              <a:solidFill>
                <a:srgbClr val="D4D4D4"/>
              </a:solidFill>
              <a:effectLst/>
              <a:latin typeface="Consolas" panose="020B0609020204030204" pitchFamily="49" charset="0"/>
            </a:endParaRPr>
          </a:p>
          <a:p>
            <a:pPr lvl="2"/>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script</a:t>
            </a:r>
            <a:r>
              <a:rPr lang="en-US" altLang="ko-KR" sz="1200" b="0" dirty="0">
                <a:solidFill>
                  <a:srgbClr val="D4D4D4"/>
                </a:solidFill>
                <a:effectLst/>
                <a:latin typeface="Consolas" panose="020B0609020204030204" pitchFamily="49" charset="0"/>
              </a:rPr>
              <a:t> </a:t>
            </a:r>
            <a:r>
              <a:rPr lang="en-US" altLang="ko-KR" sz="1200" b="0" dirty="0" err="1">
                <a:solidFill>
                  <a:srgbClr val="9CDCFE"/>
                </a:solidFill>
                <a:effectLst/>
                <a:latin typeface="Consolas" panose="020B0609020204030204" pitchFamily="49" charset="0"/>
              </a:rPr>
              <a:t>src</a:t>
            </a:r>
            <a:r>
              <a:rPr lang="en-US" altLang="ko-KR" sz="1200" b="0" dirty="0">
                <a:solidFill>
                  <a:srgbClr val="D4D4D4"/>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"https://code.angularjs.org/2.0.0-beta.6/angular2.dev.js"</a:t>
            </a:r>
            <a:r>
              <a:rPr lang="en-US" altLang="ko-KR" sz="1200" b="0" dirty="0">
                <a:solidFill>
                  <a:srgbClr val="808080"/>
                </a:solidFill>
                <a:effectLst/>
                <a:latin typeface="Consolas" panose="020B0609020204030204" pitchFamily="49" charset="0"/>
              </a:rPr>
              <a:t>&gt;&lt;/</a:t>
            </a:r>
            <a:r>
              <a:rPr lang="en-US" altLang="ko-KR" sz="1200" b="0" dirty="0">
                <a:solidFill>
                  <a:srgbClr val="569CD6"/>
                </a:solidFill>
                <a:effectLst/>
                <a:latin typeface="Consolas" panose="020B0609020204030204" pitchFamily="49" charset="0"/>
              </a:rPr>
              <a:t>script</a:t>
            </a:r>
            <a:r>
              <a:rPr lang="en-US" altLang="ko-KR" sz="1200" b="0" dirty="0">
                <a:solidFill>
                  <a:srgbClr val="808080"/>
                </a:solidFill>
                <a:effectLst/>
                <a:latin typeface="Consolas" panose="020B0609020204030204" pitchFamily="49" charset="0"/>
              </a:rPr>
              <a:t>&gt;</a:t>
            </a:r>
            <a:endParaRPr lang="en-US" altLang="ko-KR" sz="1200" b="0" dirty="0">
              <a:solidFill>
                <a:srgbClr val="D4D4D4"/>
              </a:solidFill>
              <a:effectLst/>
              <a:latin typeface="Consolas" panose="020B0609020204030204" pitchFamily="49" charset="0"/>
            </a:endParaRPr>
          </a:p>
          <a:p>
            <a:pPr lvl="2"/>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script</a:t>
            </a:r>
            <a:r>
              <a:rPr lang="en-US" altLang="ko-KR" sz="1200" b="0" dirty="0">
                <a:solidFill>
                  <a:srgbClr val="808080"/>
                </a:solidFill>
                <a:effectLst/>
                <a:latin typeface="Consolas" panose="020B0609020204030204" pitchFamily="49" charset="0"/>
              </a:rPr>
              <a:t>&gt;</a:t>
            </a:r>
            <a:endParaRPr lang="en-US" altLang="ko-KR" sz="1200" b="0" dirty="0">
              <a:solidFill>
                <a:srgbClr val="D4D4D4"/>
              </a:solidFill>
              <a:effectLst/>
              <a:latin typeface="Consolas" panose="020B0609020204030204" pitchFamily="49" charset="0"/>
            </a:endParaRPr>
          </a:p>
          <a:p>
            <a:pPr lvl="3"/>
            <a:r>
              <a:rPr lang="en-US" altLang="ko-KR" sz="1200" b="0" dirty="0" err="1">
                <a:solidFill>
                  <a:srgbClr val="9CDCFE"/>
                </a:solidFill>
                <a:effectLst/>
                <a:latin typeface="Consolas" panose="020B0609020204030204" pitchFamily="49" charset="0"/>
              </a:rPr>
              <a:t>System</a:t>
            </a:r>
            <a:r>
              <a:rPr lang="en-US" altLang="ko-KR" sz="1200" b="0" dirty="0" err="1">
                <a:solidFill>
                  <a:srgbClr val="D4D4D4"/>
                </a:solidFill>
                <a:effectLst/>
                <a:latin typeface="Consolas" panose="020B0609020204030204" pitchFamily="49" charset="0"/>
              </a:rPr>
              <a:t>.</a:t>
            </a:r>
            <a:r>
              <a:rPr lang="en-US" altLang="ko-KR" sz="1200" b="0" dirty="0" err="1">
                <a:solidFill>
                  <a:srgbClr val="DCDCAA"/>
                </a:solidFill>
                <a:effectLst/>
                <a:latin typeface="Consolas" panose="020B0609020204030204" pitchFamily="49" charset="0"/>
              </a:rPr>
              <a:t>config</a:t>
            </a:r>
            <a:r>
              <a:rPr lang="en-US" altLang="ko-KR" sz="1200" b="0" dirty="0">
                <a:solidFill>
                  <a:srgbClr val="D4D4D4"/>
                </a:solidFill>
                <a:effectLst/>
                <a:latin typeface="Consolas" panose="020B0609020204030204" pitchFamily="49" charset="0"/>
              </a:rPr>
              <a:t>({</a:t>
            </a:r>
          </a:p>
          <a:p>
            <a:pPr lvl="4"/>
            <a:r>
              <a:rPr lang="en-US" altLang="ko-KR" sz="1200" b="0" dirty="0" err="1">
                <a:solidFill>
                  <a:srgbClr val="9CDCFE"/>
                </a:solidFill>
                <a:effectLst/>
                <a:latin typeface="Consolas" panose="020B0609020204030204" pitchFamily="49" charset="0"/>
              </a:rPr>
              <a:t>transpiler</a:t>
            </a:r>
            <a:r>
              <a:rPr lang="en-US" altLang="ko-KR" sz="1200" b="0" dirty="0">
                <a:solidFill>
                  <a:srgbClr val="9CDCFE"/>
                </a:solidFill>
                <a:effectLst/>
                <a:latin typeface="Consolas" panose="020B0609020204030204" pitchFamily="49" charset="0"/>
              </a:rPr>
              <a:t>:</a:t>
            </a:r>
            <a:r>
              <a:rPr lang="en-US" altLang="ko-KR" sz="1200" b="0" dirty="0">
                <a:solidFill>
                  <a:srgbClr val="D4D4D4"/>
                </a:solidFill>
                <a:effectLst/>
                <a:latin typeface="Consolas" panose="020B0609020204030204" pitchFamily="49" charset="0"/>
              </a:rPr>
              <a:t> </a:t>
            </a:r>
            <a:r>
              <a:rPr lang="en-US" altLang="ko-KR" sz="1200" b="0" dirty="0">
                <a:solidFill>
                  <a:srgbClr val="CE9178"/>
                </a:solidFill>
                <a:effectLst/>
                <a:latin typeface="Consolas" panose="020B0609020204030204" pitchFamily="49" charset="0"/>
              </a:rPr>
              <a:t>'typescript'</a:t>
            </a:r>
            <a:r>
              <a:rPr lang="en-US" altLang="ko-KR" sz="1200" b="0" dirty="0">
                <a:solidFill>
                  <a:srgbClr val="D4D4D4"/>
                </a:solidFill>
                <a:effectLst/>
                <a:latin typeface="Consolas" panose="020B0609020204030204" pitchFamily="49" charset="0"/>
              </a:rPr>
              <a:t>,</a:t>
            </a:r>
          </a:p>
          <a:p>
            <a:pPr lvl="4"/>
            <a:r>
              <a:rPr lang="en-US" altLang="ko-KR" sz="1200" b="0" dirty="0" err="1">
                <a:solidFill>
                  <a:srgbClr val="9CDCFE"/>
                </a:solidFill>
                <a:effectLst/>
                <a:latin typeface="Consolas" panose="020B0609020204030204" pitchFamily="49" charset="0"/>
              </a:rPr>
              <a:t>typescriptOptions</a:t>
            </a:r>
            <a:r>
              <a:rPr lang="en-US" altLang="ko-KR" sz="1200" b="0" dirty="0">
                <a:solidFill>
                  <a:srgbClr val="9CDCFE"/>
                </a:solidFill>
                <a:effectLst/>
                <a:latin typeface="Consolas" panose="020B0609020204030204" pitchFamily="49" charset="0"/>
              </a:rPr>
              <a:t>:</a:t>
            </a:r>
            <a:r>
              <a:rPr lang="en-US" altLang="ko-KR" sz="1200" b="0" dirty="0">
                <a:solidFill>
                  <a:srgbClr val="D4D4D4"/>
                </a:solidFill>
                <a:effectLst/>
                <a:latin typeface="Consolas" panose="020B0609020204030204" pitchFamily="49" charset="0"/>
              </a:rPr>
              <a:t> { </a:t>
            </a:r>
            <a:r>
              <a:rPr lang="en-US" altLang="ko-KR" sz="1200" b="0" dirty="0" err="1">
                <a:solidFill>
                  <a:srgbClr val="9CDCFE"/>
                </a:solidFill>
                <a:effectLst/>
                <a:latin typeface="Consolas" panose="020B0609020204030204" pitchFamily="49" charset="0"/>
              </a:rPr>
              <a:t>emitDecoratorMetadata</a:t>
            </a:r>
            <a:r>
              <a:rPr lang="en-US" altLang="ko-KR" sz="1200" b="0" dirty="0">
                <a:solidFill>
                  <a:srgbClr val="9CDCFE"/>
                </a:solidFill>
                <a:effectLst/>
                <a:latin typeface="Consolas" panose="020B0609020204030204" pitchFamily="49" charset="0"/>
              </a:rPr>
              <a:t>:</a:t>
            </a:r>
            <a:r>
              <a:rPr lang="en-US" altLang="ko-KR" sz="1200" b="0" dirty="0">
                <a:solidFill>
                  <a:srgbClr val="D4D4D4"/>
                </a:solidFill>
                <a:effectLst/>
                <a:latin typeface="Consolas" panose="020B0609020204030204" pitchFamily="49" charset="0"/>
              </a:rPr>
              <a:t> </a:t>
            </a:r>
            <a:r>
              <a:rPr lang="en-US" altLang="ko-KR" sz="1200" b="0" dirty="0">
                <a:solidFill>
                  <a:srgbClr val="569CD6"/>
                </a:solidFill>
                <a:effectLst/>
                <a:latin typeface="Consolas" panose="020B0609020204030204" pitchFamily="49" charset="0"/>
              </a:rPr>
              <a:t>true</a:t>
            </a:r>
            <a:r>
              <a:rPr lang="en-US" altLang="ko-KR" sz="1200" b="0" dirty="0">
                <a:solidFill>
                  <a:srgbClr val="D4D4D4"/>
                </a:solidFill>
                <a:effectLst/>
                <a:latin typeface="Consolas" panose="020B0609020204030204" pitchFamily="49" charset="0"/>
              </a:rPr>
              <a:t> },</a:t>
            </a:r>
          </a:p>
          <a:p>
            <a:pPr lvl="4"/>
            <a:r>
              <a:rPr lang="en-US" altLang="ko-KR" sz="1200" b="0" dirty="0">
                <a:solidFill>
                  <a:srgbClr val="9CDCFE"/>
                </a:solidFill>
                <a:effectLst/>
                <a:latin typeface="Consolas" panose="020B0609020204030204" pitchFamily="49" charset="0"/>
              </a:rPr>
              <a:t>packages:</a:t>
            </a:r>
            <a:r>
              <a:rPr lang="en-US" altLang="ko-KR" sz="1200" b="0" dirty="0">
                <a:solidFill>
                  <a:srgbClr val="D4D4D4"/>
                </a:solidFill>
                <a:effectLst/>
                <a:latin typeface="Consolas" panose="020B0609020204030204" pitchFamily="49" charset="0"/>
              </a:rPr>
              <a:t> {</a:t>
            </a:r>
            <a:r>
              <a:rPr lang="en-US" altLang="ko-KR" sz="1200" b="0" dirty="0">
                <a:solidFill>
                  <a:srgbClr val="CE9178"/>
                </a:solidFill>
                <a:effectLst/>
                <a:latin typeface="Consolas" panose="020B0609020204030204" pitchFamily="49" charset="0"/>
              </a:rPr>
              <a:t>'app'</a:t>
            </a:r>
            <a:r>
              <a:rPr lang="en-US" altLang="ko-KR" sz="1200" b="0" dirty="0">
                <a:solidFill>
                  <a:srgbClr val="9CDCFE"/>
                </a:solidFill>
                <a:effectLst/>
                <a:latin typeface="Consolas" panose="020B0609020204030204" pitchFamily="49" charset="0"/>
              </a:rPr>
              <a:t>:</a:t>
            </a:r>
            <a:r>
              <a:rPr lang="en-US" altLang="ko-KR" sz="1200" b="0" dirty="0">
                <a:solidFill>
                  <a:srgbClr val="D4D4D4"/>
                </a:solidFill>
                <a:effectLst/>
                <a:latin typeface="Consolas" panose="020B0609020204030204" pitchFamily="49" charset="0"/>
              </a:rPr>
              <a:t> {</a:t>
            </a:r>
            <a:r>
              <a:rPr lang="en-US" altLang="ko-KR" sz="1200" b="0" dirty="0" err="1">
                <a:solidFill>
                  <a:srgbClr val="9CDCFE"/>
                </a:solidFill>
                <a:effectLst/>
                <a:latin typeface="Consolas" panose="020B0609020204030204" pitchFamily="49" charset="0"/>
              </a:rPr>
              <a:t>defaultExtension</a:t>
            </a:r>
            <a:r>
              <a:rPr lang="en-US" altLang="ko-KR" sz="1200" b="0" dirty="0">
                <a:solidFill>
                  <a:srgbClr val="9CDCFE"/>
                </a:solidFill>
                <a:effectLst/>
                <a:latin typeface="Consolas" panose="020B0609020204030204" pitchFamily="49" charset="0"/>
              </a:rPr>
              <a:t>:</a:t>
            </a:r>
            <a:r>
              <a:rPr lang="en-US" altLang="ko-KR" sz="1200" b="0" dirty="0">
                <a:solidFill>
                  <a:srgbClr val="D4D4D4"/>
                </a:solidFill>
                <a:effectLst/>
                <a:latin typeface="Consolas" panose="020B0609020204030204" pitchFamily="49" charset="0"/>
              </a:rPr>
              <a:t> </a:t>
            </a:r>
            <a:r>
              <a:rPr lang="en-US" altLang="ko-KR" sz="1200" b="0" dirty="0">
                <a:solidFill>
                  <a:srgbClr val="CE9178"/>
                </a:solidFill>
                <a:effectLst/>
                <a:latin typeface="Consolas" panose="020B0609020204030204" pitchFamily="49" charset="0"/>
              </a:rPr>
              <a:t>'</a:t>
            </a:r>
            <a:r>
              <a:rPr lang="en-US" altLang="ko-KR" sz="1200" b="0" dirty="0" err="1">
                <a:solidFill>
                  <a:srgbClr val="CE9178"/>
                </a:solidFill>
                <a:effectLst/>
                <a:latin typeface="Consolas" panose="020B0609020204030204" pitchFamily="49" charset="0"/>
              </a:rPr>
              <a:t>ts</a:t>
            </a:r>
            <a:r>
              <a:rPr lang="en-US" altLang="ko-KR" sz="1200" b="0" dirty="0">
                <a:solidFill>
                  <a:srgbClr val="CE9178"/>
                </a:solidFill>
                <a:effectLst/>
                <a:latin typeface="Consolas" panose="020B0609020204030204" pitchFamily="49" charset="0"/>
              </a:rPr>
              <a:t>'</a:t>
            </a:r>
            <a:r>
              <a:rPr lang="en-US" altLang="ko-KR" sz="1200" b="0" dirty="0">
                <a:solidFill>
                  <a:srgbClr val="D4D4D4"/>
                </a:solidFill>
                <a:effectLst/>
                <a:latin typeface="Consolas" panose="020B0609020204030204" pitchFamily="49" charset="0"/>
              </a:rPr>
              <a:t>}},</a:t>
            </a:r>
          </a:p>
          <a:p>
            <a:pPr lvl="4"/>
            <a:r>
              <a:rPr lang="en-US" altLang="ko-KR" sz="1200" b="0" dirty="0">
                <a:solidFill>
                  <a:srgbClr val="9CDCFE"/>
                </a:solidFill>
                <a:effectLst/>
                <a:latin typeface="Consolas" panose="020B0609020204030204" pitchFamily="49" charset="0"/>
              </a:rPr>
              <a:t>map:</a:t>
            </a:r>
            <a:r>
              <a:rPr lang="en-US" altLang="ko-KR" sz="1200" b="0" dirty="0">
                <a:solidFill>
                  <a:srgbClr val="D4D4D4"/>
                </a:solidFill>
                <a:effectLst/>
                <a:latin typeface="Consolas" panose="020B0609020204030204" pitchFamily="49" charset="0"/>
              </a:rPr>
              <a:t> { </a:t>
            </a:r>
            <a:r>
              <a:rPr lang="en-US" altLang="ko-KR" sz="1200" b="0" dirty="0">
                <a:solidFill>
                  <a:srgbClr val="CE9178"/>
                </a:solidFill>
                <a:effectLst/>
                <a:latin typeface="Consolas" panose="020B0609020204030204" pitchFamily="49" charset="0"/>
              </a:rPr>
              <a:t>'app'</a:t>
            </a:r>
            <a:r>
              <a:rPr lang="en-US" altLang="ko-KR" sz="1200" b="0" dirty="0">
                <a:solidFill>
                  <a:srgbClr val="9CDCFE"/>
                </a:solidFill>
                <a:effectLst/>
                <a:latin typeface="Consolas" panose="020B0609020204030204" pitchFamily="49" charset="0"/>
              </a:rPr>
              <a:t>:</a:t>
            </a:r>
            <a:r>
              <a:rPr lang="en-US" altLang="ko-KR" sz="1200" b="0" dirty="0">
                <a:solidFill>
                  <a:srgbClr val="D4D4D4"/>
                </a:solidFill>
                <a:effectLst/>
                <a:latin typeface="Consolas" panose="020B0609020204030204" pitchFamily="49" charset="0"/>
              </a:rPr>
              <a:t> </a:t>
            </a:r>
            <a:r>
              <a:rPr lang="en-US" altLang="ko-KR" sz="1200" b="0" dirty="0">
                <a:solidFill>
                  <a:srgbClr val="CE9178"/>
                </a:solidFill>
                <a:effectLst/>
                <a:latin typeface="Consolas" panose="020B0609020204030204" pitchFamily="49" charset="0"/>
              </a:rPr>
              <a:t>'./angular2/</a:t>
            </a:r>
            <a:r>
              <a:rPr lang="en-US" altLang="ko-KR" sz="1200" b="0" dirty="0" err="1">
                <a:solidFill>
                  <a:srgbClr val="CE9178"/>
                </a:solidFill>
                <a:effectLst/>
                <a:latin typeface="Consolas" panose="020B0609020204030204" pitchFamily="49" charset="0"/>
              </a:rPr>
              <a:t>src</a:t>
            </a:r>
            <a:r>
              <a:rPr lang="en-US" altLang="ko-KR" sz="1200" b="0" dirty="0">
                <a:solidFill>
                  <a:srgbClr val="CE9178"/>
                </a:solidFill>
                <a:effectLst/>
                <a:latin typeface="Consolas" panose="020B0609020204030204" pitchFamily="49" charset="0"/>
              </a:rPr>
              <a:t>/app'</a:t>
            </a:r>
            <a:r>
              <a:rPr lang="en-US" altLang="ko-KR" sz="1200" b="0" dirty="0">
                <a:solidFill>
                  <a:srgbClr val="D4D4D4"/>
                </a:solidFill>
                <a:effectLst/>
                <a:latin typeface="Consolas" panose="020B0609020204030204" pitchFamily="49" charset="0"/>
              </a:rPr>
              <a:t> }</a:t>
            </a:r>
          </a:p>
          <a:p>
            <a:pPr lvl="3"/>
            <a:r>
              <a:rPr lang="en-US" altLang="ko-KR" sz="1200" b="0" dirty="0">
                <a:solidFill>
                  <a:srgbClr val="D4D4D4"/>
                </a:solidFill>
                <a:effectLst/>
                <a:latin typeface="Consolas" panose="020B0609020204030204" pitchFamily="49" charset="0"/>
              </a:rPr>
              <a:t>});</a:t>
            </a:r>
          </a:p>
          <a:p>
            <a:pPr lvl="3"/>
            <a:r>
              <a:rPr lang="en-US" altLang="ko-KR" sz="1200" b="0" dirty="0" err="1">
                <a:solidFill>
                  <a:srgbClr val="9CDCFE"/>
                </a:solidFill>
                <a:effectLst/>
                <a:latin typeface="Consolas" panose="020B0609020204030204" pitchFamily="49" charset="0"/>
              </a:rPr>
              <a:t>System</a:t>
            </a:r>
            <a:r>
              <a:rPr lang="en-US" altLang="ko-KR" sz="1200" b="0" dirty="0" err="1">
                <a:solidFill>
                  <a:srgbClr val="D4D4D4"/>
                </a:solidFill>
                <a:effectLst/>
                <a:latin typeface="Consolas" panose="020B0609020204030204" pitchFamily="49" charset="0"/>
              </a:rPr>
              <a:t>.</a:t>
            </a:r>
            <a:r>
              <a:rPr lang="en-US" altLang="ko-KR" sz="1200" b="0" dirty="0" err="1">
                <a:solidFill>
                  <a:srgbClr val="DCDCAA"/>
                </a:solidFill>
                <a:effectLst/>
                <a:latin typeface="Consolas" panose="020B0609020204030204" pitchFamily="49" charset="0"/>
              </a:rPr>
              <a:t>import</a:t>
            </a:r>
            <a:r>
              <a:rPr lang="en-US" altLang="ko-KR" sz="1200" b="0" dirty="0">
                <a:solidFill>
                  <a:srgbClr val="D4D4D4"/>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'app/</a:t>
            </a:r>
            <a:r>
              <a:rPr lang="en-US" altLang="ko-KR" sz="1200" b="0" dirty="0" err="1">
                <a:solidFill>
                  <a:srgbClr val="CE9178"/>
                </a:solidFill>
                <a:effectLst/>
                <a:latin typeface="Consolas" panose="020B0609020204030204" pitchFamily="49" charset="0"/>
              </a:rPr>
              <a:t>environment_main</a:t>
            </a:r>
            <a:r>
              <a:rPr lang="en-US" altLang="ko-KR" sz="1200" b="0" dirty="0">
                <a:solidFill>
                  <a:srgbClr val="CE9178"/>
                </a:solidFill>
                <a:effectLst/>
                <a:latin typeface="Consolas" panose="020B0609020204030204" pitchFamily="49" charset="0"/>
              </a:rPr>
              <a:t>'</a:t>
            </a:r>
            <a:r>
              <a:rPr lang="en-US" altLang="ko-KR" sz="1200" b="0" dirty="0">
                <a:solidFill>
                  <a:srgbClr val="D4D4D4"/>
                </a:solidFill>
                <a:effectLst/>
                <a:latin typeface="Consolas" panose="020B0609020204030204" pitchFamily="49" charset="0"/>
              </a:rPr>
              <a:t>).</a:t>
            </a:r>
            <a:r>
              <a:rPr lang="en-US" altLang="ko-KR" sz="1200" b="0" dirty="0">
                <a:solidFill>
                  <a:srgbClr val="DCDCAA"/>
                </a:solidFill>
                <a:effectLst/>
                <a:latin typeface="Consolas" panose="020B0609020204030204" pitchFamily="49" charset="0"/>
              </a:rPr>
              <a:t>then</a:t>
            </a:r>
            <a:r>
              <a:rPr lang="en-US" altLang="ko-KR" sz="1200" b="0" dirty="0">
                <a:solidFill>
                  <a:srgbClr val="D4D4D4"/>
                </a:solidFill>
                <a:effectLst/>
                <a:latin typeface="Consolas" panose="020B0609020204030204" pitchFamily="49" charset="0"/>
              </a:rPr>
              <a:t>(</a:t>
            </a:r>
            <a:r>
              <a:rPr lang="en-US" altLang="ko-KR" sz="1200" b="0" dirty="0">
                <a:solidFill>
                  <a:srgbClr val="569CD6"/>
                </a:solidFill>
                <a:effectLst/>
                <a:latin typeface="Consolas" panose="020B0609020204030204" pitchFamily="49" charset="0"/>
              </a:rPr>
              <a:t>null</a:t>
            </a:r>
            <a:r>
              <a:rPr lang="en-US" altLang="ko-KR" sz="1200" b="0" dirty="0">
                <a:solidFill>
                  <a:srgbClr val="D4D4D4"/>
                </a:solidFill>
                <a:effectLst/>
                <a:latin typeface="Consolas" panose="020B0609020204030204" pitchFamily="49" charset="0"/>
              </a:rPr>
              <a:t>, </a:t>
            </a:r>
            <a:r>
              <a:rPr lang="en-US" altLang="ko-KR" sz="1200" b="0" dirty="0" err="1">
                <a:solidFill>
                  <a:srgbClr val="4EC9B0"/>
                </a:solidFill>
                <a:effectLst/>
                <a:latin typeface="Consolas" panose="020B0609020204030204" pitchFamily="49" charset="0"/>
              </a:rPr>
              <a:t>console</a:t>
            </a:r>
            <a:r>
              <a:rPr lang="en-US" altLang="ko-KR" sz="1200" b="0" dirty="0" err="1">
                <a:solidFill>
                  <a:srgbClr val="D4D4D4"/>
                </a:solidFill>
                <a:effectLst/>
                <a:latin typeface="Consolas" panose="020B0609020204030204" pitchFamily="49" charset="0"/>
              </a:rPr>
              <a:t>.</a:t>
            </a:r>
            <a:r>
              <a:rPr lang="en-US" altLang="ko-KR" sz="1200" b="0" dirty="0" err="1">
                <a:solidFill>
                  <a:srgbClr val="DCDCAA"/>
                </a:solidFill>
                <a:effectLst/>
                <a:latin typeface="Consolas" panose="020B0609020204030204" pitchFamily="49" charset="0"/>
              </a:rPr>
              <a:t>error</a:t>
            </a:r>
            <a:r>
              <a:rPr lang="en-US" altLang="ko-KR" sz="1200" b="0" dirty="0" err="1">
                <a:solidFill>
                  <a:srgbClr val="D4D4D4"/>
                </a:solidFill>
                <a:effectLst/>
                <a:latin typeface="Consolas" panose="020B0609020204030204" pitchFamily="49" charset="0"/>
              </a:rPr>
              <a:t>.</a:t>
            </a:r>
            <a:r>
              <a:rPr lang="en-US" altLang="ko-KR" sz="1200" b="0" dirty="0" err="1">
                <a:solidFill>
                  <a:srgbClr val="DCDCAA"/>
                </a:solidFill>
                <a:effectLst/>
                <a:latin typeface="Consolas" panose="020B0609020204030204" pitchFamily="49" charset="0"/>
              </a:rPr>
              <a:t>bind</a:t>
            </a:r>
            <a:r>
              <a:rPr lang="en-US" altLang="ko-KR" sz="1200" b="0" dirty="0">
                <a:solidFill>
                  <a:srgbClr val="D4D4D4"/>
                </a:solidFill>
                <a:effectLst/>
                <a:latin typeface="Consolas" panose="020B0609020204030204" pitchFamily="49" charset="0"/>
              </a:rPr>
              <a:t>(</a:t>
            </a:r>
            <a:r>
              <a:rPr lang="en-US" altLang="ko-KR" sz="1200" b="0" dirty="0">
                <a:solidFill>
                  <a:srgbClr val="4EC9B0"/>
                </a:solidFill>
                <a:effectLst/>
                <a:latin typeface="Consolas" panose="020B0609020204030204" pitchFamily="49" charset="0"/>
              </a:rPr>
              <a:t>console</a:t>
            </a:r>
            <a:r>
              <a:rPr lang="en-US" altLang="ko-KR" sz="1200" b="0" dirty="0">
                <a:solidFill>
                  <a:srgbClr val="D4D4D4"/>
                </a:solidFill>
                <a:effectLst/>
                <a:latin typeface="Consolas" panose="020B0609020204030204" pitchFamily="49" charset="0"/>
              </a:rPr>
              <a:t>));</a:t>
            </a:r>
          </a:p>
          <a:p>
            <a:pPr lvl="2"/>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script</a:t>
            </a:r>
            <a:r>
              <a:rPr lang="en-US" altLang="ko-KR" sz="1200" b="0" dirty="0">
                <a:solidFill>
                  <a:srgbClr val="808080"/>
                </a:solidFill>
                <a:effectLst/>
                <a:latin typeface="Consolas" panose="020B0609020204030204" pitchFamily="49" charset="0"/>
              </a:rPr>
              <a:t>&gt;</a:t>
            </a:r>
            <a:endParaRPr lang="en-US" altLang="ko-KR" sz="1200" b="0" dirty="0">
              <a:solidFill>
                <a:srgbClr val="D4D4D4"/>
              </a:solidFill>
              <a:effectLst/>
              <a:latin typeface="Consolas" panose="020B0609020204030204" pitchFamily="49" charset="0"/>
            </a:endParaRPr>
          </a:p>
          <a:p>
            <a:pPr lvl="1"/>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head</a:t>
            </a:r>
            <a:r>
              <a:rPr lang="en-US" altLang="ko-KR" sz="1200" b="0" dirty="0">
                <a:solidFill>
                  <a:srgbClr val="808080"/>
                </a:solidFill>
                <a:effectLst/>
                <a:latin typeface="Consolas" panose="020B0609020204030204" pitchFamily="49" charset="0"/>
              </a:rPr>
              <a:t>&gt;</a:t>
            </a:r>
            <a:endParaRPr lang="en-US" altLang="ko-KR" sz="1200" b="0" dirty="0">
              <a:solidFill>
                <a:srgbClr val="D4D4D4"/>
              </a:solidFill>
              <a:effectLst/>
              <a:latin typeface="Consolas" panose="020B0609020204030204" pitchFamily="49" charset="0"/>
            </a:endParaRPr>
          </a:p>
          <a:p>
            <a:pPr lvl="1"/>
            <a:br>
              <a:rPr lang="en-US" altLang="ko-KR" sz="1200" b="0" dirty="0">
                <a:solidFill>
                  <a:srgbClr val="D4D4D4"/>
                </a:solidFill>
                <a:effectLst/>
                <a:latin typeface="Consolas" panose="020B0609020204030204" pitchFamily="49" charset="0"/>
              </a:rPr>
            </a:b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body</a:t>
            </a:r>
            <a:r>
              <a:rPr lang="en-US" altLang="ko-KR" sz="1200" b="0" dirty="0">
                <a:solidFill>
                  <a:srgbClr val="808080"/>
                </a:solidFill>
                <a:effectLst/>
                <a:latin typeface="Consolas" panose="020B0609020204030204" pitchFamily="49" charset="0"/>
              </a:rPr>
              <a:t>&gt;</a:t>
            </a:r>
            <a:endParaRPr lang="en-US" altLang="ko-KR" sz="1200" b="0" dirty="0">
              <a:solidFill>
                <a:srgbClr val="D4D4D4"/>
              </a:solidFill>
              <a:effectLst/>
              <a:latin typeface="Consolas" panose="020B0609020204030204" pitchFamily="49" charset="0"/>
            </a:endParaRPr>
          </a:p>
          <a:p>
            <a:pPr lvl="1"/>
            <a:r>
              <a:rPr lang="en-US" altLang="ko-KR" sz="1200" b="0" dirty="0">
                <a:solidFill>
                  <a:srgbClr val="808080"/>
                </a:solidFill>
                <a:effectLst/>
                <a:latin typeface="Consolas" panose="020B0609020204030204" pitchFamily="49" charset="0"/>
              </a:rPr>
              <a:t>	&lt;</a:t>
            </a:r>
            <a:r>
              <a:rPr lang="en-US" altLang="ko-KR" sz="1200" b="0" dirty="0">
                <a:solidFill>
                  <a:srgbClr val="569CD6"/>
                </a:solidFill>
                <a:effectLst/>
                <a:latin typeface="Consolas" panose="020B0609020204030204" pitchFamily="49" charset="0"/>
              </a:rPr>
              <a:t>my-app</a:t>
            </a:r>
            <a:r>
              <a:rPr lang="en-US" altLang="ko-KR" sz="1200" b="0" dirty="0">
                <a:solidFill>
                  <a:srgbClr val="808080"/>
                </a:solidFill>
                <a:effectLst/>
                <a:latin typeface="Consolas" panose="020B0609020204030204" pitchFamily="49" charset="0"/>
              </a:rPr>
              <a:t>&gt;</a:t>
            </a:r>
            <a:r>
              <a:rPr lang="en-US" altLang="ko-KR" sz="1200" b="0" dirty="0">
                <a:solidFill>
                  <a:srgbClr val="D4D4D4"/>
                </a:solidFill>
                <a:effectLst/>
                <a:latin typeface="Consolas" panose="020B0609020204030204" pitchFamily="49" charset="0"/>
              </a:rPr>
              <a:t>Loading...</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my-app</a:t>
            </a:r>
            <a:r>
              <a:rPr lang="en-US" altLang="ko-KR" sz="1200" b="0" dirty="0">
                <a:solidFill>
                  <a:srgbClr val="808080"/>
                </a:solidFill>
                <a:effectLst/>
                <a:latin typeface="Consolas" panose="020B0609020204030204" pitchFamily="49" charset="0"/>
              </a:rPr>
              <a:t>&gt;</a:t>
            </a:r>
            <a:endParaRPr lang="en-US" altLang="ko-KR" sz="1200" b="0" dirty="0">
              <a:solidFill>
                <a:srgbClr val="D4D4D4"/>
              </a:solidFill>
              <a:effectLst/>
              <a:latin typeface="Consolas" panose="020B0609020204030204" pitchFamily="49" charset="0"/>
            </a:endParaRPr>
          </a:p>
          <a:p>
            <a:pPr lvl="1"/>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body</a:t>
            </a:r>
            <a:r>
              <a:rPr lang="en-US" altLang="ko-KR" sz="1200" b="0" dirty="0">
                <a:solidFill>
                  <a:srgbClr val="808080"/>
                </a:solidFill>
                <a:effectLst/>
                <a:latin typeface="Consolas" panose="020B0609020204030204" pitchFamily="49" charset="0"/>
              </a:rPr>
              <a:t>&gt;</a:t>
            </a:r>
            <a:endParaRPr lang="en-US" altLang="ko-KR" sz="1200" b="0" dirty="0">
              <a:solidFill>
                <a:srgbClr val="D4D4D4"/>
              </a:solidFill>
              <a:effectLst/>
              <a:latin typeface="Consolas" panose="020B0609020204030204" pitchFamily="49" charset="0"/>
            </a:endParaRPr>
          </a:p>
          <a:p>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html</a:t>
            </a:r>
            <a:r>
              <a:rPr lang="en-US" altLang="ko-KR" sz="1200" b="0" dirty="0">
                <a:solidFill>
                  <a:srgbClr val="808080"/>
                </a:solidFill>
                <a:effectLst/>
                <a:latin typeface="Consolas" panose="020B0609020204030204" pitchFamily="49" charset="0"/>
              </a:rPr>
              <a:t>&gt;</a:t>
            </a:r>
            <a:endParaRPr lang="en-US" altLang="ko-KR"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2490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Compile and Run</a:t>
            </a:r>
            <a:br>
              <a:rPr lang="en-US" altLang="ko-KR" dirty="0"/>
            </a:br>
            <a:r>
              <a:rPr lang="en-US" altLang="ko-KR" b="1" dirty="0"/>
              <a:t>Step(10)</a:t>
            </a:r>
            <a:endParaRPr lang="en-US" altLang="ko-KR" dirty="0"/>
          </a:p>
        </p:txBody>
      </p:sp>
      <p:sp>
        <p:nvSpPr>
          <p:cNvPr id="3" name="내용 개체 틀 2"/>
          <p:cNvSpPr>
            <a:spLocks noGrp="1"/>
          </p:cNvSpPr>
          <p:nvPr>
            <p:ph idx="1"/>
          </p:nvPr>
        </p:nvSpPr>
        <p:spPr>
          <a:xfrm>
            <a:off x="838200" y="1825626"/>
            <a:ext cx="10515600" cy="443122"/>
          </a:xfrm>
        </p:spPr>
        <p:txBody>
          <a:bodyPr>
            <a:normAutofit/>
          </a:bodyPr>
          <a:lstStyle/>
          <a:p>
            <a:pPr marL="0" indent="0">
              <a:buNone/>
            </a:pPr>
            <a:r>
              <a:rPr lang="en-US" altLang="ko-KR" sz="2400" dirty="0"/>
              <a:t>To run the application, type the below command in a terminal window:</a:t>
            </a:r>
            <a:endParaRPr lang="ko-KR" altLang="en-US" sz="2400" dirty="0"/>
          </a:p>
        </p:txBody>
      </p:sp>
      <p:sp>
        <p:nvSpPr>
          <p:cNvPr id="8" name="내용 개체 틀 2"/>
          <p:cNvSpPr txBox="1">
            <a:spLocks/>
          </p:cNvSpPr>
          <p:nvPr/>
        </p:nvSpPr>
        <p:spPr>
          <a:xfrm>
            <a:off x="838200" y="3064836"/>
            <a:ext cx="10515600" cy="3465359"/>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ko-KR" sz="2400" dirty="0"/>
              <a:t>The above command runs two parallel node processes as listed below:</a:t>
            </a:r>
          </a:p>
          <a:p>
            <a:pPr>
              <a:lnSpc>
                <a:spcPct val="120000"/>
              </a:lnSpc>
            </a:pPr>
            <a:r>
              <a:rPr lang="en-US" altLang="ko-KR" sz="2400" dirty="0" err="1"/>
              <a:t>TypeScript</a:t>
            </a:r>
            <a:r>
              <a:rPr lang="en-US" altLang="ko-KR" sz="2400" dirty="0"/>
              <a:t> compiler in the watch mode</a:t>
            </a:r>
          </a:p>
          <a:p>
            <a:pPr>
              <a:lnSpc>
                <a:spcPct val="120000"/>
              </a:lnSpc>
            </a:pPr>
            <a:r>
              <a:rPr lang="en-US" altLang="ko-KR" sz="2400" dirty="0"/>
              <a:t>The </a:t>
            </a:r>
            <a:r>
              <a:rPr lang="en-US" altLang="ko-KR" sz="2400" b="1" dirty="0"/>
              <a:t>lite-server (static server)</a:t>
            </a:r>
            <a:r>
              <a:rPr lang="en-US" altLang="ko-KR" sz="2400" dirty="0"/>
              <a:t> loads the </a:t>
            </a:r>
            <a:r>
              <a:rPr lang="en-US" altLang="ko-KR" sz="2400" i="1" dirty="0"/>
              <a:t>index.html</a:t>
            </a:r>
            <a:r>
              <a:rPr lang="en-US" altLang="ko-KR" sz="2400" dirty="0"/>
              <a:t> in a browser and refreshes the browser as application files change.</a:t>
            </a:r>
          </a:p>
          <a:p>
            <a:pPr>
              <a:lnSpc>
                <a:spcPct val="120000"/>
              </a:lnSpc>
            </a:pPr>
            <a:r>
              <a:rPr lang="en-US" altLang="ko-KR" sz="2400" dirty="0"/>
              <a:t>After few moments, a browser tab will get open with the following output:</a:t>
            </a:r>
          </a:p>
        </p:txBody>
      </p:sp>
      <p:sp>
        <p:nvSpPr>
          <p:cNvPr id="6" name="사각형: 둥근 모서리 5"/>
          <p:cNvSpPr/>
          <p:nvPr/>
        </p:nvSpPr>
        <p:spPr>
          <a:xfrm>
            <a:off x="838200" y="2403686"/>
            <a:ext cx="10084280" cy="526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2400" dirty="0" err="1"/>
              <a:t>npm</a:t>
            </a:r>
            <a:r>
              <a:rPr lang="en-US" altLang="ko-KR" sz="2400" dirty="0"/>
              <a:t> start</a:t>
            </a:r>
            <a:endParaRPr lang="ko-KR" altLang="en-US" sz="2400" dirty="0"/>
          </a:p>
        </p:txBody>
      </p:sp>
    </p:spTree>
    <p:extLst>
      <p:ext uri="{BB962C8B-B14F-4D97-AF65-F5344CB8AC3E}">
        <p14:creationId xmlns:p14="http://schemas.microsoft.com/office/powerpoint/2010/main" val="2287384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2"/>
          <a:stretch>
            <a:fillRect/>
          </a:stretch>
        </p:blipFill>
        <p:spPr>
          <a:xfrm>
            <a:off x="1579418" y="517236"/>
            <a:ext cx="9439563" cy="6026727"/>
          </a:xfrm>
          <a:prstGeom prst="rect">
            <a:avLst/>
          </a:prstGeom>
        </p:spPr>
      </p:pic>
    </p:spTree>
    <p:extLst>
      <p:ext uri="{BB962C8B-B14F-4D97-AF65-F5344CB8AC3E}">
        <p14:creationId xmlns:p14="http://schemas.microsoft.com/office/powerpoint/2010/main" val="15313808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Step(11)</a:t>
            </a:r>
            <a:endParaRPr lang="ko-KR" altLang="en-US" dirty="0"/>
          </a:p>
        </p:txBody>
      </p:sp>
      <p:sp>
        <p:nvSpPr>
          <p:cNvPr id="3" name="내용 개체 틀 2"/>
          <p:cNvSpPr>
            <a:spLocks noGrp="1"/>
          </p:cNvSpPr>
          <p:nvPr>
            <p:ph idx="1"/>
          </p:nvPr>
        </p:nvSpPr>
        <p:spPr>
          <a:xfrm>
            <a:off x="838200" y="1825625"/>
            <a:ext cx="10515600" cy="477628"/>
          </a:xfrm>
        </p:spPr>
        <p:txBody>
          <a:bodyPr>
            <a:normAutofit/>
          </a:bodyPr>
          <a:lstStyle/>
          <a:p>
            <a:pPr marL="0" indent="0">
              <a:buNone/>
            </a:pPr>
            <a:r>
              <a:rPr lang="en-US" altLang="ko-KR" dirty="0"/>
              <a:t>Correct index.html with the below code:</a:t>
            </a:r>
            <a:endParaRPr lang="ko-KR" altLang="en-US" dirty="0"/>
          </a:p>
        </p:txBody>
      </p:sp>
      <p:sp>
        <p:nvSpPr>
          <p:cNvPr id="5" name="직사각형 4"/>
          <p:cNvSpPr/>
          <p:nvPr/>
        </p:nvSpPr>
        <p:spPr>
          <a:xfrm>
            <a:off x="838200" y="3407759"/>
            <a:ext cx="10263996" cy="369332"/>
          </a:xfrm>
          <a:prstGeom prst="rect">
            <a:avLst/>
          </a:prstGeom>
          <a:solidFill>
            <a:schemeClr val="tx1"/>
          </a:solidFill>
        </p:spPr>
        <p:txBody>
          <a:bodyPr wrap="square">
            <a:spAutoFit/>
          </a:bodyPr>
          <a:lstStyle/>
          <a:p>
            <a:r>
              <a:rPr lang="en-US" altLang="ko-KR" b="0" dirty="0" err="1">
                <a:solidFill>
                  <a:srgbClr val="9CDCFE"/>
                </a:solidFill>
                <a:effectLst/>
                <a:latin typeface="Consolas" panose="020B0609020204030204" pitchFamily="49" charset="0"/>
              </a:rPr>
              <a:t>System</a:t>
            </a:r>
            <a:r>
              <a:rPr lang="en-US" altLang="ko-KR" b="0" dirty="0" err="1">
                <a:solidFill>
                  <a:srgbClr val="D4D4D4"/>
                </a:solidFill>
                <a:effectLst/>
                <a:latin typeface="Consolas" panose="020B0609020204030204" pitchFamily="49" charset="0"/>
              </a:rPr>
              <a:t>.</a:t>
            </a:r>
            <a:r>
              <a:rPr lang="en-US" altLang="ko-KR" b="0" dirty="0" err="1">
                <a:solidFill>
                  <a:srgbClr val="DCDCAA"/>
                </a:solidFill>
                <a:effectLst/>
                <a:latin typeface="Consolas" panose="020B0609020204030204" pitchFamily="49" charset="0"/>
              </a:rPr>
              <a:t>import</a:t>
            </a:r>
            <a:r>
              <a:rPr lang="en-US" altLang="ko-KR" b="0" dirty="0">
                <a:solidFill>
                  <a:srgbClr val="D4D4D4"/>
                </a:solidFill>
                <a:effectLst/>
                <a:latin typeface="Consolas" panose="020B0609020204030204" pitchFamily="49" charset="0"/>
              </a:rPr>
              <a:t>(</a:t>
            </a:r>
            <a:r>
              <a:rPr lang="en-US" altLang="ko-KR" b="0" dirty="0">
                <a:solidFill>
                  <a:srgbClr val="CE9178"/>
                </a:solidFill>
                <a:effectLst/>
                <a:latin typeface="Consolas" panose="020B0609020204030204" pitchFamily="49" charset="0"/>
              </a:rPr>
              <a:t>'app/</a:t>
            </a:r>
            <a:r>
              <a:rPr lang="en-US" altLang="ko-KR" b="0" dirty="0" err="1">
                <a:solidFill>
                  <a:srgbClr val="CE9178"/>
                </a:solidFill>
                <a:effectLst/>
                <a:latin typeface="Consolas" panose="020B0609020204030204" pitchFamily="49" charset="0"/>
              </a:rPr>
              <a:t>hello_world_main</a:t>
            </a:r>
            <a:r>
              <a:rPr lang="en-US" altLang="ko-KR" b="0" dirty="0">
                <a:solidFill>
                  <a:srgbClr val="CE9178"/>
                </a:solidFill>
                <a:effectLst/>
                <a:latin typeface="Consolas" panose="020B0609020204030204" pitchFamily="49" charset="0"/>
              </a:rPr>
              <a:t>'</a:t>
            </a:r>
            <a:r>
              <a:rPr lang="en-US" altLang="ko-KR" b="0" dirty="0">
                <a:solidFill>
                  <a:srgbClr val="D4D4D4"/>
                </a:solidFill>
                <a:effectLst/>
                <a:latin typeface="Consolas" panose="020B0609020204030204" pitchFamily="49" charset="0"/>
              </a:rPr>
              <a:t>).</a:t>
            </a:r>
            <a:r>
              <a:rPr lang="en-US" altLang="ko-KR" b="0" dirty="0">
                <a:solidFill>
                  <a:srgbClr val="DCDCAA"/>
                </a:solidFill>
                <a:effectLst/>
                <a:latin typeface="Consolas" panose="020B0609020204030204" pitchFamily="49" charset="0"/>
              </a:rPr>
              <a:t>then</a:t>
            </a:r>
            <a:r>
              <a:rPr lang="en-US" altLang="ko-KR" b="0" dirty="0">
                <a:solidFill>
                  <a:srgbClr val="D4D4D4"/>
                </a:solidFill>
                <a:effectLst/>
                <a:latin typeface="Consolas" panose="020B0609020204030204" pitchFamily="49" charset="0"/>
              </a:rPr>
              <a:t>(</a:t>
            </a:r>
            <a:r>
              <a:rPr lang="en-US" altLang="ko-KR" b="0" dirty="0">
                <a:solidFill>
                  <a:srgbClr val="569CD6"/>
                </a:solidFill>
                <a:effectLst/>
                <a:latin typeface="Consolas" panose="020B0609020204030204" pitchFamily="49" charset="0"/>
              </a:rPr>
              <a:t>null</a:t>
            </a:r>
            <a:r>
              <a:rPr lang="en-US" altLang="ko-KR" b="0" dirty="0">
                <a:solidFill>
                  <a:srgbClr val="D4D4D4"/>
                </a:solidFill>
                <a:effectLst/>
                <a:latin typeface="Consolas" panose="020B0609020204030204" pitchFamily="49" charset="0"/>
              </a:rPr>
              <a:t>, </a:t>
            </a:r>
            <a:r>
              <a:rPr lang="en-US" altLang="ko-KR" b="0" dirty="0" err="1">
                <a:solidFill>
                  <a:srgbClr val="4EC9B0"/>
                </a:solidFill>
                <a:effectLst/>
                <a:latin typeface="Consolas" panose="020B0609020204030204" pitchFamily="49" charset="0"/>
              </a:rPr>
              <a:t>console</a:t>
            </a:r>
            <a:r>
              <a:rPr lang="en-US" altLang="ko-KR" b="0" dirty="0" err="1">
                <a:solidFill>
                  <a:srgbClr val="D4D4D4"/>
                </a:solidFill>
                <a:effectLst/>
                <a:latin typeface="Consolas" panose="020B0609020204030204" pitchFamily="49" charset="0"/>
              </a:rPr>
              <a:t>.</a:t>
            </a:r>
            <a:r>
              <a:rPr lang="en-US" altLang="ko-KR" b="0" dirty="0" err="1">
                <a:solidFill>
                  <a:srgbClr val="DCDCAA"/>
                </a:solidFill>
                <a:effectLst/>
                <a:latin typeface="Consolas" panose="020B0609020204030204" pitchFamily="49" charset="0"/>
              </a:rPr>
              <a:t>error</a:t>
            </a:r>
            <a:r>
              <a:rPr lang="en-US" altLang="ko-KR" b="0" dirty="0" err="1">
                <a:solidFill>
                  <a:srgbClr val="D4D4D4"/>
                </a:solidFill>
                <a:effectLst/>
                <a:latin typeface="Consolas" panose="020B0609020204030204" pitchFamily="49" charset="0"/>
              </a:rPr>
              <a:t>.</a:t>
            </a:r>
            <a:r>
              <a:rPr lang="en-US" altLang="ko-KR" b="0" dirty="0" err="1">
                <a:solidFill>
                  <a:srgbClr val="DCDCAA"/>
                </a:solidFill>
                <a:effectLst/>
                <a:latin typeface="Consolas" panose="020B0609020204030204" pitchFamily="49" charset="0"/>
              </a:rPr>
              <a:t>bind</a:t>
            </a:r>
            <a:r>
              <a:rPr lang="en-US" altLang="ko-KR" b="0" dirty="0">
                <a:solidFill>
                  <a:srgbClr val="D4D4D4"/>
                </a:solidFill>
                <a:effectLst/>
                <a:latin typeface="Consolas" panose="020B0609020204030204" pitchFamily="49" charset="0"/>
              </a:rPr>
              <a:t>(</a:t>
            </a:r>
            <a:r>
              <a:rPr lang="en-US" altLang="ko-KR" b="0" dirty="0">
                <a:solidFill>
                  <a:srgbClr val="4EC9B0"/>
                </a:solidFill>
                <a:effectLst/>
                <a:latin typeface="Consolas" panose="020B0609020204030204" pitchFamily="49" charset="0"/>
              </a:rPr>
              <a:t>console</a:t>
            </a:r>
            <a:r>
              <a:rPr lang="en-US" altLang="ko-KR" b="0" dirty="0">
                <a:solidFill>
                  <a:srgbClr val="D4D4D4"/>
                </a:solidFill>
                <a:effectLst/>
                <a:latin typeface="Consolas" panose="020B0609020204030204" pitchFamily="49" charset="0"/>
              </a:rPr>
              <a:t>));</a:t>
            </a:r>
          </a:p>
        </p:txBody>
      </p:sp>
      <p:sp>
        <p:nvSpPr>
          <p:cNvPr id="6" name="직사각형 5"/>
          <p:cNvSpPr/>
          <p:nvPr/>
        </p:nvSpPr>
        <p:spPr>
          <a:xfrm>
            <a:off x="838200" y="2438190"/>
            <a:ext cx="10263996" cy="369332"/>
          </a:xfrm>
          <a:prstGeom prst="rect">
            <a:avLst/>
          </a:prstGeom>
          <a:solidFill>
            <a:schemeClr val="tx1"/>
          </a:solidFill>
        </p:spPr>
        <p:txBody>
          <a:bodyPr wrap="square">
            <a:spAutoFit/>
          </a:bodyPr>
          <a:lstStyle/>
          <a:p>
            <a:r>
              <a:rPr lang="en-US" altLang="ko-KR" b="0" dirty="0" err="1">
                <a:solidFill>
                  <a:srgbClr val="9CDCFE"/>
                </a:solidFill>
                <a:effectLst/>
                <a:latin typeface="Consolas" panose="020B0609020204030204" pitchFamily="49" charset="0"/>
              </a:rPr>
              <a:t>System</a:t>
            </a:r>
            <a:r>
              <a:rPr lang="en-US" altLang="ko-KR" b="0" dirty="0" err="1">
                <a:solidFill>
                  <a:srgbClr val="D4D4D4"/>
                </a:solidFill>
                <a:effectLst/>
                <a:latin typeface="Consolas" panose="020B0609020204030204" pitchFamily="49" charset="0"/>
              </a:rPr>
              <a:t>.</a:t>
            </a:r>
            <a:r>
              <a:rPr lang="en-US" altLang="ko-KR" b="0" dirty="0" err="1">
                <a:solidFill>
                  <a:srgbClr val="DCDCAA"/>
                </a:solidFill>
                <a:effectLst/>
                <a:latin typeface="Consolas" panose="020B0609020204030204" pitchFamily="49" charset="0"/>
              </a:rPr>
              <a:t>import</a:t>
            </a:r>
            <a:r>
              <a:rPr lang="en-US" altLang="ko-KR" b="0" dirty="0">
                <a:solidFill>
                  <a:srgbClr val="D4D4D4"/>
                </a:solidFill>
                <a:effectLst/>
                <a:latin typeface="Consolas" panose="020B0609020204030204" pitchFamily="49" charset="0"/>
              </a:rPr>
              <a:t>(</a:t>
            </a:r>
            <a:r>
              <a:rPr lang="en-US" altLang="ko-KR" b="0" dirty="0">
                <a:solidFill>
                  <a:srgbClr val="CE9178"/>
                </a:solidFill>
                <a:effectLst/>
                <a:latin typeface="Consolas" panose="020B0609020204030204" pitchFamily="49" charset="0"/>
              </a:rPr>
              <a:t>'</a:t>
            </a:r>
            <a:r>
              <a:rPr lang="en-US" altLang="ko-KR" dirty="0">
                <a:solidFill>
                  <a:srgbClr val="CE9178"/>
                </a:solidFill>
                <a:latin typeface="Consolas" panose="020B0609020204030204" pitchFamily="49" charset="0"/>
              </a:rPr>
              <a:t>app/</a:t>
            </a:r>
            <a:r>
              <a:rPr lang="en-US" altLang="ko-KR" dirty="0" err="1">
                <a:solidFill>
                  <a:srgbClr val="CE9178"/>
                </a:solidFill>
                <a:latin typeface="Consolas" panose="020B0609020204030204" pitchFamily="49" charset="0"/>
              </a:rPr>
              <a:t>environment_main</a:t>
            </a:r>
            <a:r>
              <a:rPr lang="en-US" altLang="ko-KR" b="0" dirty="0">
                <a:solidFill>
                  <a:srgbClr val="CE9178"/>
                </a:solidFill>
                <a:effectLst/>
                <a:latin typeface="Consolas" panose="020B0609020204030204" pitchFamily="49" charset="0"/>
              </a:rPr>
              <a:t>'</a:t>
            </a:r>
            <a:r>
              <a:rPr lang="en-US" altLang="ko-KR" b="0" dirty="0">
                <a:solidFill>
                  <a:srgbClr val="D4D4D4"/>
                </a:solidFill>
                <a:effectLst/>
                <a:latin typeface="Consolas" panose="020B0609020204030204" pitchFamily="49" charset="0"/>
              </a:rPr>
              <a:t>).</a:t>
            </a:r>
            <a:r>
              <a:rPr lang="en-US" altLang="ko-KR" b="0" dirty="0">
                <a:solidFill>
                  <a:srgbClr val="DCDCAA"/>
                </a:solidFill>
                <a:effectLst/>
                <a:latin typeface="Consolas" panose="020B0609020204030204" pitchFamily="49" charset="0"/>
              </a:rPr>
              <a:t>then</a:t>
            </a:r>
            <a:r>
              <a:rPr lang="en-US" altLang="ko-KR" b="0" dirty="0">
                <a:solidFill>
                  <a:srgbClr val="D4D4D4"/>
                </a:solidFill>
                <a:effectLst/>
                <a:latin typeface="Consolas" panose="020B0609020204030204" pitchFamily="49" charset="0"/>
              </a:rPr>
              <a:t>(</a:t>
            </a:r>
            <a:r>
              <a:rPr lang="en-US" altLang="ko-KR" b="0" dirty="0">
                <a:solidFill>
                  <a:srgbClr val="569CD6"/>
                </a:solidFill>
                <a:effectLst/>
                <a:latin typeface="Consolas" panose="020B0609020204030204" pitchFamily="49" charset="0"/>
              </a:rPr>
              <a:t>null</a:t>
            </a:r>
            <a:r>
              <a:rPr lang="en-US" altLang="ko-KR" b="0" dirty="0">
                <a:solidFill>
                  <a:srgbClr val="D4D4D4"/>
                </a:solidFill>
                <a:effectLst/>
                <a:latin typeface="Consolas" panose="020B0609020204030204" pitchFamily="49" charset="0"/>
              </a:rPr>
              <a:t>, </a:t>
            </a:r>
            <a:r>
              <a:rPr lang="en-US" altLang="ko-KR" b="0" dirty="0" err="1">
                <a:solidFill>
                  <a:srgbClr val="4EC9B0"/>
                </a:solidFill>
                <a:effectLst/>
                <a:latin typeface="Consolas" panose="020B0609020204030204" pitchFamily="49" charset="0"/>
              </a:rPr>
              <a:t>console</a:t>
            </a:r>
            <a:r>
              <a:rPr lang="en-US" altLang="ko-KR" b="0" dirty="0" err="1">
                <a:solidFill>
                  <a:srgbClr val="D4D4D4"/>
                </a:solidFill>
                <a:effectLst/>
                <a:latin typeface="Consolas" panose="020B0609020204030204" pitchFamily="49" charset="0"/>
              </a:rPr>
              <a:t>.</a:t>
            </a:r>
            <a:r>
              <a:rPr lang="en-US" altLang="ko-KR" b="0" dirty="0" err="1">
                <a:solidFill>
                  <a:srgbClr val="DCDCAA"/>
                </a:solidFill>
                <a:effectLst/>
                <a:latin typeface="Consolas" panose="020B0609020204030204" pitchFamily="49" charset="0"/>
              </a:rPr>
              <a:t>error</a:t>
            </a:r>
            <a:r>
              <a:rPr lang="en-US" altLang="ko-KR" b="0" dirty="0" err="1">
                <a:solidFill>
                  <a:srgbClr val="D4D4D4"/>
                </a:solidFill>
                <a:effectLst/>
                <a:latin typeface="Consolas" panose="020B0609020204030204" pitchFamily="49" charset="0"/>
              </a:rPr>
              <a:t>.</a:t>
            </a:r>
            <a:r>
              <a:rPr lang="en-US" altLang="ko-KR" b="0" dirty="0" err="1">
                <a:solidFill>
                  <a:srgbClr val="DCDCAA"/>
                </a:solidFill>
                <a:effectLst/>
                <a:latin typeface="Consolas" panose="020B0609020204030204" pitchFamily="49" charset="0"/>
              </a:rPr>
              <a:t>bind</a:t>
            </a:r>
            <a:r>
              <a:rPr lang="en-US" altLang="ko-KR" b="0" dirty="0">
                <a:solidFill>
                  <a:srgbClr val="D4D4D4"/>
                </a:solidFill>
                <a:effectLst/>
                <a:latin typeface="Consolas" panose="020B0609020204030204" pitchFamily="49" charset="0"/>
              </a:rPr>
              <a:t>(</a:t>
            </a:r>
            <a:r>
              <a:rPr lang="en-US" altLang="ko-KR" b="0" dirty="0">
                <a:solidFill>
                  <a:srgbClr val="4EC9B0"/>
                </a:solidFill>
                <a:effectLst/>
                <a:latin typeface="Consolas" panose="020B0609020204030204" pitchFamily="49" charset="0"/>
              </a:rPr>
              <a:t>console</a:t>
            </a:r>
            <a:r>
              <a:rPr lang="en-US" altLang="ko-KR" b="0" dirty="0">
                <a:solidFill>
                  <a:srgbClr val="D4D4D4"/>
                </a:solidFill>
                <a:effectLst/>
                <a:latin typeface="Consolas" panose="020B0609020204030204" pitchFamily="49" charset="0"/>
              </a:rPr>
              <a:t>));</a:t>
            </a:r>
          </a:p>
        </p:txBody>
      </p:sp>
      <p:cxnSp>
        <p:nvCxnSpPr>
          <p:cNvPr id="8" name="직선 화살표 연결선 7"/>
          <p:cNvCxnSpPr>
            <a:stCxn id="6" idx="2"/>
            <a:endCxn id="5" idx="0"/>
          </p:cNvCxnSpPr>
          <p:nvPr/>
        </p:nvCxnSpPr>
        <p:spPr>
          <a:xfrm>
            <a:off x="5970198" y="2807522"/>
            <a:ext cx="0" cy="6002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내용 개체 틀 2"/>
          <p:cNvSpPr txBox="1">
            <a:spLocks/>
          </p:cNvSpPr>
          <p:nvPr/>
        </p:nvSpPr>
        <p:spPr>
          <a:xfrm>
            <a:off x="838200" y="3987658"/>
            <a:ext cx="10515600" cy="477628"/>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dirty="0"/>
              <a:t>The above code includes the following configuration options:</a:t>
            </a:r>
            <a:endParaRPr lang="ko-KR" altLang="en-US" dirty="0"/>
          </a:p>
        </p:txBody>
      </p:sp>
    </p:spTree>
    <p:extLst>
      <p:ext uri="{BB962C8B-B14F-4D97-AF65-F5344CB8AC3E}">
        <p14:creationId xmlns:p14="http://schemas.microsoft.com/office/powerpoint/2010/main" val="2999747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1325563"/>
          </a:xfrm>
        </p:spPr>
        <p:txBody>
          <a:bodyPr/>
          <a:lstStyle/>
          <a:p>
            <a:r>
              <a:rPr lang="en-US" altLang="ko-KR" dirty="0"/>
              <a:t>Node.js with </a:t>
            </a:r>
            <a:r>
              <a:rPr lang="en-US" altLang="ko-KR" dirty="0" err="1"/>
              <a:t>npm</a:t>
            </a:r>
            <a:endParaRPr lang="ko-KR" altLang="en-US" dirty="0"/>
          </a:p>
        </p:txBody>
      </p:sp>
      <p:pic>
        <p:nvPicPr>
          <p:cNvPr id="5" name="그림 4"/>
          <p:cNvPicPr>
            <a:picLocks noChangeAspect="1"/>
          </p:cNvPicPr>
          <p:nvPr/>
        </p:nvPicPr>
        <p:blipFill>
          <a:blip r:embed="rId2"/>
          <a:stretch>
            <a:fillRect/>
          </a:stretch>
        </p:blipFill>
        <p:spPr>
          <a:xfrm>
            <a:off x="838200" y="1690689"/>
            <a:ext cx="5073073" cy="3994120"/>
          </a:xfrm>
          <a:prstGeom prst="rect">
            <a:avLst/>
          </a:prstGeom>
        </p:spPr>
      </p:pic>
      <p:sp>
        <p:nvSpPr>
          <p:cNvPr id="9" name="내용 개체 틀 2"/>
          <p:cNvSpPr>
            <a:spLocks noGrp="1"/>
          </p:cNvSpPr>
          <p:nvPr>
            <p:ph idx="1"/>
          </p:nvPr>
        </p:nvSpPr>
        <p:spPr>
          <a:xfrm>
            <a:off x="838200" y="5874590"/>
            <a:ext cx="10515600" cy="486254"/>
          </a:xfrm>
        </p:spPr>
        <p:txBody>
          <a:bodyPr/>
          <a:lstStyle/>
          <a:p>
            <a:r>
              <a:rPr lang="en-US" altLang="ko-KR" dirty="0"/>
              <a:t>have to use the latest version</a:t>
            </a:r>
            <a:endParaRPr lang="ko-KR" altLang="en-US" dirty="0"/>
          </a:p>
        </p:txBody>
      </p:sp>
      <p:pic>
        <p:nvPicPr>
          <p:cNvPr id="12" name="그림 11"/>
          <p:cNvPicPr>
            <a:picLocks noChangeAspect="1"/>
          </p:cNvPicPr>
          <p:nvPr/>
        </p:nvPicPr>
        <p:blipFill>
          <a:blip r:embed="rId3"/>
          <a:stretch>
            <a:fillRect/>
          </a:stretch>
        </p:blipFill>
        <p:spPr>
          <a:xfrm>
            <a:off x="6391565" y="1690688"/>
            <a:ext cx="4962236" cy="3994121"/>
          </a:xfrm>
          <a:prstGeom prst="rect">
            <a:avLst/>
          </a:prstGeom>
        </p:spPr>
      </p:pic>
    </p:spTree>
    <p:extLst>
      <p:ext uri="{BB962C8B-B14F-4D97-AF65-F5344CB8AC3E}">
        <p14:creationId xmlns:p14="http://schemas.microsoft.com/office/powerpoint/2010/main" val="35933700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838200" y="560717"/>
            <a:ext cx="10515600" cy="5616246"/>
          </a:xfrm>
        </p:spPr>
        <p:txBody>
          <a:bodyPr>
            <a:normAutofit fontScale="70000" lnSpcReduction="20000"/>
          </a:bodyPr>
          <a:lstStyle/>
          <a:p>
            <a:pPr>
              <a:lnSpc>
                <a:spcPct val="120000"/>
              </a:lnSpc>
            </a:pPr>
            <a:r>
              <a:rPr lang="en-US" altLang="ko-KR" dirty="0"/>
              <a:t>You can configure the </a:t>
            </a:r>
            <a:r>
              <a:rPr lang="en-US" altLang="ko-KR" i="1" dirty="0"/>
              <a:t>index.html</a:t>
            </a:r>
            <a:r>
              <a:rPr lang="en-US" altLang="ko-KR" dirty="0"/>
              <a:t> file using </a:t>
            </a:r>
            <a:r>
              <a:rPr lang="en-US" altLang="ko-KR" i="1" dirty="0"/>
              <a:t>typescript</a:t>
            </a:r>
            <a:r>
              <a:rPr lang="en-US" altLang="ko-KR" dirty="0"/>
              <a:t> version. The </a:t>
            </a:r>
            <a:r>
              <a:rPr lang="en-US" altLang="ko-KR" dirty="0" err="1"/>
              <a:t>SystemJS</a:t>
            </a:r>
            <a:r>
              <a:rPr lang="en-US" altLang="ko-KR" dirty="0"/>
              <a:t> </a:t>
            </a:r>
            <a:r>
              <a:rPr lang="en-US" altLang="ko-KR" dirty="0" err="1"/>
              <a:t>transpile</a:t>
            </a:r>
            <a:r>
              <a:rPr lang="en-US" altLang="ko-KR" dirty="0"/>
              <a:t> the </a:t>
            </a:r>
            <a:r>
              <a:rPr lang="en-US" altLang="ko-KR" dirty="0" err="1"/>
              <a:t>TypeScript</a:t>
            </a:r>
            <a:r>
              <a:rPr lang="en-US" altLang="ko-KR" dirty="0"/>
              <a:t> to JavaScript before running the application by using the </a:t>
            </a:r>
            <a:r>
              <a:rPr lang="en-US" altLang="ko-KR" i="1" dirty="0" err="1"/>
              <a:t>transpiler</a:t>
            </a:r>
            <a:r>
              <a:rPr lang="en-US" altLang="ko-KR" dirty="0"/>
              <a:t> option.</a:t>
            </a:r>
          </a:p>
          <a:p>
            <a:pPr>
              <a:lnSpc>
                <a:spcPct val="120000"/>
              </a:lnSpc>
            </a:pPr>
            <a:r>
              <a:rPr lang="en-US" altLang="ko-KR" dirty="0"/>
              <a:t>If you do not </a:t>
            </a:r>
            <a:r>
              <a:rPr lang="en-US" altLang="ko-KR" dirty="0" err="1"/>
              <a:t>transpile</a:t>
            </a:r>
            <a:r>
              <a:rPr lang="en-US" altLang="ko-KR" dirty="0"/>
              <a:t> to JavaScript before running the application, you could see the compiler warnings and errors which are hidden in the browser.</a:t>
            </a:r>
          </a:p>
          <a:p>
            <a:pPr>
              <a:lnSpc>
                <a:spcPct val="120000"/>
              </a:lnSpc>
            </a:pPr>
            <a:r>
              <a:rPr lang="en-US" altLang="ko-KR" dirty="0"/>
              <a:t>The </a:t>
            </a:r>
            <a:r>
              <a:rPr lang="en-US" altLang="ko-KR" dirty="0" err="1"/>
              <a:t>TypeScript</a:t>
            </a:r>
            <a:r>
              <a:rPr lang="en-US" altLang="ko-KR" dirty="0"/>
              <a:t> generates metadata for each and every class of the code when the </a:t>
            </a:r>
            <a:r>
              <a:rPr lang="en-US" altLang="ko-KR" i="1" dirty="0" err="1"/>
              <a:t>emitDecoratorMetadata</a:t>
            </a:r>
            <a:r>
              <a:rPr lang="en-US" altLang="ko-KR" dirty="0"/>
              <a:t> option is set. If you don't specify this option, large amount of unused metadata will be generated which affects the file size and impact on the application runtime.</a:t>
            </a:r>
          </a:p>
          <a:p>
            <a:pPr>
              <a:lnSpc>
                <a:spcPct val="120000"/>
              </a:lnSpc>
            </a:pPr>
            <a:r>
              <a:rPr lang="en-US" altLang="ko-KR" dirty="0"/>
              <a:t>Angular 2 includes the packages form the </a:t>
            </a:r>
            <a:r>
              <a:rPr lang="en-US" altLang="ko-KR" i="1" dirty="0"/>
              <a:t>app</a:t>
            </a:r>
            <a:r>
              <a:rPr lang="en-US" altLang="ko-KR" dirty="0"/>
              <a:t> folder where files will have the </a:t>
            </a:r>
            <a:r>
              <a:rPr lang="en-US" altLang="ko-KR" i="1" dirty="0"/>
              <a:t>.</a:t>
            </a:r>
            <a:r>
              <a:rPr lang="en-US" altLang="ko-KR" i="1" dirty="0" err="1"/>
              <a:t>ts</a:t>
            </a:r>
            <a:r>
              <a:rPr lang="en-US" altLang="ko-KR" dirty="0"/>
              <a:t> extension.</a:t>
            </a:r>
          </a:p>
          <a:p>
            <a:pPr>
              <a:lnSpc>
                <a:spcPct val="120000"/>
              </a:lnSpc>
            </a:pPr>
            <a:r>
              <a:rPr lang="en-US" altLang="ko-KR" dirty="0"/>
              <a:t>Next it will load the main component file from the </a:t>
            </a:r>
            <a:r>
              <a:rPr lang="en-US" altLang="ko-KR" i="1" dirty="0"/>
              <a:t>app</a:t>
            </a:r>
            <a:r>
              <a:rPr lang="en-US" altLang="ko-KR" dirty="0"/>
              <a:t> folder. If there is no main component file found, then it will display the error in the console.</a:t>
            </a:r>
          </a:p>
          <a:p>
            <a:pPr>
              <a:lnSpc>
                <a:spcPct val="120000"/>
              </a:lnSpc>
            </a:pPr>
            <a:r>
              <a:rPr lang="en-US" altLang="ko-KR" dirty="0"/>
              <a:t>When Angular calls the bootstrap function in </a:t>
            </a:r>
            <a:r>
              <a:rPr lang="en-US" altLang="ko-KR" dirty="0" err="1"/>
              <a:t>main.ts</a:t>
            </a:r>
            <a:r>
              <a:rPr lang="en-US" altLang="ko-KR" dirty="0"/>
              <a:t>, it reads the Component metadata, finds the 'app' selector, locates an element tag named app, and loads the application between those tags.</a:t>
            </a:r>
          </a:p>
        </p:txBody>
      </p:sp>
    </p:spTree>
    <p:extLst>
      <p:ext uri="{BB962C8B-B14F-4D97-AF65-F5344CB8AC3E}">
        <p14:creationId xmlns:p14="http://schemas.microsoft.com/office/powerpoint/2010/main" val="33651988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Step(12)</a:t>
            </a:r>
            <a:endParaRPr lang="ko-KR" altLang="en-US" dirty="0"/>
          </a:p>
        </p:txBody>
      </p:sp>
      <p:sp>
        <p:nvSpPr>
          <p:cNvPr id="13" name="내용 개체 틀 2"/>
          <p:cNvSpPr txBox="1">
            <a:spLocks/>
          </p:cNvSpPr>
          <p:nvPr/>
        </p:nvSpPr>
        <p:spPr>
          <a:xfrm>
            <a:off x="838200" y="1690688"/>
            <a:ext cx="10515600" cy="1026633"/>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dirty="0"/>
              <a:t>To run the code, you need the following </a:t>
            </a:r>
            <a:r>
              <a:rPr lang="en-US" altLang="ko-KR" i="1" dirty="0" err="1"/>
              <a:t>TypeScript</a:t>
            </a:r>
            <a:r>
              <a:rPr lang="en-US" altLang="ko-KR" i="1" dirty="0"/>
              <a:t>(.</a:t>
            </a:r>
            <a:r>
              <a:rPr lang="en-US" altLang="ko-KR" i="1" dirty="0" err="1"/>
              <a:t>ts</a:t>
            </a:r>
            <a:r>
              <a:rPr lang="en-US" altLang="ko-KR" i="1" dirty="0"/>
              <a:t>)</a:t>
            </a:r>
            <a:r>
              <a:rPr lang="en-US" altLang="ko-KR" dirty="0"/>
              <a:t> files which you need to save under the </a:t>
            </a:r>
            <a:r>
              <a:rPr lang="en-US" altLang="ko-KR" i="1" dirty="0"/>
              <a:t>app</a:t>
            </a:r>
            <a:r>
              <a:rPr lang="en-US" altLang="ko-KR" dirty="0"/>
              <a:t> folder.</a:t>
            </a:r>
            <a:endParaRPr lang="ko-KR" altLang="en-US" dirty="0"/>
          </a:p>
        </p:txBody>
      </p:sp>
      <p:sp>
        <p:nvSpPr>
          <p:cNvPr id="10" name="제목 1"/>
          <p:cNvSpPr txBox="1">
            <a:spLocks/>
          </p:cNvSpPr>
          <p:nvPr/>
        </p:nvSpPr>
        <p:spPr>
          <a:xfrm>
            <a:off x="838200" y="2717321"/>
            <a:ext cx="10515600" cy="1325563"/>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b="1" dirty="0" err="1"/>
              <a:t>hello_world_main.ts</a:t>
            </a:r>
            <a:endParaRPr lang="ko-KR" altLang="en-US" dirty="0"/>
          </a:p>
        </p:txBody>
      </p:sp>
      <p:sp>
        <p:nvSpPr>
          <p:cNvPr id="9" name="직사각형 8"/>
          <p:cNvSpPr/>
          <p:nvPr/>
        </p:nvSpPr>
        <p:spPr>
          <a:xfrm>
            <a:off x="838200" y="3923437"/>
            <a:ext cx="10515600" cy="1200329"/>
          </a:xfrm>
          <a:prstGeom prst="rect">
            <a:avLst/>
          </a:prstGeom>
          <a:solidFill>
            <a:schemeClr val="tx1"/>
          </a:solidFill>
        </p:spPr>
        <p:txBody>
          <a:bodyPr wrap="square">
            <a:spAutoFit/>
          </a:bodyPr>
          <a:lstStyle/>
          <a:p>
            <a:r>
              <a:rPr lang="en-US" altLang="ko-KR" b="0" dirty="0">
                <a:solidFill>
                  <a:srgbClr val="C586C0"/>
                </a:solidFill>
                <a:effectLst/>
                <a:latin typeface="Consolas" panose="020B0609020204030204" pitchFamily="49" charset="0"/>
              </a:rPr>
              <a:t>import</a:t>
            </a:r>
            <a:r>
              <a:rPr lang="en-US" altLang="ko-KR" b="0" dirty="0">
                <a:solidFill>
                  <a:srgbClr val="D4D4D4"/>
                </a:solidFill>
                <a:effectLst/>
                <a:latin typeface="Consolas" panose="020B0609020204030204" pitchFamily="49" charset="0"/>
              </a:rPr>
              <a:t> {</a:t>
            </a:r>
            <a:r>
              <a:rPr lang="en-US" altLang="ko-KR" b="0" dirty="0">
                <a:solidFill>
                  <a:srgbClr val="9CDCFE"/>
                </a:solidFill>
                <a:effectLst/>
                <a:latin typeface="Consolas" panose="020B0609020204030204" pitchFamily="49" charset="0"/>
              </a:rPr>
              <a:t>bootstrap</a:t>
            </a:r>
            <a:r>
              <a:rPr lang="en-US" altLang="ko-KR" b="0" dirty="0">
                <a:solidFill>
                  <a:srgbClr val="D4D4D4"/>
                </a:solidFill>
                <a:effectLst/>
                <a:latin typeface="Consolas" panose="020B0609020204030204" pitchFamily="49" charset="0"/>
              </a:rPr>
              <a:t>} </a:t>
            </a:r>
            <a:r>
              <a:rPr lang="en-US" altLang="ko-KR" b="0" dirty="0">
                <a:solidFill>
                  <a:srgbClr val="C586C0"/>
                </a:solidFill>
                <a:effectLst/>
                <a:latin typeface="Consolas" panose="020B0609020204030204" pitchFamily="49" charset="0"/>
              </a:rPr>
              <a:t>from</a:t>
            </a:r>
            <a:r>
              <a:rPr lang="en-US" altLang="ko-KR" b="0" dirty="0">
                <a:solidFill>
                  <a:srgbClr val="D4D4D4"/>
                </a:solidFill>
                <a:effectLst/>
                <a:latin typeface="Consolas" panose="020B0609020204030204" pitchFamily="49" charset="0"/>
              </a:rPr>
              <a:t> </a:t>
            </a:r>
            <a:r>
              <a:rPr lang="en-US" altLang="ko-KR" b="0" dirty="0">
                <a:solidFill>
                  <a:srgbClr val="CE9178"/>
                </a:solidFill>
                <a:effectLst/>
                <a:latin typeface="Consolas" panose="020B0609020204030204" pitchFamily="49" charset="0"/>
              </a:rPr>
              <a:t>"angular2/platform/browser"</a:t>
            </a:r>
            <a:endParaRPr lang="en-US" altLang="ko-KR" b="0" dirty="0">
              <a:solidFill>
                <a:srgbClr val="D4D4D4"/>
              </a:solidFill>
              <a:effectLst/>
              <a:latin typeface="Consolas" panose="020B0609020204030204" pitchFamily="49" charset="0"/>
            </a:endParaRPr>
          </a:p>
          <a:p>
            <a:r>
              <a:rPr lang="en-US" altLang="ko-KR" b="0" dirty="0">
                <a:solidFill>
                  <a:srgbClr val="C586C0"/>
                </a:solidFill>
                <a:effectLst/>
                <a:latin typeface="Consolas" panose="020B0609020204030204" pitchFamily="49" charset="0"/>
              </a:rPr>
              <a:t>import</a:t>
            </a:r>
            <a:r>
              <a:rPr lang="en-US" altLang="ko-KR" b="0" dirty="0">
                <a:solidFill>
                  <a:srgbClr val="D4D4D4"/>
                </a:solidFill>
                <a:effectLst/>
                <a:latin typeface="Consolas" panose="020B0609020204030204" pitchFamily="49" charset="0"/>
              </a:rPr>
              <a:t> {</a:t>
            </a:r>
            <a:r>
              <a:rPr lang="en-US" altLang="ko-KR" b="0" dirty="0" err="1">
                <a:solidFill>
                  <a:srgbClr val="9CDCFE"/>
                </a:solidFill>
                <a:effectLst/>
                <a:latin typeface="Consolas" panose="020B0609020204030204" pitchFamily="49" charset="0"/>
              </a:rPr>
              <a:t>MyHelloWorldClass</a:t>
            </a:r>
            <a:r>
              <a:rPr lang="en-US" altLang="ko-KR" b="0" dirty="0">
                <a:solidFill>
                  <a:srgbClr val="D4D4D4"/>
                </a:solidFill>
                <a:effectLst/>
                <a:latin typeface="Consolas" panose="020B0609020204030204" pitchFamily="49" charset="0"/>
              </a:rPr>
              <a:t>} </a:t>
            </a:r>
            <a:r>
              <a:rPr lang="en-US" altLang="ko-KR" b="0" dirty="0">
                <a:solidFill>
                  <a:srgbClr val="C586C0"/>
                </a:solidFill>
                <a:effectLst/>
                <a:latin typeface="Consolas" panose="020B0609020204030204" pitchFamily="49" charset="0"/>
              </a:rPr>
              <a:t>from</a:t>
            </a:r>
            <a:r>
              <a:rPr lang="en-US" altLang="ko-KR" b="0" dirty="0">
                <a:solidFill>
                  <a:srgbClr val="D4D4D4"/>
                </a:solidFill>
                <a:effectLst/>
                <a:latin typeface="Consolas" panose="020B0609020204030204" pitchFamily="49" charset="0"/>
              </a:rPr>
              <a:t> </a:t>
            </a:r>
            <a:r>
              <a:rPr lang="en-US" altLang="ko-KR" b="0" dirty="0">
                <a:solidFill>
                  <a:srgbClr val="CE9178"/>
                </a:solidFill>
                <a:effectLst/>
                <a:latin typeface="Consolas" panose="020B0609020204030204" pitchFamily="49" charset="0"/>
              </a:rPr>
              <a:t>"./</a:t>
            </a:r>
            <a:r>
              <a:rPr lang="en-US" altLang="ko-KR" b="0" dirty="0" err="1">
                <a:solidFill>
                  <a:srgbClr val="CE9178"/>
                </a:solidFill>
                <a:effectLst/>
                <a:latin typeface="Consolas" panose="020B0609020204030204" pitchFamily="49" charset="0"/>
              </a:rPr>
              <a:t>hello_world_app.component</a:t>
            </a:r>
            <a:r>
              <a:rPr lang="en-US" altLang="ko-KR" b="0" dirty="0">
                <a:solidFill>
                  <a:srgbClr val="CE9178"/>
                </a:solidFill>
                <a:effectLst/>
                <a:latin typeface="Consolas" panose="020B0609020204030204" pitchFamily="49" charset="0"/>
              </a:rPr>
              <a:t>"</a:t>
            </a:r>
            <a:endParaRPr lang="en-US" altLang="ko-KR" b="0" dirty="0">
              <a:solidFill>
                <a:srgbClr val="D4D4D4"/>
              </a:solidFill>
              <a:effectLst/>
              <a:latin typeface="Consolas" panose="020B0609020204030204" pitchFamily="49" charset="0"/>
            </a:endParaRPr>
          </a:p>
          <a:p>
            <a:br>
              <a:rPr lang="en-US" altLang="ko-KR" b="0" dirty="0">
                <a:solidFill>
                  <a:srgbClr val="D4D4D4"/>
                </a:solidFill>
                <a:effectLst/>
                <a:latin typeface="Consolas" panose="020B0609020204030204" pitchFamily="49" charset="0"/>
              </a:rPr>
            </a:br>
            <a:r>
              <a:rPr lang="en-US" altLang="ko-KR" b="0" dirty="0">
                <a:solidFill>
                  <a:srgbClr val="DCDCAA"/>
                </a:solidFill>
                <a:effectLst/>
                <a:latin typeface="Consolas" panose="020B0609020204030204" pitchFamily="49" charset="0"/>
              </a:rPr>
              <a:t>bootstrap</a:t>
            </a:r>
            <a:r>
              <a:rPr lang="en-US" altLang="ko-KR" b="0" dirty="0">
                <a:solidFill>
                  <a:srgbClr val="D4D4D4"/>
                </a:solidFill>
                <a:effectLst/>
                <a:latin typeface="Consolas" panose="020B0609020204030204" pitchFamily="49" charset="0"/>
              </a:rPr>
              <a:t>(</a:t>
            </a:r>
            <a:r>
              <a:rPr lang="en-US" altLang="ko-KR" b="0" dirty="0" err="1">
                <a:solidFill>
                  <a:srgbClr val="9CDCFE"/>
                </a:solidFill>
                <a:effectLst/>
                <a:latin typeface="Consolas" panose="020B0609020204030204" pitchFamily="49" charset="0"/>
              </a:rPr>
              <a:t>MyHelloWorldClass</a:t>
            </a:r>
            <a:r>
              <a:rPr lang="en-US" altLang="ko-KR"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266570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Step(13)</a:t>
            </a:r>
            <a:endParaRPr lang="ko-KR" altLang="en-US" dirty="0"/>
          </a:p>
        </p:txBody>
      </p:sp>
      <p:sp>
        <p:nvSpPr>
          <p:cNvPr id="13" name="내용 개체 틀 2"/>
          <p:cNvSpPr txBox="1">
            <a:spLocks/>
          </p:cNvSpPr>
          <p:nvPr/>
        </p:nvSpPr>
        <p:spPr>
          <a:xfrm>
            <a:off x="838200" y="1690688"/>
            <a:ext cx="10515600" cy="52630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400" dirty="0"/>
              <a:t>Now we will create a component in </a:t>
            </a:r>
            <a:r>
              <a:rPr lang="en-US" altLang="ko-KR" sz="2400" dirty="0" err="1"/>
              <a:t>TypeScript</a:t>
            </a:r>
            <a:r>
              <a:rPr lang="en-US" altLang="ko-KR" sz="2400" dirty="0"/>
              <a:t>(.</a:t>
            </a:r>
            <a:r>
              <a:rPr lang="en-US" altLang="ko-KR" sz="2400" dirty="0" err="1"/>
              <a:t>ts</a:t>
            </a:r>
            <a:r>
              <a:rPr lang="en-US" altLang="ko-KR" sz="2400" dirty="0"/>
              <a:t>) file as shown below:	</a:t>
            </a:r>
            <a:endParaRPr lang="ko-KR" altLang="en-US" sz="2400" dirty="0"/>
          </a:p>
        </p:txBody>
      </p:sp>
      <p:sp>
        <p:nvSpPr>
          <p:cNvPr id="10" name="제목 1"/>
          <p:cNvSpPr txBox="1">
            <a:spLocks/>
          </p:cNvSpPr>
          <p:nvPr/>
        </p:nvSpPr>
        <p:spPr>
          <a:xfrm>
            <a:off x="838200" y="2216989"/>
            <a:ext cx="10515600" cy="1325563"/>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b="1" dirty="0" err="1"/>
              <a:t>hello_world_app.component.ts</a:t>
            </a:r>
            <a:endParaRPr lang="ko-KR" altLang="en-US" dirty="0"/>
          </a:p>
        </p:txBody>
      </p:sp>
      <p:sp>
        <p:nvSpPr>
          <p:cNvPr id="3" name="직사각형 2"/>
          <p:cNvSpPr/>
          <p:nvPr/>
        </p:nvSpPr>
        <p:spPr>
          <a:xfrm>
            <a:off x="838200" y="3542552"/>
            <a:ext cx="10515600" cy="2893100"/>
          </a:xfrm>
          <a:prstGeom prst="rect">
            <a:avLst/>
          </a:prstGeom>
          <a:solidFill>
            <a:schemeClr val="tx1"/>
          </a:solidFill>
        </p:spPr>
        <p:txBody>
          <a:bodyPr wrap="square">
            <a:spAutoFit/>
          </a:bodyPr>
          <a:lstStyle/>
          <a:p>
            <a:r>
              <a:rPr lang="en-US" altLang="ko-KR" sz="1400" b="0" dirty="0">
                <a:solidFill>
                  <a:srgbClr val="C586C0"/>
                </a:solidFill>
                <a:effectLst/>
                <a:latin typeface="Consolas" panose="020B0609020204030204" pitchFamily="49" charset="0"/>
              </a:rPr>
              <a:t>import</a:t>
            </a:r>
            <a:r>
              <a:rPr lang="en-US" altLang="ko-KR" sz="1400" b="0" dirty="0">
                <a:solidFill>
                  <a:srgbClr val="D4D4D4"/>
                </a:solidFill>
                <a:effectLst/>
                <a:latin typeface="Consolas" panose="020B0609020204030204" pitchFamily="49" charset="0"/>
              </a:rPr>
              <a:t> {</a:t>
            </a:r>
            <a:r>
              <a:rPr lang="en-US" altLang="ko-KR" sz="1400" b="0" dirty="0">
                <a:solidFill>
                  <a:srgbClr val="9CDCFE"/>
                </a:solidFill>
                <a:effectLst/>
                <a:latin typeface="Consolas" panose="020B0609020204030204" pitchFamily="49" charset="0"/>
              </a:rPr>
              <a:t>Component</a:t>
            </a:r>
            <a:r>
              <a:rPr lang="en-US" altLang="ko-KR" sz="1400" b="0" dirty="0">
                <a:solidFill>
                  <a:srgbClr val="D4D4D4"/>
                </a:solidFill>
                <a:effectLst/>
                <a:latin typeface="Consolas" panose="020B0609020204030204" pitchFamily="49" charset="0"/>
              </a:rPr>
              <a:t>, </a:t>
            </a:r>
            <a:r>
              <a:rPr lang="en-US" altLang="ko-KR" sz="1400" b="0" dirty="0">
                <a:solidFill>
                  <a:srgbClr val="9CDCFE"/>
                </a:solidFill>
                <a:effectLst/>
                <a:latin typeface="Consolas" panose="020B0609020204030204" pitchFamily="49" charset="0"/>
              </a:rPr>
              <a:t>View</a:t>
            </a:r>
            <a:r>
              <a:rPr lang="en-US" altLang="ko-KR" sz="1400" b="0" dirty="0">
                <a:solidFill>
                  <a:srgbClr val="D4D4D4"/>
                </a:solidFill>
                <a:effectLst/>
                <a:latin typeface="Consolas" panose="020B0609020204030204" pitchFamily="49" charset="0"/>
              </a:rPr>
              <a:t>} </a:t>
            </a:r>
            <a:r>
              <a:rPr lang="en-US" altLang="ko-KR" sz="1400" b="0" dirty="0">
                <a:solidFill>
                  <a:srgbClr val="C586C0"/>
                </a:solidFill>
                <a:effectLst/>
                <a:latin typeface="Consolas" panose="020B0609020204030204" pitchFamily="49" charset="0"/>
              </a:rPr>
              <a:t>from</a:t>
            </a:r>
            <a:r>
              <a:rPr lang="en-US" altLang="ko-KR" sz="1400" b="0" dirty="0">
                <a:solidFill>
                  <a:srgbClr val="D4D4D4"/>
                </a:solidFill>
                <a:effectLst/>
                <a:latin typeface="Consolas" panose="020B0609020204030204" pitchFamily="49" charset="0"/>
              </a:rPr>
              <a:t> </a:t>
            </a:r>
            <a:r>
              <a:rPr lang="en-US" altLang="ko-KR" sz="1400" b="0" dirty="0">
                <a:solidFill>
                  <a:srgbClr val="CE9178"/>
                </a:solidFill>
                <a:effectLst/>
                <a:latin typeface="Consolas" panose="020B0609020204030204" pitchFamily="49" charset="0"/>
              </a:rPr>
              <a:t>"angular2/core"</a:t>
            </a:r>
            <a:r>
              <a:rPr lang="en-US" altLang="ko-KR" sz="1400" b="0" dirty="0">
                <a:solidFill>
                  <a:srgbClr val="D4D4D4"/>
                </a:solidFill>
                <a:effectLst/>
                <a:latin typeface="Consolas" panose="020B0609020204030204" pitchFamily="49" charset="0"/>
              </a:rPr>
              <a:t>;</a:t>
            </a:r>
          </a:p>
          <a:p>
            <a:br>
              <a:rPr lang="en-US" altLang="ko-KR" sz="1400" b="0" dirty="0">
                <a:solidFill>
                  <a:srgbClr val="D4D4D4"/>
                </a:solidFill>
                <a:effectLst/>
                <a:latin typeface="Consolas" panose="020B0609020204030204" pitchFamily="49" charset="0"/>
              </a:rPr>
            </a:br>
            <a:r>
              <a:rPr lang="en-US" altLang="ko-KR" sz="1400" b="0" dirty="0">
                <a:solidFill>
                  <a:srgbClr val="D4D4D4"/>
                </a:solidFill>
                <a:effectLst/>
                <a:latin typeface="Consolas" panose="020B0609020204030204" pitchFamily="49" charset="0"/>
              </a:rPr>
              <a:t>@</a:t>
            </a:r>
            <a:r>
              <a:rPr lang="en-US" altLang="ko-KR" sz="1400" b="0" dirty="0">
                <a:solidFill>
                  <a:srgbClr val="DCDCAA"/>
                </a:solidFill>
                <a:effectLst/>
                <a:latin typeface="Consolas" panose="020B0609020204030204" pitchFamily="49" charset="0"/>
              </a:rPr>
              <a:t>Component</a:t>
            </a:r>
            <a:r>
              <a:rPr lang="en-US" altLang="ko-KR" sz="1400" b="0" dirty="0">
                <a:solidFill>
                  <a:srgbClr val="D4D4D4"/>
                </a:solidFill>
                <a:effectLst/>
                <a:latin typeface="Consolas" panose="020B0609020204030204" pitchFamily="49" charset="0"/>
              </a:rPr>
              <a:t>({</a:t>
            </a:r>
          </a:p>
          <a:p>
            <a:r>
              <a:rPr lang="en-US" altLang="ko-KR" sz="1400" b="0" dirty="0">
                <a:solidFill>
                  <a:srgbClr val="9CDCFE"/>
                </a:solidFill>
                <a:effectLst/>
                <a:latin typeface="Consolas" panose="020B0609020204030204" pitchFamily="49" charset="0"/>
              </a:rPr>
              <a:t>	selector:</a:t>
            </a:r>
            <a:r>
              <a:rPr lang="en-US" altLang="ko-KR" sz="1400" b="0" dirty="0">
                <a:solidFill>
                  <a:srgbClr val="D4D4D4"/>
                </a:solidFill>
                <a:effectLst/>
                <a:latin typeface="Consolas" panose="020B0609020204030204" pitchFamily="49" charset="0"/>
              </a:rPr>
              <a:t> </a:t>
            </a:r>
            <a:r>
              <a:rPr lang="en-US" altLang="ko-KR" sz="1400" b="0" dirty="0">
                <a:solidFill>
                  <a:srgbClr val="CE9178"/>
                </a:solidFill>
                <a:effectLst/>
                <a:latin typeface="Consolas" panose="020B0609020204030204" pitchFamily="49" charset="0"/>
              </a:rPr>
              <a:t>'my-app'</a:t>
            </a:r>
            <a:endParaRPr lang="en-US" altLang="ko-KR" sz="1400" b="0" dirty="0">
              <a:solidFill>
                <a:srgbClr val="D4D4D4"/>
              </a:solidFill>
              <a:effectLst/>
              <a:latin typeface="Consolas" panose="020B0609020204030204" pitchFamily="49" charset="0"/>
            </a:endParaRPr>
          </a:p>
          <a:p>
            <a:r>
              <a:rPr lang="en-US" altLang="ko-KR" sz="1400" b="0" dirty="0">
                <a:solidFill>
                  <a:srgbClr val="D4D4D4"/>
                </a:solidFill>
                <a:effectLst/>
                <a:latin typeface="Consolas" panose="020B0609020204030204" pitchFamily="49" charset="0"/>
              </a:rPr>
              <a:t>})</a:t>
            </a:r>
          </a:p>
          <a:p>
            <a:br>
              <a:rPr lang="en-US" altLang="ko-KR" sz="1400" b="0" dirty="0">
                <a:solidFill>
                  <a:srgbClr val="D4D4D4"/>
                </a:solidFill>
                <a:effectLst/>
                <a:latin typeface="Consolas" panose="020B0609020204030204" pitchFamily="49" charset="0"/>
              </a:rPr>
            </a:br>
            <a:r>
              <a:rPr lang="en-US" altLang="ko-KR" sz="1400" b="0" dirty="0">
                <a:solidFill>
                  <a:srgbClr val="D4D4D4"/>
                </a:solidFill>
                <a:effectLst/>
                <a:latin typeface="Consolas" panose="020B0609020204030204" pitchFamily="49" charset="0"/>
              </a:rPr>
              <a:t>@</a:t>
            </a:r>
            <a:r>
              <a:rPr lang="en-US" altLang="ko-KR" sz="1400" b="0" dirty="0">
                <a:solidFill>
                  <a:srgbClr val="DCDCAA"/>
                </a:solidFill>
                <a:effectLst/>
                <a:latin typeface="Consolas" panose="020B0609020204030204" pitchFamily="49" charset="0"/>
              </a:rPr>
              <a:t>View</a:t>
            </a:r>
            <a:r>
              <a:rPr lang="en-US" altLang="ko-KR" sz="1400" b="0" dirty="0">
                <a:solidFill>
                  <a:srgbClr val="D4D4D4"/>
                </a:solidFill>
                <a:effectLst/>
                <a:latin typeface="Consolas" panose="020B0609020204030204" pitchFamily="49" charset="0"/>
              </a:rPr>
              <a:t>({</a:t>
            </a:r>
          </a:p>
          <a:p>
            <a:r>
              <a:rPr lang="en-US" altLang="ko-KR" sz="1400" b="0" dirty="0">
                <a:solidFill>
                  <a:srgbClr val="9CDCFE"/>
                </a:solidFill>
                <a:effectLst/>
                <a:latin typeface="Consolas" panose="020B0609020204030204" pitchFamily="49" charset="0"/>
              </a:rPr>
              <a:t>	template:</a:t>
            </a:r>
            <a:r>
              <a:rPr lang="en-US" altLang="ko-KR" sz="1400" b="0" dirty="0">
                <a:solidFill>
                  <a:srgbClr val="D4D4D4"/>
                </a:solidFill>
                <a:effectLst/>
                <a:latin typeface="Consolas" panose="020B0609020204030204" pitchFamily="49" charset="0"/>
              </a:rPr>
              <a:t> </a:t>
            </a:r>
            <a:r>
              <a:rPr lang="en-US" altLang="ko-KR" sz="1400" b="0" dirty="0">
                <a:solidFill>
                  <a:srgbClr val="CE9178"/>
                </a:solidFill>
                <a:effectLst/>
                <a:latin typeface="Consolas" panose="020B0609020204030204" pitchFamily="49" charset="0"/>
              </a:rPr>
              <a:t>'&lt;h2&gt;Hello World !!&lt;/h2&gt;'</a:t>
            </a:r>
            <a:endParaRPr lang="en-US" altLang="ko-KR" sz="1400" b="0" dirty="0">
              <a:solidFill>
                <a:srgbClr val="D4D4D4"/>
              </a:solidFill>
              <a:effectLst/>
              <a:latin typeface="Consolas" panose="020B0609020204030204" pitchFamily="49" charset="0"/>
            </a:endParaRPr>
          </a:p>
          <a:p>
            <a:r>
              <a:rPr lang="en-US" altLang="ko-KR" sz="1400" b="0" dirty="0">
                <a:solidFill>
                  <a:srgbClr val="D4D4D4"/>
                </a:solidFill>
                <a:effectLst/>
                <a:latin typeface="Consolas" panose="020B0609020204030204" pitchFamily="49" charset="0"/>
              </a:rPr>
              <a:t>})</a:t>
            </a:r>
          </a:p>
          <a:p>
            <a:br>
              <a:rPr lang="en-US" altLang="ko-KR" sz="1400" b="0" dirty="0">
                <a:solidFill>
                  <a:srgbClr val="D4D4D4"/>
                </a:solidFill>
                <a:effectLst/>
                <a:latin typeface="Consolas" panose="020B0609020204030204" pitchFamily="49" charset="0"/>
              </a:rPr>
            </a:br>
            <a:r>
              <a:rPr lang="en-US" altLang="ko-KR" sz="1400" b="0" dirty="0">
                <a:solidFill>
                  <a:srgbClr val="C586C0"/>
                </a:solidFill>
                <a:effectLst/>
                <a:latin typeface="Consolas" panose="020B0609020204030204" pitchFamily="49" charset="0"/>
              </a:rPr>
              <a:t>export</a:t>
            </a:r>
            <a:r>
              <a:rPr lang="en-US" altLang="ko-KR" sz="1400" b="0" dirty="0">
                <a:solidFill>
                  <a:srgbClr val="D4D4D4"/>
                </a:solidFill>
                <a:effectLst/>
                <a:latin typeface="Consolas" panose="020B0609020204030204" pitchFamily="49" charset="0"/>
              </a:rPr>
              <a:t> </a:t>
            </a:r>
            <a:r>
              <a:rPr lang="en-US" altLang="ko-KR" sz="1400" b="0" dirty="0">
                <a:solidFill>
                  <a:srgbClr val="569CD6"/>
                </a:solidFill>
                <a:effectLst/>
                <a:latin typeface="Consolas" panose="020B0609020204030204" pitchFamily="49" charset="0"/>
              </a:rPr>
              <a:t>class</a:t>
            </a:r>
            <a:r>
              <a:rPr lang="en-US" altLang="ko-KR" sz="1400" b="0" dirty="0">
                <a:solidFill>
                  <a:srgbClr val="D4D4D4"/>
                </a:solidFill>
                <a:effectLst/>
                <a:latin typeface="Consolas" panose="020B0609020204030204" pitchFamily="49" charset="0"/>
              </a:rPr>
              <a:t> </a:t>
            </a:r>
            <a:r>
              <a:rPr lang="en-US" altLang="ko-KR" sz="1400" b="0" dirty="0" err="1">
                <a:solidFill>
                  <a:srgbClr val="4EC9B0"/>
                </a:solidFill>
                <a:effectLst/>
                <a:latin typeface="Consolas" panose="020B0609020204030204" pitchFamily="49" charset="0"/>
              </a:rPr>
              <a:t>MyHelloWorldClass</a:t>
            </a:r>
            <a:r>
              <a:rPr lang="en-US" altLang="ko-KR" sz="1400" b="0" dirty="0">
                <a:solidFill>
                  <a:srgbClr val="D4D4D4"/>
                </a:solidFill>
                <a:effectLst/>
                <a:latin typeface="Consolas" panose="020B0609020204030204" pitchFamily="49" charset="0"/>
              </a:rPr>
              <a:t> {</a:t>
            </a:r>
          </a:p>
          <a:p>
            <a:br>
              <a:rPr lang="en-US" altLang="ko-KR" sz="1400" b="0" dirty="0">
                <a:solidFill>
                  <a:srgbClr val="D4D4D4"/>
                </a:solidFill>
                <a:effectLst/>
                <a:latin typeface="Consolas" panose="020B0609020204030204" pitchFamily="49" charset="0"/>
              </a:rPr>
            </a:br>
            <a:r>
              <a:rPr lang="en-US" altLang="ko-KR"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1795282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872706" y="1328468"/>
            <a:ext cx="10515600" cy="4045789"/>
          </a:xfrm>
        </p:spPr>
        <p:txBody>
          <a:bodyPr/>
          <a:lstStyle/>
          <a:p>
            <a:pPr>
              <a:lnSpc>
                <a:spcPct val="100000"/>
              </a:lnSpc>
            </a:pPr>
            <a:r>
              <a:rPr lang="en-US" altLang="ko-KR" dirty="0"/>
              <a:t>The </a:t>
            </a:r>
            <a:r>
              <a:rPr lang="en-US" altLang="ko-KR" i="1" dirty="0"/>
              <a:t>@Component</a:t>
            </a:r>
            <a:r>
              <a:rPr lang="en-US" altLang="ko-KR" dirty="0"/>
              <a:t> is a decorator which uses configuration object to create the component.</a:t>
            </a:r>
          </a:p>
          <a:p>
            <a:pPr>
              <a:lnSpc>
                <a:spcPct val="100000"/>
              </a:lnSpc>
            </a:pPr>
            <a:r>
              <a:rPr lang="en-US" altLang="ko-KR" dirty="0"/>
              <a:t>The </a:t>
            </a:r>
            <a:r>
              <a:rPr lang="en-US" altLang="ko-KR" i="1" dirty="0"/>
              <a:t>selector</a:t>
            </a:r>
            <a:r>
              <a:rPr lang="en-US" altLang="ko-KR" dirty="0"/>
              <a:t> creates an instance of the component where it finds &lt;my-app&gt; tag in parent HTML.</a:t>
            </a:r>
          </a:p>
          <a:p>
            <a:pPr>
              <a:lnSpc>
                <a:spcPct val="100000"/>
              </a:lnSpc>
            </a:pPr>
            <a:r>
              <a:rPr lang="en-US" altLang="ko-KR" dirty="0"/>
              <a:t>The </a:t>
            </a:r>
            <a:r>
              <a:rPr lang="en-US" altLang="ko-KR" i="1" dirty="0"/>
              <a:t>@view</a:t>
            </a:r>
            <a:r>
              <a:rPr lang="en-US" altLang="ko-KR" dirty="0"/>
              <a:t> contains a </a:t>
            </a:r>
            <a:r>
              <a:rPr lang="en-US" altLang="ko-KR" i="1" dirty="0"/>
              <a:t>template</a:t>
            </a:r>
            <a:r>
              <a:rPr lang="en-US" altLang="ko-KR" dirty="0"/>
              <a:t> that tells Angular how to render a view.</a:t>
            </a:r>
          </a:p>
          <a:p>
            <a:pPr>
              <a:lnSpc>
                <a:spcPct val="100000"/>
              </a:lnSpc>
            </a:pPr>
            <a:r>
              <a:rPr lang="en-US" altLang="ko-KR" dirty="0"/>
              <a:t>The </a:t>
            </a:r>
            <a:r>
              <a:rPr lang="en-US" altLang="ko-KR" i="1" dirty="0"/>
              <a:t>export</a:t>
            </a:r>
            <a:r>
              <a:rPr lang="en-US" altLang="ko-KR" dirty="0"/>
              <a:t> specifies that the component will be available outside the file.</a:t>
            </a:r>
          </a:p>
        </p:txBody>
      </p:sp>
    </p:spTree>
    <p:extLst>
      <p:ext uri="{BB962C8B-B14F-4D97-AF65-F5344CB8AC3E}">
        <p14:creationId xmlns:p14="http://schemas.microsoft.com/office/powerpoint/2010/main" val="18717509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Output</a:t>
            </a:r>
            <a:endParaRPr lang="ko-KR" altLang="en-US" dirty="0"/>
          </a:p>
        </p:txBody>
      </p:sp>
      <p:sp>
        <p:nvSpPr>
          <p:cNvPr id="3" name="내용 개체 틀 2"/>
          <p:cNvSpPr>
            <a:spLocks noGrp="1"/>
          </p:cNvSpPr>
          <p:nvPr>
            <p:ph idx="1"/>
          </p:nvPr>
        </p:nvSpPr>
        <p:spPr>
          <a:xfrm>
            <a:off x="838200" y="1825625"/>
            <a:ext cx="10515600" cy="1323017"/>
          </a:xfrm>
        </p:spPr>
        <p:txBody>
          <a:bodyPr>
            <a:normAutofit lnSpcReduction="10000"/>
          </a:bodyPr>
          <a:lstStyle/>
          <a:p>
            <a:r>
              <a:rPr lang="en-US" altLang="ko-KR" sz="1800" dirty="0"/>
              <a:t>Let's carry out the following steps to see how above code works:</a:t>
            </a:r>
          </a:p>
          <a:p>
            <a:r>
              <a:rPr lang="en-US" altLang="ko-KR" sz="1800" dirty="0"/>
              <a:t>Save above HTML code as </a:t>
            </a:r>
            <a:r>
              <a:rPr lang="en-US" altLang="ko-KR" sz="1800" b="1" dirty="0"/>
              <a:t>index.html</a:t>
            </a:r>
            <a:r>
              <a:rPr lang="en-US" altLang="ko-KR" sz="1800" dirty="0"/>
              <a:t> file as how we created in </a:t>
            </a:r>
            <a:r>
              <a:rPr lang="en-US" altLang="ko-KR" sz="1800" dirty="0">
                <a:hlinkClick r:id="rId2"/>
              </a:rPr>
              <a:t>environment</a:t>
            </a:r>
            <a:r>
              <a:rPr lang="en-US" altLang="ko-KR" sz="1800" dirty="0"/>
              <a:t> chapter and use the above </a:t>
            </a:r>
            <a:r>
              <a:rPr lang="en-US" altLang="ko-KR" sz="1800" i="1" dirty="0"/>
              <a:t>app</a:t>
            </a:r>
            <a:r>
              <a:rPr lang="en-US" altLang="ko-KR" sz="1800" dirty="0"/>
              <a:t> folder which contains </a:t>
            </a:r>
            <a:r>
              <a:rPr lang="en-US" altLang="ko-KR" sz="1800" i="1" dirty="0"/>
              <a:t>.</a:t>
            </a:r>
            <a:r>
              <a:rPr lang="en-US" altLang="ko-KR" sz="1800" i="1" dirty="0" err="1"/>
              <a:t>ts</a:t>
            </a:r>
            <a:r>
              <a:rPr lang="en-US" altLang="ko-KR" sz="1800" dirty="0"/>
              <a:t> files.</a:t>
            </a:r>
          </a:p>
          <a:p>
            <a:r>
              <a:rPr lang="en-US" altLang="ko-KR" sz="1800" dirty="0"/>
              <a:t>Open the terminal window and enter the below command:</a:t>
            </a:r>
          </a:p>
          <a:p>
            <a:pPr marL="0" indent="0">
              <a:buNone/>
            </a:pPr>
            <a:endParaRPr lang="ko-KR" altLang="en-US" sz="1800" dirty="0"/>
          </a:p>
        </p:txBody>
      </p:sp>
      <p:sp>
        <p:nvSpPr>
          <p:cNvPr id="4" name="사각형: 둥근 모서리 3"/>
          <p:cNvSpPr/>
          <p:nvPr/>
        </p:nvSpPr>
        <p:spPr>
          <a:xfrm>
            <a:off x="838200" y="3283579"/>
            <a:ext cx="10084280" cy="526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2400" dirty="0" err="1"/>
              <a:t>npm</a:t>
            </a:r>
            <a:r>
              <a:rPr lang="en-US" altLang="ko-KR" sz="2400" dirty="0"/>
              <a:t> start</a:t>
            </a:r>
            <a:endParaRPr lang="ko-KR" altLang="en-US" sz="2400" dirty="0"/>
          </a:p>
        </p:txBody>
      </p:sp>
      <p:sp>
        <p:nvSpPr>
          <p:cNvPr id="5" name="내용 개체 틀 2"/>
          <p:cNvSpPr txBox="1">
            <a:spLocks/>
          </p:cNvSpPr>
          <p:nvPr/>
        </p:nvSpPr>
        <p:spPr>
          <a:xfrm>
            <a:off x="838200" y="3944728"/>
            <a:ext cx="10515600" cy="2197280"/>
          </a:xfrm>
          <a:prstGeom prst="rect">
            <a:avLst/>
          </a:prstGeom>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a:t>After few moments, a browser tab should open and displays the output as shown below.</a:t>
            </a:r>
          </a:p>
          <a:p>
            <a:endParaRPr lang="en-US" altLang="ko-KR" sz="1800" dirty="0"/>
          </a:p>
          <a:p>
            <a:pPr marL="0" indent="0">
              <a:buNone/>
            </a:pPr>
            <a:r>
              <a:rPr lang="en-US" altLang="ko-KR" sz="1800" b="1" dirty="0"/>
              <a:t>OR</a:t>
            </a:r>
            <a:r>
              <a:rPr lang="en-US" altLang="ko-KR" sz="1800" dirty="0"/>
              <a:t> you can run this file in another way:</a:t>
            </a:r>
          </a:p>
          <a:p>
            <a:r>
              <a:rPr lang="en-US" altLang="ko-KR" sz="1800" dirty="0"/>
              <a:t>Save above HTML code as </a:t>
            </a:r>
            <a:r>
              <a:rPr lang="en-US" altLang="ko-KR" sz="1800" b="1" dirty="0"/>
              <a:t>angular2_hello_world.html</a:t>
            </a:r>
            <a:r>
              <a:rPr lang="en-US" altLang="ko-KR" sz="1800" dirty="0"/>
              <a:t> file in your server root folder.</a:t>
            </a:r>
          </a:p>
          <a:p>
            <a:r>
              <a:rPr lang="en-US" altLang="ko-KR" sz="1800" dirty="0"/>
              <a:t>Open this HTML file as http://localhost/angular2_hello_world.html and output as below gets displayed.</a:t>
            </a:r>
          </a:p>
          <a:p>
            <a:endParaRPr lang="ko-KR" altLang="en-US" sz="1800" dirty="0"/>
          </a:p>
        </p:txBody>
      </p:sp>
    </p:spTree>
    <p:extLst>
      <p:ext uri="{BB962C8B-B14F-4D97-AF65-F5344CB8AC3E}">
        <p14:creationId xmlns:p14="http://schemas.microsoft.com/office/powerpoint/2010/main" val="3614014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2"/>
          <a:stretch>
            <a:fillRect/>
          </a:stretch>
        </p:blipFill>
        <p:spPr>
          <a:xfrm>
            <a:off x="838200" y="1856510"/>
            <a:ext cx="10515600" cy="4507346"/>
          </a:xfrm>
          <a:prstGeom prst="rect">
            <a:avLst/>
          </a:prstGeom>
        </p:spPr>
      </p:pic>
      <p:sp>
        <p:nvSpPr>
          <p:cNvPr id="6" name="제목 1"/>
          <p:cNvSpPr>
            <a:spLocks noGrp="1"/>
          </p:cNvSpPr>
          <p:nvPr>
            <p:ph type="title"/>
          </p:nvPr>
        </p:nvSpPr>
        <p:spPr>
          <a:xfrm>
            <a:off x="838200" y="365125"/>
            <a:ext cx="10515600" cy="1325563"/>
          </a:xfrm>
        </p:spPr>
        <p:txBody>
          <a:bodyPr/>
          <a:lstStyle/>
          <a:p>
            <a:r>
              <a:rPr lang="en-US" altLang="ko-KR" dirty="0" err="1"/>
              <a:t>TypeScript</a:t>
            </a:r>
            <a:endParaRPr lang="ko-KR" altLang="en-US" dirty="0"/>
          </a:p>
        </p:txBody>
      </p:sp>
    </p:spTree>
    <p:extLst>
      <p:ext uri="{BB962C8B-B14F-4D97-AF65-F5344CB8AC3E}">
        <p14:creationId xmlns:p14="http://schemas.microsoft.com/office/powerpoint/2010/main" val="1769467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Introduction to </a:t>
            </a:r>
            <a:r>
              <a:rPr lang="en-US" altLang="ko-KR" b="1" dirty="0" err="1"/>
              <a:t>TypeScript</a:t>
            </a:r>
            <a:endParaRPr lang="ko-KR" altLang="en-US" dirty="0"/>
          </a:p>
        </p:txBody>
      </p:sp>
      <p:sp>
        <p:nvSpPr>
          <p:cNvPr id="3" name="내용 개체 틀 2"/>
          <p:cNvSpPr>
            <a:spLocks noGrp="1"/>
          </p:cNvSpPr>
          <p:nvPr>
            <p:ph idx="1"/>
          </p:nvPr>
        </p:nvSpPr>
        <p:spPr>
          <a:xfrm>
            <a:off x="838200" y="1825625"/>
            <a:ext cx="6709913" cy="4351338"/>
          </a:xfrm>
        </p:spPr>
        <p:txBody>
          <a:bodyPr>
            <a:normAutofit/>
          </a:bodyPr>
          <a:lstStyle/>
          <a:p>
            <a:pPr marL="0" indent="0">
              <a:lnSpc>
                <a:spcPct val="100000"/>
              </a:lnSpc>
              <a:buNone/>
            </a:pPr>
            <a:r>
              <a:rPr lang="en-US" altLang="ko-KR" sz="3200" b="1" dirty="0" err="1"/>
              <a:t>TypeScript</a:t>
            </a:r>
            <a:r>
              <a:rPr lang="en-US" altLang="ko-KR" sz="3200" dirty="0"/>
              <a:t> is developed and maintained by </a:t>
            </a:r>
            <a:r>
              <a:rPr lang="en-US" altLang="ko-KR" sz="3200" b="1" dirty="0"/>
              <a:t>Microsoft</a:t>
            </a:r>
            <a:r>
              <a:rPr lang="en-US" altLang="ko-KR" sz="3200" dirty="0"/>
              <a:t> and it is an open source.</a:t>
            </a:r>
          </a:p>
          <a:p>
            <a:pPr marL="0" indent="0">
              <a:lnSpc>
                <a:spcPct val="100000"/>
              </a:lnSpc>
              <a:buNone/>
            </a:pPr>
            <a:r>
              <a:rPr lang="en-US" altLang="ko-KR" sz="3200" dirty="0"/>
              <a:t>It supports all of the syntax and semantics of </a:t>
            </a:r>
            <a:r>
              <a:rPr lang="en-US" altLang="ko-KR" sz="3200" b="1" dirty="0"/>
              <a:t>JavaScript</a:t>
            </a:r>
            <a:r>
              <a:rPr lang="en-US" altLang="ko-KR" sz="3200" dirty="0"/>
              <a:t> while providing some extra features such as static typing and richer syntax by being a superset of ECMAScript. </a:t>
            </a:r>
            <a:endParaRPr lang="ko-KR" altLang="en-US" sz="3200" dirty="0"/>
          </a:p>
        </p:txBody>
      </p:sp>
      <p:pic>
        <p:nvPicPr>
          <p:cNvPr id="4" name="그림 3"/>
          <p:cNvPicPr>
            <a:picLocks noChangeAspect="1"/>
          </p:cNvPicPr>
          <p:nvPr/>
        </p:nvPicPr>
        <p:blipFill>
          <a:blip r:embed="rId2"/>
          <a:stretch>
            <a:fillRect/>
          </a:stretch>
        </p:blipFill>
        <p:spPr>
          <a:xfrm>
            <a:off x="7548113" y="1825625"/>
            <a:ext cx="3805687" cy="4351338"/>
          </a:xfrm>
          <a:prstGeom prst="rect">
            <a:avLst/>
          </a:prstGeom>
        </p:spPr>
      </p:pic>
    </p:spTree>
    <p:extLst>
      <p:ext uri="{BB962C8B-B14F-4D97-AF65-F5344CB8AC3E}">
        <p14:creationId xmlns:p14="http://schemas.microsoft.com/office/powerpoint/2010/main" val="3634561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cap="all" dirty="0">
                <a:solidFill>
                  <a:srgbClr val="333333"/>
                </a:solidFill>
                <a:latin typeface="Century Gothic" panose="020B0502020202020204" pitchFamily="34" charset="0"/>
              </a:rPr>
              <a:t>COMPILING VS TRANSPILING</a:t>
            </a:r>
            <a:endParaRPr lang="ko-KR" altLang="en-US" dirty="0"/>
          </a:p>
        </p:txBody>
      </p:sp>
      <p:sp>
        <p:nvSpPr>
          <p:cNvPr id="6" name="직사각형 5"/>
          <p:cNvSpPr/>
          <p:nvPr/>
        </p:nvSpPr>
        <p:spPr>
          <a:xfrm>
            <a:off x="838200" y="1690688"/>
            <a:ext cx="10515600" cy="2677656"/>
          </a:xfrm>
          <a:prstGeom prst="rect">
            <a:avLst/>
          </a:prstGeom>
        </p:spPr>
        <p:txBody>
          <a:bodyPr wrap="square">
            <a:spAutoFit/>
          </a:bodyPr>
          <a:lstStyle/>
          <a:p>
            <a:r>
              <a:rPr lang="en-US" altLang="ko-KR" sz="2800" b="1" dirty="0">
                <a:solidFill>
                  <a:srgbClr val="333333"/>
                </a:solidFill>
                <a:latin typeface="Century Gothic" panose="020B0502020202020204" pitchFamily="34" charset="0"/>
              </a:rPr>
              <a:t>Compiling </a:t>
            </a:r>
            <a:r>
              <a:rPr lang="en-US" altLang="ko-KR" sz="2800" dirty="0">
                <a:solidFill>
                  <a:srgbClr val="333333"/>
                </a:solidFill>
                <a:latin typeface="Century Gothic" panose="020B0502020202020204" pitchFamily="34" charset="0"/>
              </a:rPr>
              <a:t>is the general term for taking source code written in one language and transforming into another.</a:t>
            </a:r>
          </a:p>
          <a:p>
            <a:endParaRPr lang="en-US" altLang="ko-KR" sz="2800" dirty="0">
              <a:solidFill>
                <a:srgbClr val="333333"/>
              </a:solidFill>
              <a:latin typeface="Century Gothic" panose="020B0502020202020204" pitchFamily="34" charset="0"/>
            </a:endParaRPr>
          </a:p>
          <a:p>
            <a:r>
              <a:rPr lang="en-US" altLang="ko-KR" sz="2800" b="1" dirty="0" err="1">
                <a:solidFill>
                  <a:srgbClr val="333333"/>
                </a:solidFill>
                <a:latin typeface="Century Gothic" panose="020B0502020202020204" pitchFamily="34" charset="0"/>
              </a:rPr>
              <a:t>Transpiling</a:t>
            </a:r>
            <a:r>
              <a:rPr lang="en-US" altLang="ko-KR" sz="2800" b="1" dirty="0">
                <a:solidFill>
                  <a:srgbClr val="333333"/>
                </a:solidFill>
                <a:latin typeface="Century Gothic" panose="020B0502020202020204" pitchFamily="34" charset="0"/>
              </a:rPr>
              <a:t> </a:t>
            </a:r>
            <a:r>
              <a:rPr lang="en-US" altLang="ko-KR" sz="2800" dirty="0">
                <a:solidFill>
                  <a:srgbClr val="333333"/>
                </a:solidFill>
                <a:latin typeface="Century Gothic" panose="020B0502020202020204" pitchFamily="34" charset="0"/>
              </a:rPr>
              <a:t>is a specific term for taking source code written in one language and transforming into another language that has a similar level of abstraction.</a:t>
            </a:r>
            <a:endParaRPr lang="en-US" altLang="ko-KR" sz="2800" b="0" i="0" dirty="0">
              <a:solidFill>
                <a:srgbClr val="333333"/>
              </a:solidFill>
              <a:effectLst/>
              <a:latin typeface="Century Gothic" panose="020B0502020202020204" pitchFamily="34" charset="0"/>
            </a:endParaRPr>
          </a:p>
        </p:txBody>
      </p:sp>
    </p:spTree>
    <p:extLst>
      <p:ext uri="{BB962C8B-B14F-4D97-AF65-F5344CB8AC3E}">
        <p14:creationId xmlns:p14="http://schemas.microsoft.com/office/powerpoint/2010/main" val="3783365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Transpiler</a:t>
            </a:r>
            <a:r>
              <a:rPr lang="en-US" altLang="ko-KR" dirty="0"/>
              <a:t> Languages and New Feature</a:t>
            </a:r>
            <a:endParaRPr lang="ko-KR" altLang="en-US" dirty="0"/>
          </a:p>
        </p:txBody>
      </p:sp>
      <p:sp>
        <p:nvSpPr>
          <p:cNvPr id="3" name="내용 개체 틀 2"/>
          <p:cNvSpPr>
            <a:spLocks noGrp="1"/>
          </p:cNvSpPr>
          <p:nvPr>
            <p:ph idx="1"/>
          </p:nvPr>
        </p:nvSpPr>
        <p:spPr/>
        <p:txBody>
          <a:bodyPr>
            <a:normAutofit/>
          </a:bodyPr>
          <a:lstStyle/>
          <a:p>
            <a:pPr marL="0" indent="0">
              <a:lnSpc>
                <a:spcPct val="120000"/>
              </a:lnSpc>
              <a:buNone/>
            </a:pPr>
            <a:r>
              <a:rPr lang="en-US" altLang="ko-KR" dirty="0"/>
              <a:t>One of the main advantages of </a:t>
            </a:r>
            <a:r>
              <a:rPr lang="en-US" altLang="ko-KR" dirty="0" err="1"/>
              <a:t>transpiler</a:t>
            </a:r>
            <a:r>
              <a:rPr lang="en-US" altLang="ko-KR" dirty="0"/>
              <a:t> languages is adding new feature into them. </a:t>
            </a:r>
          </a:p>
          <a:p>
            <a:pPr marL="0" indent="0">
              <a:lnSpc>
                <a:spcPct val="120000"/>
              </a:lnSpc>
              <a:buNone/>
            </a:pPr>
            <a:r>
              <a:rPr lang="en-US" altLang="ko-KR" dirty="0" err="1"/>
              <a:t>TypeScript</a:t>
            </a:r>
            <a:r>
              <a:rPr lang="en-US" altLang="ko-KR" dirty="0"/>
              <a:t> is added with interface, abstract class, data type and </a:t>
            </a:r>
            <a:r>
              <a:rPr lang="en-US" altLang="ko-KR" dirty="0" err="1"/>
              <a:t>etc</a:t>
            </a:r>
            <a:r>
              <a:rPr lang="en-US" altLang="ko-KR" dirty="0"/>
              <a:t>, does not uses additional lib. </a:t>
            </a:r>
          </a:p>
          <a:p>
            <a:pPr marL="0" indent="0">
              <a:lnSpc>
                <a:spcPct val="120000"/>
              </a:lnSpc>
              <a:buNone/>
            </a:pPr>
            <a:r>
              <a:rPr lang="en-US" altLang="ko-KR" dirty="0" err="1"/>
              <a:t>Transpiler</a:t>
            </a:r>
            <a:r>
              <a:rPr lang="en-US" altLang="ko-KR" dirty="0"/>
              <a:t> Language supplements JavaScript with new feature. If you know nothing about that, You’ll not be</a:t>
            </a:r>
            <a:r>
              <a:rPr lang="ko-KR" altLang="en-US" dirty="0"/>
              <a:t> </a:t>
            </a:r>
            <a:r>
              <a:rPr lang="en-US" altLang="ko-KR" dirty="0"/>
              <a:t>faced</a:t>
            </a:r>
            <a:r>
              <a:rPr lang="ko-KR" altLang="en-US" dirty="0"/>
              <a:t> </a:t>
            </a:r>
            <a:r>
              <a:rPr lang="en-US" altLang="ko-KR" dirty="0"/>
              <a:t>with</a:t>
            </a:r>
            <a:r>
              <a:rPr lang="ko-KR" altLang="en-US" dirty="0"/>
              <a:t> </a:t>
            </a:r>
            <a:r>
              <a:rPr lang="en-US" altLang="ko-KR" dirty="0"/>
              <a:t>the</a:t>
            </a:r>
            <a:r>
              <a:rPr lang="ko-KR" altLang="en-US" dirty="0"/>
              <a:t> </a:t>
            </a:r>
            <a:r>
              <a:rPr lang="en-US" altLang="ko-KR" dirty="0"/>
              <a:t>problem</a:t>
            </a:r>
            <a:r>
              <a:rPr lang="ko-KR" altLang="en-US" dirty="0"/>
              <a:t> </a:t>
            </a:r>
            <a:r>
              <a:rPr lang="en-US" altLang="ko-KR" dirty="0"/>
              <a:t>by</a:t>
            </a:r>
            <a:r>
              <a:rPr lang="ko-KR" altLang="en-US" dirty="0"/>
              <a:t> </a:t>
            </a:r>
            <a:r>
              <a:rPr lang="en-US" altLang="ko-KR" dirty="0"/>
              <a:t>using interface.</a:t>
            </a:r>
            <a:endParaRPr lang="ko-KR" altLang="en-US" sz="2000" dirty="0"/>
          </a:p>
        </p:txBody>
      </p:sp>
    </p:spTree>
    <p:extLst>
      <p:ext uri="{BB962C8B-B14F-4D97-AF65-F5344CB8AC3E}">
        <p14:creationId xmlns:p14="http://schemas.microsoft.com/office/powerpoint/2010/main" val="1292514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TypeScript</a:t>
            </a:r>
            <a:r>
              <a:rPr lang="en-US" altLang="ko-KR" dirty="0"/>
              <a:t> vs JavaScript</a:t>
            </a:r>
            <a:endParaRPr lang="ko-KR" altLang="en-US" dirty="0"/>
          </a:p>
        </p:txBody>
      </p:sp>
      <p:sp>
        <p:nvSpPr>
          <p:cNvPr id="3" name="내용 개체 틀 2"/>
          <p:cNvSpPr>
            <a:spLocks noGrp="1"/>
          </p:cNvSpPr>
          <p:nvPr>
            <p:ph idx="1"/>
          </p:nvPr>
        </p:nvSpPr>
        <p:spPr>
          <a:xfrm>
            <a:off x="838200" y="1825625"/>
            <a:ext cx="10515600" cy="1521424"/>
          </a:xfrm>
        </p:spPr>
        <p:txBody>
          <a:bodyPr/>
          <a:lstStyle/>
          <a:p>
            <a:r>
              <a:rPr lang="en-US" altLang="ko-KR" dirty="0" err="1"/>
              <a:t>TypeScript</a:t>
            </a:r>
            <a:r>
              <a:rPr lang="en-US" altLang="ko-KR" dirty="0"/>
              <a:t> = JavaScript + type</a:t>
            </a:r>
          </a:p>
          <a:p>
            <a:r>
              <a:rPr lang="en-US" altLang="ko-KR" dirty="0"/>
              <a:t>Correct errors in compile type using explicit type</a:t>
            </a:r>
          </a:p>
          <a:p>
            <a:r>
              <a:rPr lang="en-US" altLang="ko-KR" dirty="0"/>
              <a:t>Support object-oriented programming</a:t>
            </a:r>
          </a:p>
          <a:p>
            <a:endParaRPr lang="en-US" altLang="ko-KR" dirty="0"/>
          </a:p>
          <a:p>
            <a:endParaRPr lang="ko-KR" altLang="en-US" dirty="0"/>
          </a:p>
        </p:txBody>
      </p:sp>
      <p:pic>
        <p:nvPicPr>
          <p:cNvPr id="4" name="그림 3"/>
          <p:cNvPicPr>
            <a:picLocks noChangeAspect="1"/>
          </p:cNvPicPr>
          <p:nvPr/>
        </p:nvPicPr>
        <p:blipFill>
          <a:blip r:embed="rId2"/>
          <a:stretch>
            <a:fillRect/>
          </a:stretch>
        </p:blipFill>
        <p:spPr>
          <a:xfrm>
            <a:off x="838200" y="3481986"/>
            <a:ext cx="3881582" cy="3056926"/>
          </a:xfrm>
          <a:prstGeom prst="rect">
            <a:avLst/>
          </a:prstGeom>
        </p:spPr>
      </p:pic>
      <p:pic>
        <p:nvPicPr>
          <p:cNvPr id="5" name="그림 4"/>
          <p:cNvPicPr>
            <a:picLocks noChangeAspect="1"/>
          </p:cNvPicPr>
          <p:nvPr/>
        </p:nvPicPr>
        <p:blipFill>
          <a:blip r:embed="rId3"/>
          <a:stretch>
            <a:fillRect/>
          </a:stretch>
        </p:blipFill>
        <p:spPr>
          <a:xfrm>
            <a:off x="4719782" y="3481986"/>
            <a:ext cx="3676073" cy="3056926"/>
          </a:xfrm>
          <a:prstGeom prst="rect">
            <a:avLst/>
          </a:prstGeom>
        </p:spPr>
      </p:pic>
      <p:pic>
        <p:nvPicPr>
          <p:cNvPr id="6" name="그림 5"/>
          <p:cNvPicPr>
            <a:picLocks noChangeAspect="1"/>
          </p:cNvPicPr>
          <p:nvPr/>
        </p:nvPicPr>
        <p:blipFill>
          <a:blip r:embed="rId4"/>
          <a:stretch>
            <a:fillRect/>
          </a:stretch>
        </p:blipFill>
        <p:spPr>
          <a:xfrm>
            <a:off x="8395855" y="3481986"/>
            <a:ext cx="3592945" cy="3056926"/>
          </a:xfrm>
          <a:prstGeom prst="rect">
            <a:avLst/>
          </a:prstGeom>
        </p:spPr>
      </p:pic>
    </p:spTree>
    <p:extLst>
      <p:ext uri="{BB962C8B-B14F-4D97-AF65-F5344CB8AC3E}">
        <p14:creationId xmlns:p14="http://schemas.microsoft.com/office/powerpoint/2010/main" val="4223459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Strong point of </a:t>
            </a:r>
            <a:r>
              <a:rPr lang="en-US" altLang="ko-KR" dirty="0" err="1"/>
              <a:t>TypeScript</a:t>
            </a:r>
            <a:endParaRPr lang="ko-KR" altLang="en-US" dirty="0"/>
          </a:p>
        </p:txBody>
      </p:sp>
      <p:sp>
        <p:nvSpPr>
          <p:cNvPr id="3" name="내용 개체 틀 2"/>
          <p:cNvSpPr>
            <a:spLocks noGrp="1"/>
          </p:cNvSpPr>
          <p:nvPr>
            <p:ph idx="1"/>
          </p:nvPr>
        </p:nvSpPr>
        <p:spPr>
          <a:xfrm>
            <a:off x="838200" y="1825626"/>
            <a:ext cx="10515600" cy="1737084"/>
          </a:xfrm>
        </p:spPr>
        <p:txBody>
          <a:bodyPr>
            <a:normAutofit lnSpcReduction="10000"/>
          </a:bodyPr>
          <a:lstStyle/>
          <a:p>
            <a:pPr marL="742950" indent="-742950">
              <a:lnSpc>
                <a:spcPct val="110000"/>
              </a:lnSpc>
              <a:buFont typeface="+mj-lt"/>
              <a:buAutoNum type="arabicPeriod"/>
            </a:pPr>
            <a:r>
              <a:rPr lang="en-US" altLang="ko-KR" dirty="0"/>
              <a:t>Class</a:t>
            </a:r>
          </a:p>
          <a:p>
            <a:pPr marL="742950" indent="-742950">
              <a:lnSpc>
                <a:spcPct val="110000"/>
              </a:lnSpc>
              <a:buFont typeface="+mj-lt"/>
              <a:buAutoNum type="arabicPeriod"/>
            </a:pPr>
            <a:r>
              <a:rPr lang="en-US" altLang="ko-KR" dirty="0"/>
              <a:t>Interface</a:t>
            </a:r>
          </a:p>
          <a:p>
            <a:pPr marL="742950" indent="-742950">
              <a:lnSpc>
                <a:spcPct val="110000"/>
              </a:lnSpc>
              <a:buFont typeface="+mj-lt"/>
              <a:buAutoNum type="arabicPeriod"/>
            </a:pPr>
            <a:r>
              <a:rPr lang="en-US" altLang="ko-KR" dirty="0"/>
              <a:t>Type check in Compile time</a:t>
            </a:r>
            <a:endParaRPr lang="ko-KR" altLang="en-US" dirty="0"/>
          </a:p>
        </p:txBody>
      </p:sp>
      <p:sp>
        <p:nvSpPr>
          <p:cNvPr id="4" name="사각형: 둥근 모서리 3"/>
          <p:cNvSpPr/>
          <p:nvPr/>
        </p:nvSpPr>
        <p:spPr>
          <a:xfrm>
            <a:off x="838200" y="5158149"/>
            <a:ext cx="10515600" cy="931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2400" dirty="0" err="1"/>
              <a:t>npm</a:t>
            </a:r>
            <a:r>
              <a:rPr lang="en-US" altLang="ko-KR" sz="2400" dirty="0"/>
              <a:t> install –g typescript</a:t>
            </a:r>
          </a:p>
          <a:p>
            <a:r>
              <a:rPr lang="en-US" altLang="ko-KR" sz="2400" dirty="0" err="1"/>
              <a:t>npm</a:t>
            </a:r>
            <a:r>
              <a:rPr lang="en-US" altLang="ko-KR" sz="2400" dirty="0"/>
              <a:t> install –g </a:t>
            </a:r>
            <a:r>
              <a:rPr lang="en-US" altLang="ko-KR" sz="2400" dirty="0" err="1"/>
              <a:t>typings</a:t>
            </a:r>
            <a:endParaRPr lang="ko-KR" altLang="en-US" sz="2400" dirty="0"/>
          </a:p>
        </p:txBody>
      </p:sp>
      <p:sp>
        <p:nvSpPr>
          <p:cNvPr id="5" name="제목 1"/>
          <p:cNvSpPr txBox="1">
            <a:spLocks/>
          </p:cNvSpPr>
          <p:nvPr/>
        </p:nvSpPr>
        <p:spPr>
          <a:xfrm>
            <a:off x="838200" y="3697648"/>
            <a:ext cx="10515600" cy="1325563"/>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dirty="0"/>
              <a:t>Install </a:t>
            </a:r>
            <a:r>
              <a:rPr lang="en-US" altLang="ko-KR" dirty="0" err="1"/>
              <a:t>TypeScript</a:t>
            </a:r>
            <a:endParaRPr lang="ko-KR" altLang="en-US" dirty="0"/>
          </a:p>
        </p:txBody>
      </p:sp>
    </p:spTree>
    <p:extLst>
      <p:ext uri="{BB962C8B-B14F-4D97-AF65-F5344CB8AC3E}">
        <p14:creationId xmlns:p14="http://schemas.microsoft.com/office/powerpoint/2010/main" val="163096273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1113</Words>
  <Application>Microsoft Office PowerPoint</Application>
  <PresentationFormat>와이드스크린</PresentationFormat>
  <Paragraphs>231</Paragraphs>
  <Slides>34</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34</vt:i4>
      </vt:variant>
    </vt:vector>
  </HeadingPairs>
  <TitlesOfParts>
    <vt:vector size="39" baseType="lpstr">
      <vt:lpstr>맑은 고딕</vt:lpstr>
      <vt:lpstr>Arial</vt:lpstr>
      <vt:lpstr>Century Gothic</vt:lpstr>
      <vt:lpstr>Consolas</vt:lpstr>
      <vt:lpstr>Office 테마</vt:lpstr>
      <vt:lpstr>PowerPoint 프레젠테이션</vt:lpstr>
      <vt:lpstr>Index</vt:lpstr>
      <vt:lpstr>Node.js with npm</vt:lpstr>
      <vt:lpstr>TypeScript</vt:lpstr>
      <vt:lpstr>Introduction to TypeScript</vt:lpstr>
      <vt:lpstr>COMPILING VS TRANSPILING</vt:lpstr>
      <vt:lpstr>Transpiler Languages and New Feature</vt:lpstr>
      <vt:lpstr>TypeScript vs JavaScript</vt:lpstr>
      <vt:lpstr>Strong point of TypeScript</vt:lpstr>
      <vt:lpstr>What is Angular?</vt:lpstr>
      <vt:lpstr>Step(1)</vt:lpstr>
      <vt:lpstr>Creating Configuration Files Step(2)</vt:lpstr>
      <vt:lpstr>tsconfig.json</vt:lpstr>
      <vt:lpstr>typings.json</vt:lpstr>
      <vt:lpstr>PowerPoint 프레젠테이션</vt:lpstr>
      <vt:lpstr>Step(4)</vt:lpstr>
      <vt:lpstr>package.json</vt:lpstr>
      <vt:lpstr>Step(5)</vt:lpstr>
      <vt:lpstr>Step(6)</vt:lpstr>
      <vt:lpstr>Step(7)</vt:lpstr>
      <vt:lpstr>environment_app.component.ts</vt:lpstr>
      <vt:lpstr>PowerPoint 프레젠테이션</vt:lpstr>
      <vt:lpstr>Step(8)</vt:lpstr>
      <vt:lpstr>PowerPoint 프레젠테이션</vt:lpstr>
      <vt:lpstr>Step(9)</vt:lpstr>
      <vt:lpstr>index.html</vt:lpstr>
      <vt:lpstr>Compile and Run Step(10)</vt:lpstr>
      <vt:lpstr>PowerPoint 프레젠테이션</vt:lpstr>
      <vt:lpstr>Step(11)</vt:lpstr>
      <vt:lpstr>PowerPoint 프레젠테이션</vt:lpstr>
      <vt:lpstr>Step(12)</vt:lpstr>
      <vt:lpstr>Step(13)</vt:lpstr>
      <vt:lpstr>PowerPoint 프레젠테이션</vt:lpstr>
      <vt:lpstr>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SeongUk Mun</dc:creator>
  <cp:lastModifiedBy>SeongUk Mun</cp:lastModifiedBy>
  <cp:revision>18</cp:revision>
  <dcterms:created xsi:type="dcterms:W3CDTF">2017-04-13T07:30:01Z</dcterms:created>
  <dcterms:modified xsi:type="dcterms:W3CDTF">2017-04-13T11:44:38Z</dcterms:modified>
</cp:coreProperties>
</file>