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Courier Prim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g0PD0rf5s/azOm48SXhr5JENsd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AB98FB-C9D0-4AD1-AD00-D22D6584EF35}">
  <a:tblStyle styleId="{91AB98FB-C9D0-4AD1-AD00-D22D6584EF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C02B807-AF7C-4D0F-A0BA-D295F9D5C19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urierPrime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ourierPrim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ourierPrime-italic.fntdata"/><Relationship Id="rId16" Type="http://schemas.openxmlformats.org/officeDocument/2006/relationships/slide" Target="slides/slide10.xml"/><Relationship Id="rId38" Type="http://schemas.openxmlformats.org/officeDocument/2006/relationships/font" Target="fonts/CourierPrim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9447cce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49447cce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9447ccef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49447ccef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9447ccef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49447ccef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9447cce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49447cce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9447ccef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49447ccef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9447ccef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49447ccef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97bf8c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497bf8c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9447cce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49447cce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9447ccef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49447ccef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9447ccef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49447cce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5d3601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5d3601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9447ccef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49447ccef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9447ccef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49447ccef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9447ccef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49447ccef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9447ccef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49447ccef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9447ccef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49447ccef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5d36016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55d36016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97bf8c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497bf8c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9447ccef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49447ccef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97bf8c4f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497bf8c4f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9447cce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49447cce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6.xml"/><Relationship Id="rId22" Type="http://schemas.openxmlformats.org/officeDocument/2006/relationships/slide" Target="/ppt/slides/slide8.xml"/><Relationship Id="rId21" Type="http://schemas.openxmlformats.org/officeDocument/2006/relationships/slide" Target="/ppt/slides/slide7.xml"/><Relationship Id="rId24" Type="http://schemas.openxmlformats.org/officeDocument/2006/relationships/slide" Target="/ppt/slides/slide10.xml"/><Relationship Id="rId23" Type="http://schemas.openxmlformats.org/officeDocument/2006/relationships/slide" Target="/ppt/slides/slide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15.xml"/><Relationship Id="rId4" Type="http://schemas.openxmlformats.org/officeDocument/2006/relationships/slide" Target="/ppt/slides/slide16.xml"/><Relationship Id="rId9" Type="http://schemas.openxmlformats.org/officeDocument/2006/relationships/slide" Target="/ppt/slides/slide22.xml"/><Relationship Id="rId26" Type="http://schemas.openxmlformats.org/officeDocument/2006/relationships/slide" Target="/ppt/slides/slide12.xml"/><Relationship Id="rId25" Type="http://schemas.openxmlformats.org/officeDocument/2006/relationships/slide" Target="/ppt/slides/slide11.xml"/><Relationship Id="rId28" Type="http://schemas.openxmlformats.org/officeDocument/2006/relationships/slide" Target="/ppt/slides/slide13.xml"/><Relationship Id="rId27" Type="http://schemas.openxmlformats.org/officeDocument/2006/relationships/slide" Target="/ppt/slides/slide13.xml"/><Relationship Id="rId5" Type="http://schemas.openxmlformats.org/officeDocument/2006/relationships/slide" Target="/ppt/slides/slide17.xml"/><Relationship Id="rId6" Type="http://schemas.openxmlformats.org/officeDocument/2006/relationships/slide" Target="/ppt/slides/slide19.xml"/><Relationship Id="rId29" Type="http://schemas.openxmlformats.org/officeDocument/2006/relationships/slide" Target="/ppt/slides/slide14.xml"/><Relationship Id="rId7" Type="http://schemas.openxmlformats.org/officeDocument/2006/relationships/slide" Target="/ppt/slides/slide20.xml"/><Relationship Id="rId8" Type="http://schemas.openxmlformats.org/officeDocument/2006/relationships/slide" Target="/ppt/slides/slide21.xml"/><Relationship Id="rId11" Type="http://schemas.openxmlformats.org/officeDocument/2006/relationships/slide" Target="/ppt/slides/slide24.xml"/><Relationship Id="rId10" Type="http://schemas.openxmlformats.org/officeDocument/2006/relationships/slide" Target="/ppt/slides/slide23.xml"/><Relationship Id="rId13" Type="http://schemas.openxmlformats.org/officeDocument/2006/relationships/slide" Target="/ppt/slides/slide27.xml"/><Relationship Id="rId12" Type="http://schemas.openxmlformats.org/officeDocument/2006/relationships/slide" Target="/ppt/slides/slide25.xml"/><Relationship Id="rId15" Type="http://schemas.openxmlformats.org/officeDocument/2006/relationships/slide" Target="/ppt/slides/slide29.xml"/><Relationship Id="rId14" Type="http://schemas.openxmlformats.org/officeDocument/2006/relationships/slide" Target="/ppt/slides/slide28.xml"/><Relationship Id="rId17" Type="http://schemas.openxmlformats.org/officeDocument/2006/relationships/slide" Target="/ppt/slides/slide3.xml"/><Relationship Id="rId16" Type="http://schemas.openxmlformats.org/officeDocument/2006/relationships/slide" Target="/ppt/slides/slide2.xml"/><Relationship Id="rId19" Type="http://schemas.openxmlformats.org/officeDocument/2006/relationships/slide" Target="/ppt/slides/slide5.xml"/><Relationship Id="rId18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3050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2605650" y="269925"/>
            <a:ext cx="39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«Пермский Государственный Национальный Исследовательский Университет»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917200" y="1749275"/>
            <a:ext cx="6612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средств автоматизации программирования устройств</a:t>
            </a:r>
            <a:endParaRPr b="1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Интернета вещей на базе платформы SciVi</a:t>
            </a:r>
            <a:endParaRPr b="1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 бакалавра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932525" y="3195150"/>
            <a:ext cx="300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Работу выполнил: студент группы ПМИ-1,2-2019 4 курса механико-математического факультета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Лукьянов Александр Михайлович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932525" y="4152675"/>
            <a:ext cx="321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Кандидат физико-математических наук, доцент кафедры МОВС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Рябинин Константин Валентинович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" name="Google Shape;59;p1"/>
          <p:cNvGraphicFramePr/>
          <p:nvPr/>
        </p:nvGraphicFramePr>
        <p:xfrm>
          <a:off x="5524975" y="10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{91AB98FB-C9D0-4AD1-AD00-D22D6584EF35}</a:tableStyleId>
              </a:tblPr>
              <a:tblGrid>
                <a:gridCol w="3619025"/>
              </a:tblGrid>
              <a:tr h="657225">
                <a:tc>
                  <a:txBody>
                    <a:bodyPr/>
                    <a:lstStyle/>
                    <a:p>
                      <a:pPr indent="2540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200" u="none" cap="none" strike="noStrike"/>
                        <a:t>Кафедра математического обеспечения</a:t>
                      </a:r>
                      <a:endParaRPr sz="1200" u="none" cap="none" strike="noStrike"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200" u="none" cap="none" strike="noStrike"/>
                        <a:t>вычислительных систем</a:t>
                      </a:r>
                      <a:endParaRPr sz="1200" u="none" cap="none" strike="noStrike"/>
                    </a:p>
                  </a:txBody>
                  <a:tcPr marT="91425" marB="9142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Целевые устройства. ESP8266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225" y="1931550"/>
            <a:ext cx="2535550" cy="25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950" y="1152475"/>
            <a:ext cx="3157724" cy="315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165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9447ccefc_0_12"/>
          <p:cNvSpPr txBox="1"/>
          <p:nvPr>
            <p:ph type="title"/>
          </p:nvPr>
        </p:nvSpPr>
        <p:spPr>
          <a:xfrm>
            <a:off x="311700" y="2090700"/>
            <a:ext cx="85206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Менеджер энергонезависимой памяти (EEPROM)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устройств Интернета вещей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39" name="Google Shape;139;g249447ccefc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Требования к программному модулю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">
                <a:solidFill>
                  <a:schemeClr val="dk1"/>
                </a:solidFill>
              </a:rPr>
              <a:t>Наличие возможности сохранять и считывать данные произвольной структуры из EEPROM.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">
                <a:solidFill>
                  <a:schemeClr val="dk1"/>
                </a:solidFill>
              </a:rPr>
              <a:t>Высокоуровневый интерфейс.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ru">
                <a:solidFill>
                  <a:schemeClr val="dk1"/>
                </a:solidFill>
              </a:rPr>
              <a:t>Обращение к хранимым данным по именам, а не физическим адресам.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Минимизация количества операций записи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Популярные решения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Стандартные библиотеки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EEManager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EEPROMEx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EEPROMWearLevel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311700" y="2837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Общие недостатки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311700" y="35453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Взаимодействие с данными только через их адреса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Отсутствие оптимизации для EPS8266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Хранение данных только базовых типов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311700" y="83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Диаграмма классов библиотеки</a:t>
            </a:r>
            <a:endParaRPr/>
          </a:p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8425"/>
            <a:ext cx="8839204" cy="3487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9447ccefc_0_32"/>
          <p:cNvSpPr txBox="1"/>
          <p:nvPr>
            <p:ph type="title"/>
          </p:nvPr>
        </p:nvSpPr>
        <p:spPr>
          <a:xfrm>
            <a:off x="311700" y="11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Класс чтения/записи</a:t>
            </a:r>
            <a:endParaRPr/>
          </a:p>
        </p:txBody>
      </p:sp>
      <p:sp>
        <p:nvSpPr>
          <p:cNvPr id="168" name="Google Shape;168;g249447ccefc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169" name="Google Shape;169;g249447ccef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675" y="682750"/>
            <a:ext cx="5610650" cy="174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9447ccefc_0_43"/>
          <p:cNvSpPr txBox="1"/>
          <p:nvPr>
            <p:ph type="title"/>
          </p:nvPr>
        </p:nvSpPr>
        <p:spPr>
          <a:xfrm>
            <a:off x="311700" y="110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Класс чтения/записи</a:t>
            </a:r>
            <a:endParaRPr/>
          </a:p>
        </p:txBody>
      </p:sp>
      <p:sp>
        <p:nvSpPr>
          <p:cNvPr id="175" name="Google Shape;175;g249447ccefc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176" name="Google Shape;176;g249447ccefc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663" y="682750"/>
            <a:ext cx="5610670" cy="4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249447ccefc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0350"/>
            <a:ext cx="4260300" cy="235051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49447ccefc_0_50"/>
          <p:cNvSpPr txBox="1"/>
          <p:nvPr/>
        </p:nvSpPr>
        <p:spPr>
          <a:xfrm>
            <a:off x="4572000" y="2461925"/>
            <a:ext cx="4308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1</a:t>
            </a:r>
            <a:r>
              <a:rPr lang="ru" sz="1300"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EEPROMVar&lt;</a:t>
            </a:r>
            <a:r>
              <a:rPr lang="ru" sz="1300">
                <a:latin typeface="Courier Prime"/>
                <a:ea typeface="Courier Prime"/>
                <a:cs typeface="Courier Prime"/>
                <a:sym typeface="Courier Prime"/>
              </a:rPr>
              <a:t>float</a:t>
            </a: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&gt; var("</a:t>
            </a:r>
            <a:r>
              <a:rPr lang="ru" sz="1300">
                <a:latin typeface="Courier Prime"/>
                <a:ea typeface="Courier Prime"/>
                <a:cs typeface="Courier Prime"/>
                <a:sym typeface="Courier Prime"/>
              </a:rPr>
              <a:t>float_var</a:t>
            </a: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", </a:t>
            </a:r>
            <a:r>
              <a:rPr lang="ru" sz="1300">
                <a:latin typeface="Courier Prime"/>
                <a:ea typeface="Courier Prime"/>
                <a:cs typeface="Courier Prime"/>
                <a:sym typeface="Courier Prime"/>
              </a:rPr>
              <a:t>0.5</a:t>
            </a: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);</a:t>
            </a:r>
            <a:endParaRPr b="0" i="0" sz="1300" u="none" cap="none" strike="noStrike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2	</a:t>
            </a:r>
            <a:endParaRPr b="0" i="0" sz="1300" u="none" cap="none" strike="noStrike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3</a:t>
            </a:r>
            <a:r>
              <a:rPr lang="ru" sz="1300"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var = 10.;</a:t>
            </a:r>
            <a:endParaRPr b="0" i="0" sz="1300" u="none" cap="none" strike="noStrike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4</a:t>
            </a:r>
            <a:endParaRPr b="0" i="0" sz="1300" u="none" cap="none" strike="noStrike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5</a:t>
            </a:r>
            <a:r>
              <a:rPr lang="ru" sz="1300">
                <a:latin typeface="Courier Prime"/>
                <a:ea typeface="Courier Prime"/>
                <a:cs typeface="Courier Prime"/>
                <a:sym typeface="Courier Prime"/>
              </a:rPr>
              <a:t> float </a:t>
            </a:r>
            <a:r>
              <a:rPr b="0" i="0" lang="ru" sz="1300" u="none" cap="none" strike="noStrike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x = var;</a:t>
            </a:r>
            <a:endParaRPr b="0" i="0" sz="1300" u="none" cap="none" strike="noStrike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183" name="Google Shape;183;g249447ccefc_0_50"/>
          <p:cNvSpPr/>
          <p:nvPr/>
        </p:nvSpPr>
        <p:spPr>
          <a:xfrm>
            <a:off x="4616350" y="2461925"/>
            <a:ext cx="4140900" cy="39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49447ccefc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Интерфейс библиотеки</a:t>
            </a:r>
            <a:endParaRPr/>
          </a:p>
        </p:txBody>
      </p:sp>
      <p:sp>
        <p:nvSpPr>
          <p:cNvPr id="185" name="Google Shape;185;g249447ccefc_0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sp>
        <p:nvSpPr>
          <p:cNvPr id="186" name="Google Shape;186;g249447ccefc_0_50"/>
          <p:cNvSpPr/>
          <p:nvPr/>
        </p:nvSpPr>
        <p:spPr>
          <a:xfrm>
            <a:off x="256050" y="2984875"/>
            <a:ext cx="3742800" cy="21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249447ccefc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0350"/>
            <a:ext cx="4260300" cy="235051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49447ccefc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Интерфейс библиотеки</a:t>
            </a:r>
            <a:endParaRPr/>
          </a:p>
        </p:txBody>
      </p:sp>
      <p:sp>
        <p:nvSpPr>
          <p:cNvPr id="193" name="Google Shape;193;g249447ccefc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sp>
        <p:nvSpPr>
          <p:cNvPr id="194" name="Google Shape;194;g249447ccefc_0_63"/>
          <p:cNvSpPr txBox="1"/>
          <p:nvPr/>
        </p:nvSpPr>
        <p:spPr>
          <a:xfrm>
            <a:off x="4572000" y="2461925"/>
            <a:ext cx="4308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1 EEPROMVar&lt;float&gt; var("float_var", 0.5);</a:t>
            </a:r>
            <a:endParaRPr sz="13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2	</a:t>
            </a:r>
            <a:endParaRPr sz="13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3 var = 10.;</a:t>
            </a:r>
            <a:endParaRPr sz="13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4</a:t>
            </a:r>
            <a:endParaRPr sz="13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1300">
                <a:solidFill>
                  <a:schemeClr val="dk1"/>
                </a:solidFill>
                <a:latin typeface="Courier Prime"/>
                <a:ea typeface="Courier Prime"/>
                <a:cs typeface="Courier Prime"/>
                <a:sym typeface="Courier Prime"/>
              </a:rPr>
              <a:t>5 float x = var;</a:t>
            </a:r>
            <a:endParaRPr sz="13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Prime"/>
              <a:ea typeface="Courier Prime"/>
              <a:cs typeface="Courier Prime"/>
              <a:sym typeface="Courier Prim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195" name="Google Shape;195;g249447ccefc_0_63"/>
          <p:cNvSpPr/>
          <p:nvPr/>
        </p:nvSpPr>
        <p:spPr>
          <a:xfrm>
            <a:off x="248525" y="3855800"/>
            <a:ext cx="3283500" cy="39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49447ccefc_0_63"/>
          <p:cNvSpPr/>
          <p:nvPr/>
        </p:nvSpPr>
        <p:spPr>
          <a:xfrm>
            <a:off x="4521625" y="2908025"/>
            <a:ext cx="2103000" cy="70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9447ccefc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Преимущества разработанной библиотеки</a:t>
            </a:r>
            <a:endParaRPr/>
          </a:p>
        </p:txBody>
      </p:sp>
      <p:sp>
        <p:nvSpPr>
          <p:cNvPr id="202" name="Google Shape;202;g249447ccefc_0_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Автоматическая адресация на основе имён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Автоматическое приведение из/к типу хранимых данных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Адаптируемость для различных устройств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Оптимизация количества операций записи для ESP8266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Разработанная библиотека полностью удовлетворяет поставленным требованиям для использования в рамках платформы SciVi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g249447ccefc_0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97bf8c4f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65" name="Google Shape;65;g2497bf8c4fd_0_0"/>
          <p:cNvPicPr preferRelativeResize="0"/>
          <p:nvPr/>
        </p:nvPicPr>
        <p:blipFill rotWithShape="1">
          <a:blip r:embed="rId3">
            <a:alphaModFix/>
          </a:blip>
          <a:srcRect b="933" l="0" r="0" t="756"/>
          <a:stretch/>
        </p:blipFill>
        <p:spPr>
          <a:xfrm>
            <a:off x="629600" y="302850"/>
            <a:ext cx="7884801" cy="43603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497bf8c4fd_0_0"/>
          <p:cNvSpPr txBox="1"/>
          <p:nvPr/>
        </p:nvSpPr>
        <p:spPr>
          <a:xfrm>
            <a:off x="1620600" y="4703625"/>
            <a:ext cx="59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https://www.tibco.com/reference-center/what-is-the-internet-of-things-iot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9447ccefc_0_78"/>
          <p:cNvSpPr txBox="1"/>
          <p:nvPr>
            <p:ph type="title"/>
          </p:nvPr>
        </p:nvSpPr>
        <p:spPr>
          <a:xfrm>
            <a:off x="311700" y="2090700"/>
            <a:ext cx="85206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4444"/>
              <a:buNone/>
            </a:pPr>
            <a:r>
              <a:rPr lang="ru" sz="2500"/>
              <a:t>Средство автоматизации обнаружения периферийных устройств в локальной сети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9" name="Google Shape;209;g249447ccefc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9447ccefc_0_83"/>
          <p:cNvSpPr txBox="1"/>
          <p:nvPr>
            <p:ph type="title"/>
          </p:nvPr>
        </p:nvSpPr>
        <p:spPr>
          <a:xfrm>
            <a:off x="311700" y="303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ru" sz="2820"/>
              <a:t>Анализ протоколов самоидентификации</a:t>
            </a:r>
            <a:endParaRPr sz="28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5" name="Google Shape;215;g249447ccefc_0_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graphicFrame>
        <p:nvGraphicFramePr>
          <p:cNvPr id="216" name="Google Shape;216;g249447ccefc_0_83"/>
          <p:cNvGraphicFramePr/>
          <p:nvPr/>
        </p:nvGraphicFramePr>
        <p:xfrm>
          <a:off x="311700" y="80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{0C02B807-AF7C-4D0F-A0BA-D295F9D5C196}</a:tableStyleId>
              </a:tblPr>
              <a:tblGrid>
                <a:gridCol w="4306925"/>
                <a:gridCol w="1016800"/>
                <a:gridCol w="1007475"/>
                <a:gridCol w="823075"/>
                <a:gridCol w="776475"/>
                <a:gridCol w="589850"/>
              </a:tblGrid>
              <a:tr h="23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Критерий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NetBIOS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DNS-SD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mDNS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SSDP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dk1"/>
                          </a:solidFill>
                        </a:rPr>
                        <a:t>SLP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Возможность обмена дополнительными данными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Возможность поиска по именам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Возможность поиска по типам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Возможность поиска с помощью предикатов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Возможность поиска не только устройств, но и сервисов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Наличие дополнительных механизмов защиты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58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Наличие механизмов уведомления о вхождении устройства в сеть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37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Бинарный протокол представления данных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 anchor="ctr">
                    <a:lnL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9447ccefc_0_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Протокол SSDP. Преимущества</a:t>
            </a:r>
            <a:endParaRPr/>
          </a:p>
        </p:txBody>
      </p:sp>
      <p:sp>
        <p:nvSpPr>
          <p:cNvPr id="222" name="Google Shape;222;g249447ccefc_0_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Возможность дополнения процесса поиска передачей дополнительных данных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Поиск конкретных устройств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Поиск всех устройств некоторого типа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Поиск всех устройств, предоставляющих определённый сервис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Автоматические уведомления о вхождении устройства в сеть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g249447ccefc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5d36016b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 существующей реализации</a:t>
            </a:r>
            <a:endParaRPr/>
          </a:p>
        </p:txBody>
      </p:sp>
      <p:sp>
        <p:nvSpPr>
          <p:cNvPr id="229" name="Google Shape;229;g255d36016b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Отсутствие возможностей для расширения протокола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Реализация устаревшей версии протокола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Нарушения стандарта SSDP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Реализованы не все возможности протокола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g255d36016b3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9447ccefc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Этапы синтаксического разбора поисковых пакетов</a:t>
            </a:r>
            <a:endParaRPr/>
          </a:p>
        </p:txBody>
      </p:sp>
      <p:sp>
        <p:nvSpPr>
          <p:cNvPr id="236" name="Google Shape;236;g249447ccefc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237" name="Google Shape;237;g249447ccefc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2088"/>
            <a:ext cx="8839204" cy="279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9447ccefc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Диаграмма рабочего цикла объекта SSDP</a:t>
            </a:r>
            <a:endParaRPr/>
          </a:p>
        </p:txBody>
      </p:sp>
      <p:sp>
        <p:nvSpPr>
          <p:cNvPr id="243" name="Google Shape;243;g249447ccefc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244" name="Google Shape;244;g249447ccefc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47800"/>
            <a:ext cx="8520602" cy="364040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49447ccefc_0_108"/>
          <p:cNvSpPr/>
          <p:nvPr/>
        </p:nvSpPr>
        <p:spPr>
          <a:xfrm>
            <a:off x="3892975" y="2024675"/>
            <a:ext cx="1332300" cy="71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9447ccefc_0_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Диаграмма рабочего цикла объекта SSDP</a:t>
            </a:r>
            <a:endParaRPr/>
          </a:p>
        </p:txBody>
      </p:sp>
      <p:sp>
        <p:nvSpPr>
          <p:cNvPr id="251" name="Google Shape;251;g249447ccefc_0_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252" name="Google Shape;252;g249447ccefc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47800"/>
            <a:ext cx="8520602" cy="364040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49447ccefc_0_115"/>
          <p:cNvSpPr/>
          <p:nvPr/>
        </p:nvSpPr>
        <p:spPr>
          <a:xfrm>
            <a:off x="5389125" y="1101675"/>
            <a:ext cx="1332300" cy="71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9447ccefc_0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ru" sz="2820"/>
              <a:t>Расширение протокола</a:t>
            </a:r>
            <a:endParaRPr sz="28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9" name="Google Shape;259;g249447ccefc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260" name="Google Shape;260;g249447ccefc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44125"/>
            <a:ext cx="8520602" cy="2055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9447ccefc_0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Достигнутые результаты</a:t>
            </a:r>
            <a:endParaRPr/>
          </a:p>
        </p:txBody>
      </p:sp>
      <p:sp>
        <p:nvSpPr>
          <p:cNvPr id="266" name="Google Shape;266;g249447ccefc_0_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принципы работы сетей Интернета вещей и подхода онтологически управляемых периферийных вычислений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Исследована платформа SciVi. Выявлены её недостающие компоненты, необходимые для комплексного решения на её основе задачи автоматизации программирования устройств Интернета вещей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Проанализированы </a:t>
            </a:r>
            <a:r>
              <a:rPr lang="ru">
                <a:solidFill>
                  <a:schemeClr val="dk1"/>
                </a:solidFill>
              </a:rPr>
              <a:t>распространённые</a:t>
            </a:r>
            <a:r>
              <a:rPr lang="ru">
                <a:solidFill>
                  <a:schemeClr val="dk1"/>
                </a:solidFill>
              </a:rPr>
              <a:t> существующие решения аналогичных задач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Недостающие компоненты были спроектированы, реализованы, успешно прошли тестирование и частично интегрированы в платформу SciVi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Новая функциональность, добавленная в платформу SciVi в рамках данной работы, позволила вывести её средства программирования устройств Интернета вещей на новый уровень автоматизации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7" name="Google Shape;267;g249447ccefc_0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5d36016b3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Апробация результатов работы</a:t>
            </a:r>
            <a:endParaRPr/>
          </a:p>
        </p:txBody>
      </p:sp>
      <p:sp>
        <p:nvSpPr>
          <p:cNvPr id="273" name="Google Shape;273;g255d36016b3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Доклад “Разработка онтологически управляемого протокола сетевой самоидентификации устройств интернета вещей” на VII студенческой научно-практической конференции “Математическое и программное обеспечение информационных и интеллектуальных систем” (ПГНИУ, 28-29 апреля 2022 г.). Получена грамота 1-ой степени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Одноимённая</a:t>
            </a:r>
            <a:r>
              <a:rPr lang="ru">
                <a:solidFill>
                  <a:schemeClr val="dk1"/>
                </a:solidFill>
              </a:rPr>
              <a:t> была опубликована в сборнике статей “Актуальные проблемы математики, механики и информатики 2022”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Доклад “Разработка средств автоматизации программирования устройств Интернета вещей на базе платформы SciVi” на VIII студенческой научно-практической конференции “Математическое и программное обеспечение информационных и интеллектуальных систем” (ПГНИУ, 24 мая 2023 г.). Получена грамота 3-ей степени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g255d36016b3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97bf8c4fd_0_6"/>
          <p:cNvSpPr txBox="1"/>
          <p:nvPr>
            <p:ph type="title"/>
          </p:nvPr>
        </p:nvSpPr>
        <p:spPr>
          <a:xfrm>
            <a:off x="311700" y="445025"/>
            <a:ext cx="87843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Онтологически управляемые периферийные вычисления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(Ontology-Driven Edge Computing, ODEC)</a:t>
            </a:r>
            <a:endParaRPr/>
          </a:p>
        </p:txBody>
      </p:sp>
      <p:sp>
        <p:nvSpPr>
          <p:cNvPr id="72" name="Google Shape;72;g2497bf8c4fd_0_6"/>
          <p:cNvSpPr txBox="1"/>
          <p:nvPr>
            <p:ph idx="1" type="body"/>
          </p:nvPr>
        </p:nvSpPr>
        <p:spPr>
          <a:xfrm>
            <a:off x="341475" y="2421325"/>
            <a:ext cx="85206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Управление периферийными устройствами только с помощью онтологий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Создание унифицированных интерфейсов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Объединение в общую сеть разнородных устройств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Быстрое перепрограммирование и реконфигурация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Упрощение мониторинга работы устройств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Автоматизация процесса программирования устройств и снижение необходимого уровня квалификации разработчика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3" name="Google Shape;73;g2497bf8c4fd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sp>
        <p:nvSpPr>
          <p:cNvPr id="74" name="Google Shape;74;g2497bf8c4fd_0_6"/>
          <p:cNvSpPr/>
          <p:nvPr/>
        </p:nvSpPr>
        <p:spPr>
          <a:xfrm>
            <a:off x="311700" y="1451525"/>
            <a:ext cx="3543900" cy="82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Классическая прошивка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497bf8c4fd_0_6"/>
          <p:cNvSpPr/>
          <p:nvPr/>
        </p:nvSpPr>
        <p:spPr>
          <a:xfrm>
            <a:off x="5110575" y="1451525"/>
            <a:ext cx="3751500" cy="86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497bf8c4fd_0_6"/>
          <p:cNvSpPr/>
          <p:nvPr/>
        </p:nvSpPr>
        <p:spPr>
          <a:xfrm>
            <a:off x="5151025" y="1553025"/>
            <a:ext cx="1262400" cy="6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/>
              <a:t>Прикладная 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онтология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497bf8c4fd_0_6"/>
          <p:cNvSpPr/>
          <p:nvPr/>
        </p:nvSpPr>
        <p:spPr>
          <a:xfrm>
            <a:off x="6413275" y="1553025"/>
            <a:ext cx="1165200" cy="6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Онтология задачи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497bf8c4fd_0_6"/>
          <p:cNvSpPr/>
          <p:nvPr/>
        </p:nvSpPr>
        <p:spPr>
          <a:xfrm>
            <a:off x="7578475" y="1553025"/>
            <a:ext cx="1224900" cy="64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МЛВ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497bf8c4fd_0_6"/>
          <p:cNvSpPr/>
          <p:nvPr/>
        </p:nvSpPr>
        <p:spPr>
          <a:xfrm>
            <a:off x="4011188" y="1750275"/>
            <a:ext cx="9438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9447ccefc_0_141"/>
          <p:cNvSpPr txBox="1"/>
          <p:nvPr>
            <p:ph idx="1" type="body"/>
          </p:nvPr>
        </p:nvSpPr>
        <p:spPr>
          <a:xfrm>
            <a:off x="4445475" y="1132275"/>
            <a:ext cx="452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5"/>
            </a:pPr>
            <a:r>
              <a:rPr lang="ru" sz="1600" u="sng">
                <a:solidFill>
                  <a:schemeClr val="hlink"/>
                </a:solidFill>
                <a:hlinkClick action="ppaction://hlinksldjump" r:id="rId3"/>
              </a:rPr>
              <a:t>Абстрактный класс чтения/записи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5"/>
            </a:pPr>
            <a:r>
              <a:rPr lang="ru" sz="1600" u="sng">
                <a:solidFill>
                  <a:schemeClr val="hlink"/>
                </a:solidFill>
                <a:hlinkClick action="ppaction://hlinksldjump" r:id="rId4"/>
              </a:rPr>
              <a:t>Реализация классов чтения/записи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5"/>
            </a:pPr>
            <a:r>
              <a:rPr lang="ru" sz="1600" u="sng">
                <a:solidFill>
                  <a:schemeClr val="hlink"/>
                </a:solidFill>
                <a:hlinkClick action="ppaction://hlinksldjump" r:id="rId5"/>
              </a:rPr>
              <a:t>Внешний интерфейс менеджера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6"/>
              </a:rPr>
              <a:t>Преимущества разработанного решения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7"/>
              </a:rPr>
              <a:t>Автоматизации обнаружения устройств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8"/>
              </a:rPr>
              <a:t>Анализ протоколов самоидентификации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9"/>
              </a:rPr>
              <a:t>Протокол SSDP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10"/>
              </a:rPr>
              <a:t>Существующая реализация SSDP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11"/>
              </a:rPr>
              <a:t>Синтаксический анализ запросов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ru" sz="1600" u="sng">
                <a:solidFill>
                  <a:schemeClr val="hlink"/>
                </a:solidFill>
                <a:hlinkClick action="ppaction://hlinksldjump" r:id="rId12"/>
              </a:rPr>
              <a:t>Диаграмма рабочего цикла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7"/>
            </a:pPr>
            <a:r>
              <a:rPr lang="ru" sz="1600" u="sng">
                <a:solidFill>
                  <a:schemeClr val="hlink"/>
                </a:solidFill>
                <a:hlinkClick action="ppaction://hlinksldjump" r:id="rId13"/>
              </a:rPr>
              <a:t>Средства расширения протокола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7"/>
            </a:pPr>
            <a:r>
              <a:rPr lang="ru" sz="1600" u="sng">
                <a:solidFill>
                  <a:schemeClr val="hlink"/>
                </a:solidFill>
                <a:hlinkClick action="ppaction://hlinksldjump" r:id="rId14"/>
              </a:rPr>
              <a:t>Достигнутые результаты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7"/>
            </a:pPr>
            <a:r>
              <a:rPr lang="ru" sz="1600" u="sng">
                <a:solidFill>
                  <a:schemeClr val="hlink"/>
                </a:solidFill>
                <a:hlinkClick action="ppaction://hlinksldjump" r:id="rId15"/>
              </a:rPr>
              <a:t>Апробация результатов</a:t>
            </a:r>
            <a:endParaRPr sz="1600"/>
          </a:p>
        </p:txBody>
      </p:sp>
      <p:sp>
        <p:nvSpPr>
          <p:cNvPr id="280" name="Google Shape;280;g249447ccefc_0_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0323"/>
              <a:buNone/>
            </a:pPr>
            <a:r>
              <a:rPr lang="ru" sz="2820"/>
              <a:t>Спасибо за внимание!</a:t>
            </a:r>
            <a:endParaRPr/>
          </a:p>
        </p:txBody>
      </p:sp>
      <p:sp>
        <p:nvSpPr>
          <p:cNvPr id="281" name="Google Shape;281;g249447ccefc_0_141"/>
          <p:cNvSpPr txBox="1"/>
          <p:nvPr>
            <p:ph idx="1" type="body"/>
          </p:nvPr>
        </p:nvSpPr>
        <p:spPr>
          <a:xfrm>
            <a:off x="185175" y="11322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16"/>
              </a:rPr>
              <a:t>Интернет вещей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17"/>
              </a:rPr>
              <a:t>ODEC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18"/>
              </a:rPr>
              <a:t>SciVi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19"/>
              </a:rPr>
              <a:t>Графический редактор SciVi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20"/>
              </a:rPr>
              <a:t>Объект и предмет исследования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21"/>
              </a:rPr>
              <a:t>Цель работы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22"/>
              </a:rPr>
              <a:t>Подцели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23"/>
              </a:rPr>
              <a:t>Задачи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24"/>
              </a:rPr>
              <a:t>Микроконтроллер ESP8266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25"/>
              </a:rPr>
              <a:t>Библиотека менеджера EEPROM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26"/>
              </a:rPr>
              <a:t>Требования к менеджеру EEPROM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27"/>
              </a:rPr>
              <a:t>Популярные</a:t>
            </a:r>
            <a:r>
              <a:rPr lang="ru" sz="1600" u="sng">
                <a:solidFill>
                  <a:schemeClr val="hlink"/>
                </a:solidFill>
                <a:hlinkClick action="ppaction://hlinksldjump" r:id="rId28"/>
              </a:rPr>
              <a:t> решения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 u="sng">
                <a:solidFill>
                  <a:schemeClr val="hlink"/>
                </a:solidFill>
                <a:hlinkClick action="ppaction://hlinksldjump" r:id="rId29"/>
              </a:rPr>
              <a:t>Диаграмма классов менеджера</a:t>
            </a:r>
            <a:endParaRPr sz="1600"/>
          </a:p>
        </p:txBody>
      </p:sp>
      <p:sp>
        <p:nvSpPr>
          <p:cNvPr id="282" name="Google Shape;282;g249447ccefc_0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6065"/>
            <a:ext cx="9143999" cy="43789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3802500" y="4703625"/>
            <a:ext cx="25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https://scivi.tools/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97bf8c4fd_3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Редактор диаграмм потоков данных SciVi</a:t>
            </a:r>
            <a:endParaRPr/>
          </a:p>
        </p:txBody>
      </p:sp>
      <p:sp>
        <p:nvSpPr>
          <p:cNvPr id="94" name="Google Shape;94;g2497bf8c4fd_3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  <p:pic>
        <p:nvPicPr>
          <p:cNvPr id="95" name="Google Shape;95;g2497bf8c4fd_3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9125"/>
            <a:ext cx="8520599" cy="3627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	 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ru" sz="2800">
                <a:solidFill>
                  <a:schemeClr val="dk1"/>
                </a:solidFill>
              </a:rPr>
              <a:t>Объект исследования:  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None/>
            </a:pPr>
            <a:r>
              <a:rPr lang="ru" sz="2800">
                <a:solidFill>
                  <a:schemeClr val="dk1"/>
                </a:solidFill>
              </a:rPr>
              <a:t>автоматизация периферийных вычислений.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Предмет исследований: 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средства платформы SciVi для организации онтологически управляемых периферийных вычислений.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4285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lang="ru" sz="3133"/>
              <a:t>Цель ВКР: </a:t>
            </a:r>
            <a:endParaRPr sz="313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Создание комплексного решения по  автоматизации программирования устройств Интернета вещей на базе платформы SciVi путём реализации недостающей функциональности в рамках концепции онтологически управляемых периферийных вычислений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9447ccefc_0_3"/>
          <p:cNvSpPr txBox="1"/>
          <p:nvPr>
            <p:ph type="title"/>
          </p:nvPr>
        </p:nvSpPr>
        <p:spPr>
          <a:xfrm>
            <a:off x="311700" y="445025"/>
            <a:ext cx="87546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820"/>
              <a:t>Недостающая функциональность платформы SciVi</a:t>
            </a:r>
            <a:endParaRPr sz="2820"/>
          </a:p>
        </p:txBody>
      </p:sp>
      <p:sp>
        <p:nvSpPr>
          <p:cNvPr id="115" name="Google Shape;115;g249447ccefc_0_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ru" sz="2500">
                <a:solidFill>
                  <a:schemeClr val="dk1"/>
                </a:solidFill>
              </a:rPr>
              <a:t>Автоматическое обнаружение периферийных устройств в локальной сети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ru" sz="2500">
                <a:solidFill>
                  <a:schemeClr val="dk1"/>
                </a:solidFill>
              </a:rPr>
              <a:t>Возможности эффективного взаимодействия с энергонезависимой памятью периферийных устройств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6" name="Google Shape;116;g249447ccefc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Задачи: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93525" y="1152475"/>
            <a:ext cx="873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Провести анализ литературы по тематике Интернета вещей и онтологически управляемых периферийных вычислений.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Изучить принципы функционирования платформы визуальной аналитики SciVi.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Провести анализ литературы и популярных решений в областях автоматизации обнаружения устройств Интернета вещей в локальной сети и взаимодействия с их энергонезависимой памятью.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Спроектировать и разработать программные решения для автоматизации обнаружения устройств Интернета вещей в локальной сети и взаимодействия с их энергонезависимой памятью с учётом особенностей подхода онтологически управляемых периферийных вычислений и платформы SciVi.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" sz="1700">
                <a:solidFill>
                  <a:schemeClr val="dk1"/>
                </a:solidFill>
              </a:rPr>
              <a:t>Интегрировать разработанные решения в платформу SciVi и провести комплексное тестирование средств автоматизации программирования устройств Интернета вещей на базе этой платформы.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/28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