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Courier Prime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9" roundtripDataSignature="AMtx7mg4V7nKG3TGxiebqn/0QUMzw3fX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D758DCC-C57E-48D6-8C34-41400926A4EB}">
  <a:tblStyle styleId="{BD758DCC-C57E-48D6-8C34-41400926A4E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C21BA72A-17F0-4B23-A195-B4F1CEA8E73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CourierPrime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CourierPrime-italic.fntdata"/><Relationship Id="rId14" Type="http://schemas.openxmlformats.org/officeDocument/2006/relationships/slide" Target="slides/slide8.xml"/><Relationship Id="rId36" Type="http://schemas.openxmlformats.org/officeDocument/2006/relationships/font" Target="fonts/CourierPrime-bold.fntdata"/><Relationship Id="rId17" Type="http://schemas.openxmlformats.org/officeDocument/2006/relationships/slide" Target="slides/slide11.xml"/><Relationship Id="rId39" Type="http://customschemas.google.com/relationships/presentationmetadata" Target="metadata"/><Relationship Id="rId16" Type="http://schemas.openxmlformats.org/officeDocument/2006/relationships/slide" Target="slides/slide10.xml"/><Relationship Id="rId38" Type="http://schemas.openxmlformats.org/officeDocument/2006/relationships/font" Target="fonts/CourierPrime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49447ccef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49447ccef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49447ccef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49447ccef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49447ccef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49447ccef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49447ccef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49447ccef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49447ccef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49447ccef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49447ccefc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49447ccef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497bf8c4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497bf8c4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49447ccef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49447ccef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49447ccef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49447ccef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49447ccefc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49447ccef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49447ccefc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49447ccefc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49447ccefc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49447ccefc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49447ccefc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49447ccefc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49447ccefc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49447ccefc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49447ccefc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49447ccefc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49447ccefc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49447ccefc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497bf8c4f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497bf8c4f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497bf8c4fd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497bf8c4fd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49447ccef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49447ccef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Relationship Id="rId4" Type="http://schemas.openxmlformats.org/officeDocument/2006/relationships/image" Target="../media/image6.jpg"/><Relationship Id="rId5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9.xml"/><Relationship Id="rId22" Type="http://schemas.openxmlformats.org/officeDocument/2006/relationships/slide" Target="/ppt/slides/slide21.xml"/><Relationship Id="rId21" Type="http://schemas.openxmlformats.org/officeDocument/2006/relationships/slide" Target="/ppt/slides/slide20.xml"/><Relationship Id="rId24" Type="http://schemas.openxmlformats.org/officeDocument/2006/relationships/slide" Target="/ppt/slides/slide23.xml"/><Relationship Id="rId23" Type="http://schemas.openxmlformats.org/officeDocument/2006/relationships/slide" Target="/ppt/slides/slide2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9" Type="http://schemas.openxmlformats.org/officeDocument/2006/relationships/slide" Target="/ppt/slides/slide8.xml"/><Relationship Id="rId26" Type="http://schemas.openxmlformats.org/officeDocument/2006/relationships/slide" Target="/ppt/slides/slide26.xml"/><Relationship Id="rId25" Type="http://schemas.openxmlformats.org/officeDocument/2006/relationships/slide" Target="/ppt/slides/slide24.xml"/><Relationship Id="rId27" Type="http://schemas.openxmlformats.org/officeDocument/2006/relationships/slide" Target="/ppt/slides/slide27.xml"/><Relationship Id="rId5" Type="http://schemas.openxmlformats.org/officeDocument/2006/relationships/slide" Target="/ppt/slides/slide4.xml"/><Relationship Id="rId6" Type="http://schemas.openxmlformats.org/officeDocument/2006/relationships/slide" Target="/ppt/slides/slide5.xml"/><Relationship Id="rId7" Type="http://schemas.openxmlformats.org/officeDocument/2006/relationships/slide" Target="/ppt/slides/slide6.xml"/><Relationship Id="rId8" Type="http://schemas.openxmlformats.org/officeDocument/2006/relationships/slide" Target="/ppt/slides/slide7.xml"/><Relationship Id="rId11" Type="http://schemas.openxmlformats.org/officeDocument/2006/relationships/slide" Target="/ppt/slides/slide10.xml"/><Relationship Id="rId10" Type="http://schemas.openxmlformats.org/officeDocument/2006/relationships/slide" Target="/ppt/slides/slide9.xml"/><Relationship Id="rId13" Type="http://schemas.openxmlformats.org/officeDocument/2006/relationships/slide" Target="/ppt/slides/slide12.xml"/><Relationship Id="rId12" Type="http://schemas.openxmlformats.org/officeDocument/2006/relationships/slide" Target="/ppt/slides/slide11.xml"/><Relationship Id="rId15" Type="http://schemas.openxmlformats.org/officeDocument/2006/relationships/slide" Target="/ppt/slides/slide13.xml"/><Relationship Id="rId14" Type="http://schemas.openxmlformats.org/officeDocument/2006/relationships/slide" Target="/ppt/slides/slide12.xml"/><Relationship Id="rId17" Type="http://schemas.openxmlformats.org/officeDocument/2006/relationships/slide" Target="/ppt/slides/slide15.xml"/><Relationship Id="rId16" Type="http://schemas.openxmlformats.org/officeDocument/2006/relationships/slide" Target="/ppt/slides/slide14.xml"/><Relationship Id="rId19" Type="http://schemas.openxmlformats.org/officeDocument/2006/relationships/slide" Target="/ppt/slides/slide17.xml"/><Relationship Id="rId18" Type="http://schemas.openxmlformats.org/officeDocument/2006/relationships/slide" Target="/ppt/slides/slide1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305050" cy="23145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/>
          <p:nvPr/>
        </p:nvSpPr>
        <p:spPr>
          <a:xfrm>
            <a:off x="2605650" y="269925"/>
            <a:ext cx="393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«Пермский Государственный Национальный Исследовательский Университет»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1917200" y="1749275"/>
            <a:ext cx="66120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Разработка средств автоматизации программирования устройств</a:t>
            </a:r>
            <a:endParaRPr b="1" i="0" sz="2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Интернета вещей на базе платформы SciVi</a:t>
            </a:r>
            <a:endParaRPr b="1" i="0" sz="2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Отчёт о проведении преддипломной практики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1" i="0" sz="2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5932525" y="3195150"/>
            <a:ext cx="3007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ru" sz="1200" u="none" cap="none" strike="noStrike">
                <a:solidFill>
                  <a:schemeClr val="dk1"/>
                </a:solidFill>
              </a:rPr>
              <a:t>Работу выполнил: студент группы ПМИ-1,2-2019 4 курса механико-математического факультета</a:t>
            </a:r>
            <a:endParaRPr i="0" sz="1200" u="none" cap="none" strike="noStrike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ru" sz="1200" u="none" cap="none" strike="noStrike">
                <a:solidFill>
                  <a:schemeClr val="dk1"/>
                </a:solidFill>
              </a:rPr>
              <a:t>Лукьянов Александр Михайлович</a:t>
            </a:r>
            <a:endParaRPr i="0" sz="1200" u="none" cap="none" strike="noStrike">
              <a:solidFill>
                <a:schemeClr val="dk1"/>
              </a:solidFill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5932525" y="4152675"/>
            <a:ext cx="3215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ru" sz="1200" u="none" cap="none" strike="noStrike">
                <a:solidFill>
                  <a:schemeClr val="dk1"/>
                </a:solidFill>
              </a:rPr>
              <a:t>Научный руководитель: </a:t>
            </a:r>
            <a:endParaRPr i="0" sz="1200" u="none" cap="none" strike="noStrike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" sz="1200">
                <a:solidFill>
                  <a:schemeClr val="dk1"/>
                </a:solidFill>
              </a:rPr>
              <a:t>Кандидат физико-математических наук, </a:t>
            </a:r>
            <a:r>
              <a:rPr i="0" lang="ru" sz="1200" u="none" cap="none" strike="noStrike">
                <a:solidFill>
                  <a:schemeClr val="dk1"/>
                </a:solidFill>
              </a:rPr>
              <a:t>доцент кафедры МОВС </a:t>
            </a:r>
            <a:endParaRPr i="0" sz="1200" u="none" cap="none" strike="noStrike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ru" sz="1200" u="none" cap="none" strike="noStrike">
                <a:solidFill>
                  <a:schemeClr val="dk1"/>
                </a:solidFill>
              </a:rPr>
              <a:t>Рябинин Константин Валентинович</a:t>
            </a:r>
            <a:endParaRPr i="0" sz="1200" u="none" cap="none" strike="noStrike">
              <a:solidFill>
                <a:schemeClr val="dk1"/>
              </a:solidFill>
            </a:endParaRPr>
          </a:p>
        </p:txBody>
      </p:sp>
      <p:graphicFrame>
        <p:nvGraphicFramePr>
          <p:cNvPr id="59" name="Google Shape;59;p1"/>
          <p:cNvGraphicFramePr/>
          <p:nvPr/>
        </p:nvGraphicFramePr>
        <p:xfrm>
          <a:off x="5524975" y="1092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{BD758DCC-C57E-48D6-8C34-41400926A4EB}</a:tableStyleId>
              </a:tblPr>
              <a:tblGrid>
                <a:gridCol w="3619025"/>
              </a:tblGrid>
              <a:tr h="657225">
                <a:tc>
                  <a:txBody>
                    <a:bodyPr/>
                    <a:lstStyle/>
                    <a:p>
                      <a:pPr indent="2540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200" u="none" cap="none" strike="noStrike"/>
                        <a:t>Кафедра математического обеспечения</a:t>
                      </a:r>
                      <a:endParaRPr sz="1200" u="none" cap="none" strike="noStrike"/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200" u="none" cap="none" strike="noStrike"/>
                        <a:t>вычислительных систем</a:t>
                      </a:r>
                      <a:endParaRPr sz="1200" u="none" cap="none" strike="noStrike"/>
                    </a:p>
                  </a:txBody>
                  <a:tcPr marT="91425" marB="91425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Целевые устройства. ESP8266</a:t>
            </a:r>
            <a:endParaRPr/>
          </a:p>
        </p:txBody>
      </p:sp>
      <p:sp>
        <p:nvSpPr>
          <p:cNvPr id="129" name="Google Shape;129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30" name="Google Shape;13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9225" y="1931550"/>
            <a:ext cx="2535550" cy="253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5950" y="1152475"/>
            <a:ext cx="3157724" cy="3157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31650" y="1152475"/>
            <a:ext cx="3416400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r>
              <a:rPr lang="ru"/>
              <a:t>/28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49447ccefc_0_12"/>
          <p:cNvSpPr txBox="1"/>
          <p:nvPr>
            <p:ph type="title"/>
          </p:nvPr>
        </p:nvSpPr>
        <p:spPr>
          <a:xfrm>
            <a:off x="311700" y="2090700"/>
            <a:ext cx="8520600" cy="9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Менеджер энергонезависимой памяти </a:t>
            </a:r>
            <a:r>
              <a:rPr lang="ru"/>
              <a:t>(EEPROM)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устройств Интернета вещей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</p:txBody>
      </p:sp>
      <p:sp>
        <p:nvSpPr>
          <p:cNvPr id="139" name="Google Shape;139;g249447ccefc_0_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r>
              <a:rPr lang="ru"/>
              <a:t>/28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Требования к программному модулю</a:t>
            </a:r>
            <a:endParaRPr/>
          </a:p>
        </p:txBody>
      </p:sp>
      <p:sp>
        <p:nvSpPr>
          <p:cNvPr id="145" name="Google Shape;145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ru">
                <a:solidFill>
                  <a:schemeClr val="dk1"/>
                </a:solidFill>
              </a:rPr>
              <a:t>Наличие возможности сохранять и считывать данные произвольной структуры из EEPROM.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ru">
                <a:solidFill>
                  <a:schemeClr val="dk1"/>
                </a:solidFill>
              </a:rPr>
              <a:t>Высокоуровневый интерфейс.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ru">
                <a:solidFill>
                  <a:schemeClr val="dk1"/>
                </a:solidFill>
              </a:rPr>
              <a:t>Обращение к хранимым данным по именам, а не физическим адресам.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>
                <a:solidFill>
                  <a:schemeClr val="dk1"/>
                </a:solidFill>
              </a:rPr>
              <a:t>Минимизация количества операций записи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6" name="Google Shape;14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r>
              <a:rPr lang="ru"/>
              <a:t>/28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Существующие решения</a:t>
            </a:r>
            <a:endParaRPr/>
          </a:p>
        </p:txBody>
      </p:sp>
      <p:sp>
        <p:nvSpPr>
          <p:cNvPr id="152" name="Google Shape;152;p9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Стандартные библиотеки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EEManager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EEPROMEx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EEPROMWearLevel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3" name="Google Shape;15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r>
              <a:rPr lang="ru"/>
              <a:t>/28</a:t>
            </a:r>
            <a:endParaRPr/>
          </a:p>
        </p:txBody>
      </p:sp>
      <p:sp>
        <p:nvSpPr>
          <p:cNvPr id="154" name="Google Shape;154;p9"/>
          <p:cNvSpPr txBox="1"/>
          <p:nvPr>
            <p:ph type="title"/>
          </p:nvPr>
        </p:nvSpPr>
        <p:spPr>
          <a:xfrm>
            <a:off x="311700" y="28379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Общие недостатки</a:t>
            </a:r>
            <a:endParaRPr/>
          </a:p>
        </p:txBody>
      </p:sp>
      <p:sp>
        <p:nvSpPr>
          <p:cNvPr id="155" name="Google Shape;155;p9"/>
          <p:cNvSpPr txBox="1"/>
          <p:nvPr>
            <p:ph idx="1" type="body"/>
          </p:nvPr>
        </p:nvSpPr>
        <p:spPr>
          <a:xfrm>
            <a:off x="311700" y="3545375"/>
            <a:ext cx="85206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>
                <a:solidFill>
                  <a:schemeClr val="dk1"/>
                </a:solidFill>
              </a:rPr>
              <a:t>Взаимодействие с данными только через их адреса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>
                <a:solidFill>
                  <a:schemeClr val="dk1"/>
                </a:solidFill>
              </a:rPr>
              <a:t>Отсутствие оптимизации для EPS8266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Хранение данных только базовых типов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"/>
          <p:cNvSpPr txBox="1"/>
          <p:nvPr>
            <p:ph type="title"/>
          </p:nvPr>
        </p:nvSpPr>
        <p:spPr>
          <a:xfrm>
            <a:off x="311700" y="833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Диаграмма классов библиотеки</a:t>
            </a:r>
            <a:endParaRPr/>
          </a:p>
        </p:txBody>
      </p:sp>
      <p:sp>
        <p:nvSpPr>
          <p:cNvPr id="161" name="Google Shape;1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r>
              <a:rPr lang="ru"/>
              <a:t>/28</a:t>
            </a:r>
            <a:endParaRPr/>
          </a:p>
        </p:txBody>
      </p:sp>
      <p:pic>
        <p:nvPicPr>
          <p:cNvPr id="162" name="Google Shape;16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808425"/>
            <a:ext cx="8839204" cy="3362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49447ccefc_0_32"/>
          <p:cNvSpPr txBox="1"/>
          <p:nvPr>
            <p:ph type="title"/>
          </p:nvPr>
        </p:nvSpPr>
        <p:spPr>
          <a:xfrm>
            <a:off x="311700" y="110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Класс чтения/записи</a:t>
            </a:r>
            <a:endParaRPr/>
          </a:p>
        </p:txBody>
      </p:sp>
      <p:sp>
        <p:nvSpPr>
          <p:cNvPr id="168" name="Google Shape;168;g249447ccefc_0_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r>
              <a:rPr lang="ru"/>
              <a:t>/28</a:t>
            </a:r>
            <a:endParaRPr/>
          </a:p>
        </p:txBody>
      </p:sp>
      <p:pic>
        <p:nvPicPr>
          <p:cNvPr id="169" name="Google Shape;169;g249447ccefc_0_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7800" y="621101"/>
            <a:ext cx="5988398" cy="18626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49447ccefc_0_43"/>
          <p:cNvSpPr txBox="1"/>
          <p:nvPr>
            <p:ph type="title"/>
          </p:nvPr>
        </p:nvSpPr>
        <p:spPr>
          <a:xfrm>
            <a:off x="311700" y="110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Класс чтения/записи</a:t>
            </a:r>
            <a:endParaRPr/>
          </a:p>
        </p:txBody>
      </p:sp>
      <p:sp>
        <p:nvSpPr>
          <p:cNvPr id="175" name="Google Shape;175;g249447ccefc_0_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r>
              <a:rPr lang="ru"/>
              <a:t>/28</a:t>
            </a:r>
            <a:endParaRPr/>
          </a:p>
        </p:txBody>
      </p:sp>
      <p:pic>
        <p:nvPicPr>
          <p:cNvPr id="176" name="Google Shape;176;g249447ccefc_0_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7801" y="621100"/>
            <a:ext cx="5988398" cy="4435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49447ccefc_0_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Интерфейс библиотеки</a:t>
            </a:r>
            <a:endParaRPr/>
          </a:p>
        </p:txBody>
      </p:sp>
      <p:sp>
        <p:nvSpPr>
          <p:cNvPr id="182" name="Google Shape;182;g249447ccefc_0_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r>
              <a:rPr lang="ru"/>
              <a:t>/28</a:t>
            </a:r>
            <a:endParaRPr/>
          </a:p>
        </p:txBody>
      </p:sp>
      <p:pic>
        <p:nvPicPr>
          <p:cNvPr id="183" name="Google Shape;183;g249447ccefc_0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30350"/>
            <a:ext cx="4260300" cy="2140643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249447ccefc_0_50"/>
          <p:cNvSpPr txBox="1"/>
          <p:nvPr/>
        </p:nvSpPr>
        <p:spPr>
          <a:xfrm>
            <a:off x="4572000" y="2461925"/>
            <a:ext cx="4308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Prime"/>
                <a:ea typeface="Courier Prime"/>
                <a:cs typeface="Courier Prime"/>
                <a:sym typeface="Courier Prime"/>
              </a:rPr>
              <a:t>1	EEPROMVar&lt;int&gt; var("int_var", 1);</a:t>
            </a:r>
            <a:endParaRPr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Prime"/>
                <a:ea typeface="Courier Prime"/>
                <a:cs typeface="Courier Prime"/>
                <a:sym typeface="Courier Prime"/>
              </a:rPr>
              <a:t>2	</a:t>
            </a:r>
            <a:endParaRPr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Prime"/>
                <a:ea typeface="Courier Prime"/>
                <a:cs typeface="Courier Prime"/>
                <a:sym typeface="Courier Prime"/>
              </a:rPr>
              <a:t>3	var = 10;</a:t>
            </a:r>
            <a:endParaRPr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Prime"/>
                <a:ea typeface="Courier Prime"/>
                <a:cs typeface="Courier Prime"/>
                <a:sym typeface="Courier Prime"/>
              </a:rPr>
              <a:t>4</a:t>
            </a:r>
            <a:endParaRPr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Prime"/>
                <a:ea typeface="Courier Prime"/>
                <a:cs typeface="Courier Prime"/>
                <a:sym typeface="Courier Prime"/>
              </a:rPr>
              <a:t>5	int x = var;</a:t>
            </a:r>
            <a:endParaRPr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Prime"/>
              <a:ea typeface="Courier Prime"/>
              <a:cs typeface="Courier Prime"/>
              <a:sym typeface="Courier Prime"/>
            </a:endParaRPr>
          </a:p>
        </p:txBody>
      </p:sp>
      <p:sp>
        <p:nvSpPr>
          <p:cNvPr id="185" name="Google Shape;185;g249447ccefc_0_50"/>
          <p:cNvSpPr/>
          <p:nvPr/>
        </p:nvSpPr>
        <p:spPr>
          <a:xfrm>
            <a:off x="208425" y="2984875"/>
            <a:ext cx="3290100" cy="215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6" name="Google Shape;186;g249447ccefc_0_50"/>
          <p:cNvSpPr/>
          <p:nvPr/>
        </p:nvSpPr>
        <p:spPr>
          <a:xfrm>
            <a:off x="5057725" y="2494350"/>
            <a:ext cx="3688500" cy="393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49447ccefc_0_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Интерфейс библиотеки</a:t>
            </a:r>
            <a:endParaRPr/>
          </a:p>
        </p:txBody>
      </p:sp>
      <p:sp>
        <p:nvSpPr>
          <p:cNvPr id="192" name="Google Shape;192;g249447ccefc_0_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r>
              <a:rPr lang="ru"/>
              <a:t>/28</a:t>
            </a:r>
            <a:endParaRPr/>
          </a:p>
        </p:txBody>
      </p:sp>
      <p:pic>
        <p:nvPicPr>
          <p:cNvPr id="193" name="Google Shape;193;g249447ccefc_0_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30350"/>
            <a:ext cx="4260300" cy="2140643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g249447ccefc_0_63"/>
          <p:cNvSpPr txBox="1"/>
          <p:nvPr/>
        </p:nvSpPr>
        <p:spPr>
          <a:xfrm>
            <a:off x="4572000" y="2461925"/>
            <a:ext cx="4308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Prime"/>
                <a:ea typeface="Courier Prime"/>
                <a:cs typeface="Courier Prime"/>
                <a:sym typeface="Courier Prime"/>
              </a:rPr>
              <a:t>1	EEPROMVar&lt;int&gt; var("int_var", 1);</a:t>
            </a:r>
            <a:endParaRPr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Prime"/>
                <a:ea typeface="Courier Prime"/>
                <a:cs typeface="Courier Prime"/>
                <a:sym typeface="Courier Prime"/>
              </a:rPr>
              <a:t>2	</a:t>
            </a:r>
            <a:endParaRPr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Prime"/>
                <a:ea typeface="Courier Prime"/>
                <a:cs typeface="Courier Prime"/>
                <a:sym typeface="Courier Prime"/>
              </a:rPr>
              <a:t>3	var = 10;</a:t>
            </a:r>
            <a:endParaRPr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Prime"/>
                <a:ea typeface="Courier Prime"/>
                <a:cs typeface="Courier Prime"/>
                <a:sym typeface="Courier Prime"/>
              </a:rPr>
              <a:t>4</a:t>
            </a:r>
            <a:endParaRPr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Prime"/>
                <a:ea typeface="Courier Prime"/>
                <a:cs typeface="Courier Prime"/>
                <a:sym typeface="Courier Prime"/>
              </a:rPr>
              <a:t>5	int x = var;</a:t>
            </a:r>
            <a:endParaRPr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Prime"/>
              <a:ea typeface="Courier Prime"/>
              <a:cs typeface="Courier Prime"/>
              <a:sym typeface="Courier Prime"/>
            </a:endParaRPr>
          </a:p>
        </p:txBody>
      </p:sp>
      <p:sp>
        <p:nvSpPr>
          <p:cNvPr id="195" name="Google Shape;195;g249447ccefc_0_63"/>
          <p:cNvSpPr/>
          <p:nvPr/>
        </p:nvSpPr>
        <p:spPr>
          <a:xfrm>
            <a:off x="148875" y="3855800"/>
            <a:ext cx="3372000" cy="47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6" name="Google Shape;196;g249447ccefc_0_63"/>
          <p:cNvSpPr/>
          <p:nvPr/>
        </p:nvSpPr>
        <p:spPr>
          <a:xfrm>
            <a:off x="4536675" y="2951225"/>
            <a:ext cx="2103000" cy="845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49447ccefc_0_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</a:t>
            </a:r>
            <a:r>
              <a:rPr lang="ru"/>
              <a:t>реимущества разработанной библиотеки</a:t>
            </a:r>
            <a:endParaRPr/>
          </a:p>
        </p:txBody>
      </p:sp>
      <p:sp>
        <p:nvSpPr>
          <p:cNvPr id="202" name="Google Shape;202;g249447ccefc_0_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Адаптируемость для различных устройств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Автоматическая адресация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Автоматическое приведение из/к типу хранимых данных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Оптимизация количества операций записи для ESP8266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Разработанная библиотека полностью удовлетворяет поставленным требованиям для использования в рамках платформы SciVi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3" name="Google Shape;203;g249447ccefc_0_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r>
              <a:rPr lang="ru"/>
              <a:t>/28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97bf8c4fd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r>
              <a:rPr lang="ru"/>
              <a:t>/28</a:t>
            </a:r>
            <a:endParaRPr/>
          </a:p>
        </p:txBody>
      </p:sp>
      <p:pic>
        <p:nvPicPr>
          <p:cNvPr id="65" name="Google Shape;65;g2497bf8c4fd_0_0"/>
          <p:cNvPicPr preferRelativeResize="0"/>
          <p:nvPr/>
        </p:nvPicPr>
        <p:blipFill rotWithShape="1">
          <a:blip r:embed="rId3">
            <a:alphaModFix/>
          </a:blip>
          <a:srcRect b="933" l="0" r="0" t="756"/>
          <a:stretch/>
        </p:blipFill>
        <p:spPr>
          <a:xfrm>
            <a:off x="629600" y="302850"/>
            <a:ext cx="7884801" cy="436037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g2497bf8c4fd_0_0"/>
          <p:cNvSpPr txBox="1"/>
          <p:nvPr/>
        </p:nvSpPr>
        <p:spPr>
          <a:xfrm>
            <a:off x="1620600" y="4703625"/>
            <a:ext cx="590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/>
              <a:t>https://www.tibco.com/reference-center/what-is-the-internet-of-things-iot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49447ccefc_0_78"/>
          <p:cNvSpPr txBox="1"/>
          <p:nvPr>
            <p:ph type="title"/>
          </p:nvPr>
        </p:nvSpPr>
        <p:spPr>
          <a:xfrm>
            <a:off x="311700" y="2090700"/>
            <a:ext cx="8520600" cy="9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/>
              <a:t>Средство автоматизации обнаружения периферийных устройств в локальной сети</a:t>
            </a:r>
            <a:endParaRPr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249447ccefc_0_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r>
              <a:rPr lang="ru"/>
              <a:t>/28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49447ccefc_0_83"/>
          <p:cNvSpPr txBox="1"/>
          <p:nvPr>
            <p:ph type="title"/>
          </p:nvPr>
        </p:nvSpPr>
        <p:spPr>
          <a:xfrm>
            <a:off x="311700" y="303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5106"/>
              <a:buFont typeface="Arial"/>
              <a:buNone/>
            </a:pPr>
            <a:r>
              <a:rPr lang="ru" sz="2820"/>
              <a:t>Анализ протоколов самоидентификации</a:t>
            </a:r>
            <a:endParaRPr sz="28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249447ccefc_0_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r>
              <a:rPr lang="ru"/>
              <a:t>/28</a:t>
            </a:r>
            <a:endParaRPr/>
          </a:p>
        </p:txBody>
      </p:sp>
      <p:graphicFrame>
        <p:nvGraphicFramePr>
          <p:cNvPr id="216" name="Google Shape;216;g249447ccefc_0_83"/>
          <p:cNvGraphicFramePr/>
          <p:nvPr/>
        </p:nvGraphicFramePr>
        <p:xfrm>
          <a:off x="311700" y="80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{C21BA72A-17F0-4B23-A195-B4F1CEA8E733}</a:tableStyleId>
              </a:tblPr>
              <a:tblGrid>
                <a:gridCol w="4306925"/>
                <a:gridCol w="1016800"/>
                <a:gridCol w="1007475"/>
                <a:gridCol w="823075"/>
                <a:gridCol w="776475"/>
                <a:gridCol w="589850"/>
              </a:tblGrid>
              <a:tr h="239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chemeClr val="dk1"/>
                          </a:solidFill>
                        </a:rPr>
                        <a:t>Критерий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ru">
                          <a:solidFill>
                            <a:schemeClr val="dk1"/>
                          </a:solidFill>
                        </a:rPr>
                        <a:t>NetBIOS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ru">
                          <a:solidFill>
                            <a:schemeClr val="dk1"/>
                          </a:solidFill>
                        </a:rPr>
                        <a:t>DNS-SD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ru">
                          <a:solidFill>
                            <a:schemeClr val="dk1"/>
                          </a:solidFill>
                        </a:rPr>
                        <a:t>mDNS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ru">
                          <a:solidFill>
                            <a:schemeClr val="dk1"/>
                          </a:solidFill>
                        </a:rPr>
                        <a:t>SSDP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ru">
                          <a:solidFill>
                            <a:schemeClr val="dk1"/>
                          </a:solidFill>
                        </a:rPr>
                        <a:t>SLP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4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Возможность обмена дополнительными данными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+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 anchor="ctr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-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 anchor="ctr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-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 anchor="ctr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+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 anchor="ctr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-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 anchor="ctr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379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Возможность поиска по именам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+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 anchor="ctr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+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 anchor="ctr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+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 anchor="ctr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+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 anchor="ctr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+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 anchor="ctr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379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Возможность поиска по типам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-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 anchor="ctr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+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 anchor="ctr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-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 anchor="ctr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+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 anchor="ctr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+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 anchor="ctr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379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Возможность поиска с помощью предикатов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-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 anchor="ctr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-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 anchor="ctr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-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 anchor="ctr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-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 anchor="ctr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+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 anchor="ctr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583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Возможность поиска не только устройств, но и сервисов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-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 anchor="ctr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+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 anchor="ctr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-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 anchor="ctr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+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 anchor="ctr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+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 anchor="ctr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379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Наличие дополнительных механизмов защиты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-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 anchor="ctr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-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 anchor="ctr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-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 anchor="ctr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-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 anchor="ctr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+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 anchor="ctr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583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Наличие механизмов уведомления о вхождении устройства в сеть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+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 anchor="ctr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-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 anchor="ctr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-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 anchor="ctr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+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 anchor="ctr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+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 anchor="ctr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379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Бинарный протокол представления данных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-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 anchor="ctr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+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 anchor="ctr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+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 anchor="ctr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-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 anchor="ctr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+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 anchor="ctr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49447ccefc_0_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Протокол SSDP. Преимущества</a:t>
            </a:r>
            <a:endParaRPr/>
          </a:p>
        </p:txBody>
      </p:sp>
      <p:sp>
        <p:nvSpPr>
          <p:cNvPr id="222" name="Google Shape;222;g249447ccefc_0_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Возможность дополнения процесса поиска передачей дополнительных данных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Поиск конкретных устройств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Поиск всех устройств некоторого типа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Поиск всех устройств, предоставляющих определённый сервис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Автоматические уведомления о вхождении устройства в сеть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3" name="Google Shape;223;g249447ccefc_0_9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r>
              <a:rPr lang="ru"/>
              <a:t>/28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49447ccefc_0_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Синтаксический разбор поисковых пакетов</a:t>
            </a:r>
            <a:endParaRPr/>
          </a:p>
        </p:txBody>
      </p:sp>
      <p:sp>
        <p:nvSpPr>
          <p:cNvPr id="229" name="Google Shape;229;g249447ccefc_0_10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r>
              <a:rPr lang="ru"/>
              <a:t>/28</a:t>
            </a:r>
            <a:endParaRPr/>
          </a:p>
        </p:txBody>
      </p:sp>
      <p:pic>
        <p:nvPicPr>
          <p:cNvPr id="230" name="Google Shape;230;g249447ccefc_0_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42088"/>
            <a:ext cx="8839204" cy="2796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49447ccefc_0_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Диаграмма рабочего цикла объекта SSDP</a:t>
            </a:r>
            <a:endParaRPr/>
          </a:p>
        </p:txBody>
      </p:sp>
      <p:sp>
        <p:nvSpPr>
          <p:cNvPr id="236" name="Google Shape;236;g249447ccefc_0_10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r>
              <a:rPr lang="ru"/>
              <a:t>/28</a:t>
            </a:r>
            <a:endParaRPr/>
          </a:p>
        </p:txBody>
      </p:sp>
      <p:pic>
        <p:nvPicPr>
          <p:cNvPr id="237" name="Google Shape;237;g249447ccefc_0_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47800"/>
            <a:ext cx="8520602" cy="3640403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g249447ccefc_0_108"/>
          <p:cNvSpPr/>
          <p:nvPr/>
        </p:nvSpPr>
        <p:spPr>
          <a:xfrm>
            <a:off x="3892975" y="2024675"/>
            <a:ext cx="1332300" cy="714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49447ccefc_0_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Диаграмма рабочего цикла объекта SSDP</a:t>
            </a:r>
            <a:endParaRPr/>
          </a:p>
        </p:txBody>
      </p:sp>
      <p:sp>
        <p:nvSpPr>
          <p:cNvPr id="244" name="Google Shape;244;g249447ccefc_0_1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r>
              <a:rPr lang="ru"/>
              <a:t>/28</a:t>
            </a:r>
            <a:endParaRPr/>
          </a:p>
        </p:txBody>
      </p:sp>
      <p:pic>
        <p:nvPicPr>
          <p:cNvPr id="245" name="Google Shape;245;g249447ccefc_0_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47800"/>
            <a:ext cx="8520602" cy="3640403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g249447ccefc_0_115"/>
          <p:cNvSpPr/>
          <p:nvPr/>
        </p:nvSpPr>
        <p:spPr>
          <a:xfrm>
            <a:off x="5389125" y="1101675"/>
            <a:ext cx="1332300" cy="714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49447ccefc_0_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5106"/>
              <a:buFont typeface="Arial"/>
              <a:buNone/>
            </a:pPr>
            <a:r>
              <a:rPr lang="ru" sz="2820"/>
              <a:t>Расширение протокола</a:t>
            </a:r>
            <a:endParaRPr sz="28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249447ccefc_0_1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r>
              <a:rPr lang="ru"/>
              <a:t>/28</a:t>
            </a:r>
            <a:endParaRPr/>
          </a:p>
        </p:txBody>
      </p:sp>
      <p:pic>
        <p:nvPicPr>
          <p:cNvPr id="253" name="Google Shape;253;g249447ccefc_0_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44125"/>
            <a:ext cx="8520602" cy="20552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49447ccefc_0_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Достигнутые результаты</a:t>
            </a:r>
            <a:endParaRPr/>
          </a:p>
        </p:txBody>
      </p:sp>
      <p:sp>
        <p:nvSpPr>
          <p:cNvPr id="259" name="Google Shape;259;g249447ccefc_0_1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Изучены принципы работы сетей Интернета вещей, подхода онтологически управляемых периферийных вычислений и функционирования платформы SciVi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Выявлены недостающие компоненты платформы, необходимые для комплексного решения на её основе задачи автоматизации программирования устройств Интернета вещей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Недостающие компоненты были спроектированы, реализованы, успешно прошли тестирование и частично интегрированы в платформу SciVi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>
                <a:solidFill>
                  <a:schemeClr val="dk1"/>
                </a:solidFill>
              </a:rPr>
              <a:t>Новая функциональность, добавленная в платформу SciVi в рамках данной работы, позволила вывести её средства программирования устройств Интернета вещей на новый уровень автоматизации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60" name="Google Shape;260;g249447ccefc_0_1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r>
              <a:rPr lang="ru"/>
              <a:t>/28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49447ccefc_0_1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820"/>
              <a:t>Спасибо за внимание!</a:t>
            </a:r>
            <a:endParaRPr/>
          </a:p>
        </p:txBody>
      </p:sp>
      <p:sp>
        <p:nvSpPr>
          <p:cNvPr id="266" name="Google Shape;266;g249447ccefc_0_141"/>
          <p:cNvSpPr txBox="1"/>
          <p:nvPr>
            <p:ph idx="1" type="body"/>
          </p:nvPr>
        </p:nvSpPr>
        <p:spPr>
          <a:xfrm>
            <a:off x="185175" y="11322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2"/>
            </a:pPr>
            <a:r>
              <a:rPr lang="ru" sz="1600" u="sng">
                <a:solidFill>
                  <a:schemeClr val="hlink"/>
                </a:solidFill>
                <a:hlinkClick action="ppaction://hlinksldjump" r:id="rId3"/>
              </a:rPr>
              <a:t>Интернет вещей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2"/>
            </a:pPr>
            <a:r>
              <a:rPr lang="ru" sz="1600" u="sng">
                <a:solidFill>
                  <a:schemeClr val="hlink"/>
                </a:solidFill>
                <a:hlinkClick action="ppaction://hlinksldjump" r:id="rId4"/>
              </a:rPr>
              <a:t>ODEC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2"/>
            </a:pPr>
            <a:r>
              <a:rPr lang="ru" sz="1600" u="sng">
                <a:solidFill>
                  <a:schemeClr val="hlink"/>
                </a:solidFill>
                <a:hlinkClick action="ppaction://hlinksldjump" r:id="rId5"/>
              </a:rPr>
              <a:t>SciVi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2"/>
            </a:pPr>
            <a:r>
              <a:rPr lang="ru" sz="1600" u="sng">
                <a:solidFill>
                  <a:schemeClr val="hlink"/>
                </a:solidFill>
                <a:hlinkClick action="ppaction://hlinksldjump" r:id="rId6"/>
              </a:rPr>
              <a:t>Графический редактор SciVi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2"/>
            </a:pPr>
            <a:r>
              <a:rPr lang="ru" sz="1600" u="sng">
                <a:solidFill>
                  <a:schemeClr val="hlink"/>
                </a:solidFill>
                <a:hlinkClick action="ppaction://hlinksldjump" r:id="rId7"/>
              </a:rPr>
              <a:t>Объект и предмет исследования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2"/>
            </a:pPr>
            <a:r>
              <a:rPr lang="ru" sz="1600" u="sng">
                <a:solidFill>
                  <a:schemeClr val="hlink"/>
                </a:solidFill>
                <a:hlinkClick action="ppaction://hlinksldjump" r:id="rId8"/>
              </a:rPr>
              <a:t>Цель работы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2"/>
            </a:pPr>
            <a:r>
              <a:rPr lang="ru" sz="1600" u="sng">
                <a:solidFill>
                  <a:schemeClr val="hlink"/>
                </a:solidFill>
                <a:hlinkClick action="ppaction://hlinksldjump" r:id="rId9"/>
              </a:rPr>
              <a:t>Подцели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2"/>
            </a:pPr>
            <a:r>
              <a:rPr lang="ru" sz="1600" u="sng">
                <a:solidFill>
                  <a:schemeClr val="hlink"/>
                </a:solidFill>
                <a:hlinkClick action="ppaction://hlinksldjump" r:id="rId10"/>
              </a:rPr>
              <a:t>Задачи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2"/>
            </a:pPr>
            <a:r>
              <a:rPr lang="ru" sz="1600" u="sng">
                <a:solidFill>
                  <a:schemeClr val="hlink"/>
                </a:solidFill>
                <a:hlinkClick action="ppaction://hlinksldjump" r:id="rId11"/>
              </a:rPr>
              <a:t>Микроконтроллер ESP8266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2"/>
            </a:pPr>
            <a:r>
              <a:rPr lang="ru" sz="1600" u="sng">
                <a:solidFill>
                  <a:schemeClr val="hlink"/>
                </a:solidFill>
                <a:hlinkClick action="ppaction://hlinksldjump" r:id="rId12"/>
              </a:rPr>
              <a:t>Библиотека менеджера EEPROM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2"/>
            </a:pPr>
            <a:r>
              <a:rPr lang="ru" sz="1600" u="sng">
                <a:solidFill>
                  <a:schemeClr val="hlink"/>
                </a:solidFill>
                <a:hlinkClick action="ppaction://hlinksldjump" r:id="rId13"/>
              </a:rPr>
              <a:t>Требования к </a:t>
            </a:r>
            <a:r>
              <a:rPr lang="ru" sz="1600" u="sng">
                <a:solidFill>
                  <a:schemeClr val="hlink"/>
                </a:solidFill>
                <a:hlinkClick action="ppaction://hlinksldjump" r:id="rId14"/>
              </a:rPr>
              <a:t>менеджеру EEPROM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2"/>
            </a:pPr>
            <a:r>
              <a:rPr lang="ru" sz="1600" u="sng">
                <a:solidFill>
                  <a:schemeClr val="hlink"/>
                </a:solidFill>
                <a:hlinkClick action="ppaction://hlinksldjump" r:id="rId15"/>
              </a:rPr>
              <a:t>Существующие решения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2"/>
            </a:pPr>
            <a:r>
              <a:rPr lang="ru" sz="1600" u="sng">
                <a:solidFill>
                  <a:schemeClr val="hlink"/>
                </a:solidFill>
                <a:hlinkClick action="ppaction://hlinksldjump" r:id="rId16"/>
              </a:rPr>
              <a:t>Диаграмма классов менеджера</a:t>
            </a:r>
            <a:endParaRPr sz="1600"/>
          </a:p>
        </p:txBody>
      </p:sp>
      <p:sp>
        <p:nvSpPr>
          <p:cNvPr id="267" name="Google Shape;267;g249447ccefc_0_1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r>
              <a:rPr lang="ru"/>
              <a:t>/28</a:t>
            </a:r>
            <a:endParaRPr/>
          </a:p>
        </p:txBody>
      </p:sp>
      <p:sp>
        <p:nvSpPr>
          <p:cNvPr id="268" name="Google Shape;268;g249447ccefc_0_141"/>
          <p:cNvSpPr txBox="1"/>
          <p:nvPr>
            <p:ph idx="1" type="body"/>
          </p:nvPr>
        </p:nvSpPr>
        <p:spPr>
          <a:xfrm>
            <a:off x="4445475" y="1132275"/>
            <a:ext cx="452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 startAt="15"/>
            </a:pPr>
            <a:r>
              <a:rPr lang="ru" sz="1600" u="sng">
                <a:solidFill>
                  <a:schemeClr val="hlink"/>
                </a:solidFill>
                <a:hlinkClick action="ppaction://hlinksldjump" r:id="rId17"/>
              </a:rPr>
              <a:t>Абстрактный класс чтения/записи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 startAt="15"/>
            </a:pPr>
            <a:r>
              <a:rPr lang="ru" sz="1600" u="sng">
                <a:solidFill>
                  <a:schemeClr val="hlink"/>
                </a:solidFill>
                <a:hlinkClick action="ppaction://hlinksldjump" r:id="rId18"/>
              </a:rPr>
              <a:t>Реализация классов чтения/записи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 startAt="15"/>
            </a:pPr>
            <a:r>
              <a:rPr lang="ru" sz="1600" u="sng">
                <a:solidFill>
                  <a:schemeClr val="hlink"/>
                </a:solidFill>
                <a:hlinkClick action="ppaction://hlinksldjump" r:id="rId19"/>
              </a:rPr>
              <a:t>Внешний интерфейс менеджера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 startAt="19"/>
            </a:pPr>
            <a:r>
              <a:rPr lang="ru" sz="1600" u="sng">
                <a:solidFill>
                  <a:schemeClr val="hlink"/>
                </a:solidFill>
                <a:hlinkClick action="ppaction://hlinksldjump" r:id="rId20"/>
              </a:rPr>
              <a:t>Преимущества разработанного решения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 startAt="19"/>
            </a:pPr>
            <a:r>
              <a:rPr lang="ru" sz="1600" u="sng">
                <a:solidFill>
                  <a:schemeClr val="hlink"/>
                </a:solidFill>
                <a:hlinkClick action="ppaction://hlinksldjump" r:id="rId21"/>
              </a:rPr>
              <a:t>Автоматизации обнаружения устройств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 startAt="19"/>
            </a:pPr>
            <a:r>
              <a:rPr lang="ru" sz="1600" u="sng">
                <a:solidFill>
                  <a:schemeClr val="hlink"/>
                </a:solidFill>
                <a:hlinkClick action="ppaction://hlinksldjump" r:id="rId22"/>
              </a:rPr>
              <a:t>Анализ протоколов самоидентификации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 startAt="19"/>
            </a:pPr>
            <a:r>
              <a:rPr lang="ru" sz="1600" u="sng">
                <a:solidFill>
                  <a:schemeClr val="hlink"/>
                </a:solidFill>
                <a:hlinkClick action="ppaction://hlinksldjump" r:id="rId23"/>
              </a:rPr>
              <a:t>Протокол SSDP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 startAt="19"/>
            </a:pPr>
            <a:r>
              <a:rPr lang="ru" sz="1600" u="sng">
                <a:solidFill>
                  <a:schemeClr val="hlink"/>
                </a:solidFill>
                <a:hlinkClick action="ppaction://hlinksldjump" r:id="rId24"/>
              </a:rPr>
              <a:t>Синтаксический анализатор запросов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 startAt="19"/>
            </a:pPr>
            <a:r>
              <a:rPr lang="ru" sz="1600" u="sng">
                <a:solidFill>
                  <a:schemeClr val="hlink"/>
                </a:solidFill>
                <a:hlinkClick action="ppaction://hlinksldjump" r:id="rId25"/>
              </a:rPr>
              <a:t>Диаграмма рабочего цикла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 startAt="26"/>
            </a:pPr>
            <a:r>
              <a:rPr lang="ru" sz="1600" u="sng">
                <a:solidFill>
                  <a:schemeClr val="hlink"/>
                </a:solidFill>
                <a:hlinkClick action="ppaction://hlinksldjump" r:id="rId26"/>
              </a:rPr>
              <a:t>Средства расширения протокола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 startAt="26"/>
            </a:pPr>
            <a:r>
              <a:rPr lang="ru" sz="1600" u="sng">
                <a:solidFill>
                  <a:schemeClr val="hlink"/>
                </a:solidFill>
                <a:hlinkClick action="ppaction://hlinksldjump" r:id="rId27"/>
              </a:rPr>
              <a:t>Достигнутые результаты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97bf8c4fd_0_6"/>
          <p:cNvSpPr txBox="1"/>
          <p:nvPr>
            <p:ph type="title"/>
          </p:nvPr>
        </p:nvSpPr>
        <p:spPr>
          <a:xfrm>
            <a:off x="311700" y="445025"/>
            <a:ext cx="8784300" cy="10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Онтологически </a:t>
            </a:r>
            <a:r>
              <a:rPr lang="ru"/>
              <a:t>управляемые</a:t>
            </a:r>
            <a:r>
              <a:rPr lang="ru"/>
              <a:t> </a:t>
            </a:r>
            <a:r>
              <a:rPr lang="ru"/>
              <a:t>периферийные</a:t>
            </a:r>
            <a:r>
              <a:rPr lang="ru"/>
              <a:t> вычисления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(Ontology-Driven Edge Computing, ODEC)</a:t>
            </a:r>
            <a:endParaRPr/>
          </a:p>
        </p:txBody>
      </p:sp>
      <p:sp>
        <p:nvSpPr>
          <p:cNvPr id="72" name="Google Shape;72;g2497bf8c4fd_0_6"/>
          <p:cNvSpPr txBox="1"/>
          <p:nvPr>
            <p:ph idx="1" type="body"/>
          </p:nvPr>
        </p:nvSpPr>
        <p:spPr>
          <a:xfrm>
            <a:off x="341475" y="2421325"/>
            <a:ext cx="8520600" cy="2361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Управление периферийными устройствами </a:t>
            </a:r>
            <a:r>
              <a:rPr lang="ru">
                <a:solidFill>
                  <a:schemeClr val="dk1"/>
                </a:solidFill>
              </a:rPr>
              <a:t>только </a:t>
            </a:r>
            <a:r>
              <a:rPr lang="ru">
                <a:solidFill>
                  <a:schemeClr val="dk1"/>
                </a:solidFill>
              </a:rPr>
              <a:t>с помощью онтологий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Создание унифицированных интерфейсов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Объединение в общую сеть разнородных устройств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Быстрое перепрограммирование и реконфигурация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Упрощение мониторинга работы устройств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>
                <a:solidFill>
                  <a:schemeClr val="dk1"/>
                </a:solidFill>
              </a:rPr>
              <a:t>Автоматизация процесса </a:t>
            </a:r>
            <a:r>
              <a:rPr b="1" lang="ru">
                <a:solidFill>
                  <a:schemeClr val="dk1"/>
                </a:solidFill>
              </a:rPr>
              <a:t>программирования устройств </a:t>
            </a:r>
            <a:r>
              <a:rPr b="1" lang="ru">
                <a:solidFill>
                  <a:schemeClr val="dk1"/>
                </a:solidFill>
              </a:rPr>
              <a:t>и снижение необходимого уровня квалификации разработчика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73" name="Google Shape;73;g2497bf8c4fd_0_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r>
              <a:rPr lang="ru"/>
              <a:t>/28</a:t>
            </a:r>
            <a:endParaRPr/>
          </a:p>
        </p:txBody>
      </p:sp>
      <p:sp>
        <p:nvSpPr>
          <p:cNvPr id="74" name="Google Shape;74;g2497bf8c4fd_0_6"/>
          <p:cNvSpPr/>
          <p:nvPr/>
        </p:nvSpPr>
        <p:spPr>
          <a:xfrm>
            <a:off x="311700" y="1451525"/>
            <a:ext cx="3543900" cy="82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Классическая прошивка</a:t>
            </a:r>
            <a:endParaRPr/>
          </a:p>
        </p:txBody>
      </p:sp>
      <p:sp>
        <p:nvSpPr>
          <p:cNvPr id="75" name="Google Shape;75;g2497bf8c4fd_0_6"/>
          <p:cNvSpPr/>
          <p:nvPr/>
        </p:nvSpPr>
        <p:spPr>
          <a:xfrm>
            <a:off x="5110575" y="1451525"/>
            <a:ext cx="3751500" cy="863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2497bf8c4fd_0_6"/>
          <p:cNvSpPr/>
          <p:nvPr/>
        </p:nvSpPr>
        <p:spPr>
          <a:xfrm>
            <a:off x="5248075" y="1553025"/>
            <a:ext cx="1165200" cy="64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Доменная онтология</a:t>
            </a:r>
            <a:endParaRPr/>
          </a:p>
        </p:txBody>
      </p:sp>
      <p:sp>
        <p:nvSpPr>
          <p:cNvPr id="77" name="Google Shape;77;g2497bf8c4fd_0_6"/>
          <p:cNvSpPr/>
          <p:nvPr/>
        </p:nvSpPr>
        <p:spPr>
          <a:xfrm>
            <a:off x="6413275" y="1553025"/>
            <a:ext cx="1165200" cy="64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Онтология задачи</a:t>
            </a:r>
            <a:endParaRPr/>
          </a:p>
        </p:txBody>
      </p:sp>
      <p:sp>
        <p:nvSpPr>
          <p:cNvPr id="78" name="Google Shape;78;g2497bf8c4fd_0_6"/>
          <p:cNvSpPr/>
          <p:nvPr/>
        </p:nvSpPr>
        <p:spPr>
          <a:xfrm>
            <a:off x="7578475" y="1553025"/>
            <a:ext cx="1165200" cy="64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МЛВ</a:t>
            </a:r>
            <a:endParaRPr/>
          </a:p>
        </p:txBody>
      </p:sp>
      <p:sp>
        <p:nvSpPr>
          <p:cNvPr id="79" name="Google Shape;79;g2497bf8c4fd_0_6"/>
          <p:cNvSpPr/>
          <p:nvPr/>
        </p:nvSpPr>
        <p:spPr>
          <a:xfrm>
            <a:off x="4011188" y="1750275"/>
            <a:ext cx="943800" cy="253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85" name="Google Shape;85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86" name="Google Shape;8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76065"/>
            <a:ext cx="9143999" cy="437891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"/>
          <p:cNvSpPr txBox="1"/>
          <p:nvPr/>
        </p:nvSpPr>
        <p:spPr>
          <a:xfrm>
            <a:off x="3802500" y="4703625"/>
            <a:ext cx="252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https://scivi.tools/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r>
              <a:rPr lang="ru"/>
              <a:t>/28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497bf8c4fd_3_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Редактор диаграмм потоков данных SciVi</a:t>
            </a:r>
            <a:endParaRPr/>
          </a:p>
        </p:txBody>
      </p:sp>
      <p:sp>
        <p:nvSpPr>
          <p:cNvPr id="94" name="Google Shape;94;g2497bf8c4fd_3_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r>
              <a:rPr lang="ru"/>
              <a:t>/28</a:t>
            </a:r>
            <a:endParaRPr/>
          </a:p>
        </p:txBody>
      </p:sp>
      <p:pic>
        <p:nvPicPr>
          <p:cNvPr id="95" name="Google Shape;95;g2497bf8c4fd_3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9125"/>
            <a:ext cx="8520599" cy="36275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	 </a:t>
            </a:r>
            <a:endParaRPr/>
          </a:p>
        </p:txBody>
      </p:sp>
      <p:sp>
        <p:nvSpPr>
          <p:cNvPr id="101" name="Google Shape;101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None/>
            </a:pPr>
            <a:r>
              <a:rPr lang="ru" sz="2800">
                <a:solidFill>
                  <a:schemeClr val="dk1"/>
                </a:solidFill>
              </a:rPr>
              <a:t>Объект исследования:  </a:t>
            </a:r>
            <a:endParaRPr sz="28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None/>
            </a:pPr>
            <a:r>
              <a:rPr lang="ru" sz="2800">
                <a:solidFill>
                  <a:schemeClr val="dk1"/>
                </a:solidFill>
              </a:rPr>
              <a:t>автоматизация периферийных вычислений.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 sz="2800">
                <a:solidFill>
                  <a:schemeClr val="dk1"/>
                </a:solidFill>
              </a:rPr>
              <a:t>Предмет исследований: 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 sz="2800">
                <a:solidFill>
                  <a:schemeClr val="dk1"/>
                </a:solidFill>
              </a:rPr>
              <a:t>средства платформы SciVi для организации онтологически управляемых периферийных вычислений.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64285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02" name="Google Shape;10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r>
              <a:rPr lang="ru"/>
              <a:t>/28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5106"/>
              <a:buFont typeface="Arial"/>
              <a:buNone/>
            </a:pPr>
            <a:r>
              <a:rPr lang="ru" sz="3133"/>
              <a:t>Цель ВКР: </a:t>
            </a:r>
            <a:endParaRPr sz="3133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08" name="Google Shape;108;p4"/>
          <p:cNvSpPr txBox="1"/>
          <p:nvPr>
            <p:ph idx="1" type="body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 sz="2800">
                <a:solidFill>
                  <a:schemeClr val="dk1"/>
                </a:solidFill>
              </a:rPr>
              <a:t>Создание комплексного решения по  автоматизации программирования устройств Интернета вещей на базе платформы SciVi путём реализации недостающей функциональности в рамках концепции онтологически управляемых периферийных вычислений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09" name="Google Shape;10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r>
              <a:rPr lang="ru"/>
              <a:t>/28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49447ccefc_0_3"/>
          <p:cNvSpPr txBox="1"/>
          <p:nvPr>
            <p:ph type="title"/>
          </p:nvPr>
        </p:nvSpPr>
        <p:spPr>
          <a:xfrm>
            <a:off x="311700" y="445025"/>
            <a:ext cx="8754600" cy="6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ru" sz="2820"/>
              <a:t>Н</a:t>
            </a:r>
            <a:r>
              <a:rPr lang="ru" sz="2820"/>
              <a:t>едостающая функциональность платформы SciVi</a:t>
            </a:r>
            <a:endParaRPr sz="2820"/>
          </a:p>
        </p:txBody>
      </p:sp>
      <p:sp>
        <p:nvSpPr>
          <p:cNvPr id="115" name="Google Shape;115;g249447ccefc_0_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ru" sz="2500">
                <a:solidFill>
                  <a:schemeClr val="dk1"/>
                </a:solidFill>
              </a:rPr>
              <a:t>Автоматическое обнаружения периферийных устройств в локальной сети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ru" sz="2500">
                <a:solidFill>
                  <a:schemeClr val="dk1"/>
                </a:solidFill>
              </a:rPr>
              <a:t>Возможности эффективного взаимодействия с энергонезависимой памятью </a:t>
            </a:r>
            <a:r>
              <a:rPr lang="ru" sz="2500">
                <a:solidFill>
                  <a:schemeClr val="dk1"/>
                </a:solidFill>
              </a:rPr>
              <a:t>периферийных устройств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116" name="Google Shape;116;g249447ccefc_0_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r>
              <a:rPr lang="ru"/>
              <a:t>/28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/>
              <a:t>Задачи:</a:t>
            </a:r>
            <a:endParaRPr/>
          </a:p>
        </p:txBody>
      </p:sp>
      <p:sp>
        <p:nvSpPr>
          <p:cNvPr id="122" name="Google Shape;122;p6"/>
          <p:cNvSpPr txBox="1"/>
          <p:nvPr>
            <p:ph idx="1" type="body"/>
          </p:nvPr>
        </p:nvSpPr>
        <p:spPr>
          <a:xfrm>
            <a:off x="193525" y="1152475"/>
            <a:ext cx="8731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ru" sz="1700">
                <a:solidFill>
                  <a:schemeClr val="dk1"/>
                </a:solidFill>
              </a:rPr>
              <a:t>Провести анализ литературы по тематике Интернета вещей и онтологически управляемых периферийных вычислений.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ru" sz="1700">
                <a:solidFill>
                  <a:schemeClr val="dk1"/>
                </a:solidFill>
              </a:rPr>
              <a:t>Изучить принципы функционирования платформы визуальной аналитики SciVi.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ru" sz="1700">
                <a:solidFill>
                  <a:schemeClr val="dk1"/>
                </a:solidFill>
              </a:rPr>
              <a:t>Провести анализ литературы и существующих решений в областях автоматизации обнаружения устройств Интернета вещей в локальной сети и взаимодействия с их энергонезависимой памятью.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ru" sz="1700">
                <a:solidFill>
                  <a:schemeClr val="dk1"/>
                </a:solidFill>
              </a:rPr>
              <a:t>Спроектировать и разработать программные решения для автоматизации обнаружения устройств Интернета вещей в локальной сети и взаимодействия с их энергонезависимой памятью с учётом особенностей подхода онтологически управляемых периферийных вычислений и платформы SciVi.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ru" sz="1700">
                <a:solidFill>
                  <a:schemeClr val="dk1"/>
                </a:solidFill>
              </a:rPr>
              <a:t>Интегрировать разработанные решения в платформу SciVi и провести комплексное тестирование средств автоматизации программирования устройств Интернета вещей на базе этой платформы.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23" name="Google Shape;12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r>
              <a:rPr lang="ru"/>
              <a:t>/28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