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77" r:id="rId5"/>
    <p:sldId id="27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5AAC-CBE9-4677-A9D1-C015730BA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88D1A-2E81-4CB1-A5A9-F02DE7245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53B7F-D7A9-4FFD-B5C8-F75AF426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C9F1-D8A4-4554-88C3-F868644B7A4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D03D2-889F-42E7-8A7B-45B568CE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7F8E-F71E-4F88-B4FA-A8F3D1CD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4913-ABAD-4404-BB94-C06DDBBE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EE11-BC11-48F4-8CCD-2505DD10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87725-FFAA-407D-936A-A83A58F90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AAD65-28E4-4D53-B837-09C50DF04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C9F1-D8A4-4554-88C3-F868644B7A4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D5514-82C9-469F-A987-D5989673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748CB-0D2D-4AD0-977F-9D556683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4913-ABAD-4404-BB94-C06DDBBE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7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84A7E-0875-4EAF-9B5D-3D311A9F1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E8EFE-8C38-4B15-A790-C11DEC560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DC06-DDA2-4EA4-B356-24DC2262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C9F1-D8A4-4554-88C3-F868644B7A4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24E09-CAA3-4CA4-A14E-F0FE4A01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BBD32-2D88-4322-9140-AA47B424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4913-ABAD-4404-BB94-C06DDBBE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5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180D-3A9C-4562-8C29-DB0EB40B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96E96-8CF1-423C-BA96-26948ACD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2CF76-DB25-4D9A-98FA-5A938524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C9F1-D8A4-4554-88C3-F868644B7A4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32F77-868D-47ED-A822-EFB4D68B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11FE6-F16F-45B2-8A79-183A672A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4913-ABAD-4404-BB94-C06DDBBE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B81B-D6BC-42D3-8A9D-E07464A0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58F2A-D73E-4267-8484-273B1C3DD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6B6EB-1FE0-4716-BC02-D422E8AD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C9F1-D8A4-4554-88C3-F868644B7A4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30BF3-ECA2-4EE3-8218-7C2D5ADF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A5346-D01E-4B8B-92A5-5A237CFD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4913-ABAD-4404-BB94-C06DDBBE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9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8873-4A12-4CA7-B312-9CE72F8F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38D0-86E7-4008-A0D1-08F9C2793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C0948-2E3F-44B0-BAA9-EBF950BFF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248BF-B106-449C-81B7-BF18EAC4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C9F1-D8A4-4554-88C3-F868644B7A4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AB94F-6700-4EA8-9DB6-42265F84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B2F86-5F10-46C1-A09E-061C4718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4913-ABAD-4404-BB94-C06DDBBE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4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6556-5C5E-4801-BA63-15317166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B04FE-C47E-4076-B771-DD84F3B41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862CD-C651-44B5-9084-8DF5D01F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A6879-F932-4738-AEF2-9E7847974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E69B0-96FC-4C1E-8E8C-629DC3B76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E5F08-83D4-4233-933E-02D9FCF0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C9F1-D8A4-4554-88C3-F868644B7A4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0C678-B7AF-4423-8796-E63C54B2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7B0E3-357A-453B-8193-7C3BBCCD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4913-ABAD-4404-BB94-C06DDBBE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9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FE65-93E7-48B7-9578-61B297A2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8A2F8-F220-4E52-BEDD-4A610372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C9F1-D8A4-4554-88C3-F868644B7A4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C0331-FB14-45F9-9EFD-CF43C5D2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2F93F-B3E6-4D96-B42B-807EB26B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4913-ABAD-4404-BB94-C06DDBBE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3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2A786-5E1A-4BBF-934C-19E9F7B7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C9F1-D8A4-4554-88C3-F868644B7A4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24F98-85B8-44C4-BCCC-C1DD7F0F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E8573-E09A-4ADF-BA0E-886C66FB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4913-ABAD-4404-BB94-C06DDBBE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8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01A8-44A0-498F-9505-D130EFB6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EE36-15DA-459B-B110-500EACB30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48D6C-DB48-4801-9D14-F49EF411A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56AFD-BA08-4885-97EE-771A166B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C9F1-D8A4-4554-88C3-F868644B7A4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E6363-D05F-4EE9-884A-CADD84A7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E5578-EC11-4983-A18F-AD9A562C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4913-ABAD-4404-BB94-C06DDBBE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9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C419-BD93-477F-AC74-0794BC6A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E573F-DE6D-4D81-A693-9B25368C4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4D25E-923F-4AE6-94C9-F6667ED2A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6B39-A4EF-4E49-A508-627E21A1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C9F1-D8A4-4554-88C3-F868644B7A4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5F940-BAF7-4BF7-9DBC-3EE99D6C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748D2-7FE8-4158-BC45-7EBE439E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4913-ABAD-4404-BB94-C06DDBBE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5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2255C-41E4-4FCC-98EE-BFE38BF1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E1F80-4889-41CF-98DD-983D809C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A4284-8AD0-4C05-BBB3-3481E5C6F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0C9F1-D8A4-4554-88C3-F868644B7A4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8FCC-F43D-40F8-B570-6414055E0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0874-ED20-4AC2-A2B8-6B5AFB48D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64913-ABAD-4404-BB94-C06DDBBE7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6E935-DE73-416C-9706-18508484C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1" r="903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5C20F4-ACD8-4705-B884-6CE77B572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bs-Latn-BA">
                <a:solidFill>
                  <a:srgbClr val="FFFFFF"/>
                </a:solidFill>
              </a:rPr>
              <a:t>Informacijski sistem za tehnički pregled vozila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F8C4B-383A-4701-8B0B-C377CFF2D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bs-Latn-BA">
                <a:solidFill>
                  <a:srgbClr val="FFFFFF"/>
                </a:solidFill>
              </a:rPr>
              <a:t>UNIVERZITET „DŽEMAL BIJEDIĆ“ U MOSTARU</a:t>
            </a:r>
          </a:p>
          <a:p>
            <a:r>
              <a:rPr lang="bs-Latn-BA">
                <a:solidFill>
                  <a:srgbClr val="FFFFFF"/>
                </a:solidFill>
              </a:rPr>
              <a:t>FAKULTET INFORMACIJSKIH TEHNOLOGIJA 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973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Tm="2665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86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46CC7-E965-49F0-BD6F-2D58A4C7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662"/>
            <a:ext cx="3785513" cy="372885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LOGIČKI MODEL PROCESA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0CE6FC-50EB-4ADB-AAA5-D708393A6E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4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53956"/>
      </p:ext>
    </p:extLst>
  </p:cSld>
  <p:clrMapOvr>
    <a:masterClrMapping/>
  </p:clrMapOvr>
  <p:transition spd="slow"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0F6B7-8DDB-4EDA-BD61-4AEC3A9B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662"/>
            <a:ext cx="3785513" cy="372885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FIZIČKI MODEL PROCESA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EA9109-39B4-4C18-BE98-F09DAE74698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4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867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186D-62C4-47CE-8B68-107CD1C4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08" y="540729"/>
            <a:ext cx="3494341" cy="179300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KONCEPTUALNI MODEL PODATAKA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ED5A08-9E3A-4B13-B142-89600B20C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99"/>
          <a:stretch/>
        </p:blipFill>
        <p:spPr>
          <a:xfrm>
            <a:off x="5441735" y="1437232"/>
            <a:ext cx="5934456" cy="39835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0604214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4107-2431-49E2-85DA-FC642662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FIZIČKI MODEL PODATAKA </a:t>
            </a:r>
          </a:p>
        </p:txBody>
      </p:sp>
      <p:sp>
        <p:nvSpPr>
          <p:cNvPr id="137" name="Rectangle 7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342338C-DABE-43A1-9C6A-37B799DAC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405862" y="914306"/>
            <a:ext cx="6019331" cy="50261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1017402"/>
      </p:ext>
    </p:extLst>
  </p:cSld>
  <p:clrMapOvr>
    <a:masterClrMapping/>
  </p:clrMapOvr>
  <p:transition spd="slow"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1CAB-EF10-45C6-9A9E-CBC6409F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SHEMA BAZE PODATAKA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78B62D-5C73-4633-A111-E3E3CC7AB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405862" y="1689295"/>
            <a:ext cx="6019331" cy="34761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2407450"/>
      </p:ext>
    </p:extLst>
  </p:cSld>
  <p:clrMapOvr>
    <a:masterClrMapping/>
  </p:clrMapOvr>
  <p:transition spd="slow"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96F9-754C-43AC-B0F6-724ACA7C0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kern="1200" dirty="0">
                <a:latin typeface="+mj-lt"/>
                <a:ea typeface="+mj-ea"/>
                <a:cs typeface="+mj-cs"/>
              </a:rPr>
              <a:t>MODEL ARHITEKTURE INFORMACIJSKOG SISTEMA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DF5DB1C-85A9-46CC-81D2-AECFDF54083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706639" y="833418"/>
            <a:ext cx="2871671" cy="5187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57236454"/>
      </p:ext>
    </p:extLst>
  </p:cSld>
  <p:clrMapOvr>
    <a:masterClrMapping/>
  </p:clrMapOvr>
  <p:transition spd="slow"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AAF69-9B82-432F-9251-AEC78818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ARHITEKTUREMREŽE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8E4BD1-6755-4971-B5E1-37EA869339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182041"/>
            <a:ext cx="10905066" cy="338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99738"/>
      </p:ext>
    </p:extLst>
  </p:cSld>
  <p:clrMapOvr>
    <a:masterClrMapping/>
  </p:clrMapOvr>
  <p:transition spd="slow">
    <p:wipe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7586-2234-47D2-804E-0E99707E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38144"/>
            <a:ext cx="4953934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PROTOTIP KORISNIČKOG SUČELJA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7900AF-3ED0-4C02-A309-3984EBBD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EDEE5C-3126-4336-A7D4-9277AF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9138" y="559407"/>
            <a:ext cx="5109725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B778C-5CE7-4F9F-B1DD-CE33E2B4D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5" r="21255" b="2"/>
          <a:stretch/>
        </p:blipFill>
        <p:spPr>
          <a:xfrm>
            <a:off x="6752844" y="722376"/>
            <a:ext cx="4782312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50668816"/>
      </p:ext>
    </p:extLst>
  </p:cSld>
  <p:clrMapOvr>
    <a:masterClrMapping/>
  </p:clrMapOvr>
  <p:transition spd="slow">
    <p:wipe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9B4B-7DC4-46EF-BD33-89BAE243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bs-Latn-BA" kern="1200" dirty="0">
                <a:latin typeface="+mj-lt"/>
                <a:ea typeface="+mj-ea"/>
                <a:cs typeface="+mj-cs"/>
              </a:rPr>
              <a:t>Profil vozila</a:t>
            </a:r>
            <a:r>
              <a:rPr lang="en-US" kern="12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F4CEE9-54B4-4A46-B8FC-C9D5D0D2E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763519" y="2814222"/>
            <a:ext cx="6132559" cy="345878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80235127"/>
      </p:ext>
    </p:extLst>
  </p:cSld>
  <p:clrMapOvr>
    <a:masterClrMapping/>
  </p:clrMapOvr>
  <p:transition spd="slow">
    <p:wipe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DEB68-4D7E-40C0-939B-F4B05A37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bs-Latn-BA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Pregled statistike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6D073B-DE58-43EC-BDCD-D91193FB9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777316" y="1495336"/>
            <a:ext cx="6780700" cy="38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90867"/>
      </p:ext>
    </p:extLst>
  </p:cSld>
  <p:clrMapOvr>
    <a:masterClrMapping/>
  </p:clrMapOvr>
  <p:transition spd="slow"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B8ECC1-461B-4F84-A79C-3E475C206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2" r="14662" b="1"/>
          <a:stretch/>
        </p:blipFill>
        <p:spPr>
          <a:xfrm>
            <a:off x="7555991" y="1690688"/>
            <a:ext cx="4636009" cy="5167312"/>
          </a:xfrm>
          <a:custGeom>
            <a:avLst/>
            <a:gdLst/>
            <a:ahLst/>
            <a:cxnLst/>
            <a:rect l="l" t="t" r="r" b="b"/>
            <a:pathLst>
              <a:path w="4636009" h="5167312">
                <a:moveTo>
                  <a:pt x="2670287" y="0"/>
                </a:moveTo>
                <a:lnTo>
                  <a:pt x="4636009" y="0"/>
                </a:lnTo>
                <a:lnTo>
                  <a:pt x="4636009" y="5167312"/>
                </a:lnTo>
                <a:lnTo>
                  <a:pt x="276091" y="5167312"/>
                </a:lnTo>
                <a:lnTo>
                  <a:pt x="2669087" y="2858"/>
                </a:lnTo>
                <a:lnTo>
                  <a:pt x="2670287" y="2858"/>
                </a:lnTo>
                <a:close/>
                <a:moveTo>
                  <a:pt x="0" y="0"/>
                </a:moveTo>
                <a:lnTo>
                  <a:pt x="2343381" y="0"/>
                </a:lnTo>
                <a:lnTo>
                  <a:pt x="2343381" y="952"/>
                </a:lnTo>
                <a:lnTo>
                  <a:pt x="0" y="952"/>
                </a:lnTo>
                <a:close/>
              </a:path>
            </a:pathLst>
          </a:custGeom>
        </p:spPr>
      </p:pic>
      <p:sp>
        <p:nvSpPr>
          <p:cNvPr id="67" name="Freeform 75">
            <a:extLst>
              <a:ext uri="{FF2B5EF4-FFF2-40B4-BE49-F238E27FC236}">
                <a16:creationId xmlns:a16="http://schemas.microsoft.com/office/drawing/2014/main" id="{869A01FF-E930-4B34-9942-5ACABF37F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03323-9BEF-46F8-AB90-F188CE68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bs-Latn-BA">
                <a:solidFill>
                  <a:srgbClr val="000000"/>
                </a:solidFill>
              </a:rPr>
              <a:t>SADRŽAJ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F6AC8-DBDB-475A-B805-69A6A17E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6588625" cy="406598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s-Latn-BA" sz="2000">
                <a:solidFill>
                  <a:srgbClr val="FFFFFF"/>
                </a:solidFill>
              </a:rPr>
              <a:t>UVOD</a:t>
            </a:r>
          </a:p>
          <a:p>
            <a:pPr marL="514350" indent="-514350">
              <a:buFont typeface="+mj-lt"/>
              <a:buAutoNum type="arabicPeriod"/>
            </a:pPr>
            <a:r>
              <a:rPr lang="bs-Latn-BA" sz="2000">
                <a:solidFill>
                  <a:srgbClr val="FFFFFF"/>
                </a:solidFill>
              </a:rPr>
              <a:t>PROBLEMI</a:t>
            </a:r>
          </a:p>
          <a:p>
            <a:pPr marL="514350" indent="-514350">
              <a:buFont typeface="+mj-lt"/>
              <a:buAutoNum type="arabicPeriod"/>
            </a:pPr>
            <a:r>
              <a:rPr lang="bs-Latn-BA" sz="2000">
                <a:solidFill>
                  <a:srgbClr val="FFFFFF"/>
                </a:solidFill>
              </a:rPr>
              <a:t>CILJEVI</a:t>
            </a:r>
          </a:p>
          <a:p>
            <a:pPr marL="514350" indent="-514350">
              <a:buFont typeface="+mj-lt"/>
              <a:buAutoNum type="arabicPeriod"/>
            </a:pPr>
            <a:r>
              <a:rPr lang="bs-Latn-BA" sz="2000">
                <a:solidFill>
                  <a:srgbClr val="FFFFFF"/>
                </a:solidFill>
              </a:rPr>
              <a:t>DIJAGRAMI</a:t>
            </a:r>
          </a:p>
          <a:p>
            <a:pPr marL="514350" indent="-514350">
              <a:buFont typeface="+mj-lt"/>
              <a:buAutoNum type="arabicPeriod"/>
            </a:pPr>
            <a:r>
              <a:rPr lang="bs-Latn-BA" sz="2000">
                <a:solidFill>
                  <a:srgbClr val="FFFFFF"/>
                </a:solidFill>
              </a:rPr>
              <a:t>PROTOTIP KORISNIČKOG SUČELJA</a:t>
            </a:r>
          </a:p>
          <a:p>
            <a:pPr marL="514350" indent="-514350">
              <a:buFont typeface="+mj-lt"/>
              <a:buAutoNum type="arabicPeriod"/>
            </a:pPr>
            <a:r>
              <a:rPr lang="bs-Latn-BA" sz="2000">
                <a:solidFill>
                  <a:srgbClr val="FFFFFF"/>
                </a:solidFill>
              </a:rPr>
              <a:t>ZAKLJUČAK </a:t>
            </a:r>
          </a:p>
        </p:txBody>
      </p:sp>
    </p:spTree>
    <p:extLst>
      <p:ext uri="{BB962C8B-B14F-4D97-AF65-F5344CB8AC3E}">
        <p14:creationId xmlns:p14="http://schemas.microsoft.com/office/powerpoint/2010/main" val="3894200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4">
            <a:extLst>
              <a:ext uri="{FF2B5EF4-FFF2-40B4-BE49-F238E27FC236}">
                <a16:creationId xmlns:a16="http://schemas.microsoft.com/office/drawing/2014/main" id="{DC6BEC6B-5C77-412D-B45A-5B0F46F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368A9-49B7-4C69-AD6B-AD9DD55E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bs-Latn-BA" sz="4000"/>
              <a:t>ZAKLJUČAK 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50A4F-737E-4549-BACF-2DB700AC7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128"/>
            <a:ext cx="3990968" cy="4272681"/>
          </a:xfrm>
        </p:spPr>
        <p:txBody>
          <a:bodyPr>
            <a:normAutofit/>
          </a:bodyPr>
          <a:lstStyle/>
          <a:p>
            <a:r>
              <a:rPr lang="hr-HR" sz="1900" dirty="0"/>
              <a:t>Tehnički pregled vozila je jedna od najbitniji komponenti vozila.Jako je bitno da svi vlasnici rade redovno servise svojih vozila kako bi ih držali što duže ispravnim.  </a:t>
            </a:r>
            <a:endParaRPr lang="en-US" sz="1900" dirty="0"/>
          </a:p>
          <a:p>
            <a:r>
              <a:rPr lang="hr-HR" sz="1900" dirty="0"/>
              <a:t>Ovaj projekat bi trebao doprinjeti procesu i učiniti ga lakšim.Korisnicima bi trebao omogućiti lakše planiranje i obavljanje tehničkog pregleda.</a:t>
            </a:r>
            <a:endParaRPr lang="en-US" sz="1900" dirty="0"/>
          </a:p>
          <a:p>
            <a:r>
              <a:rPr lang="hr-HR" sz="1900" dirty="0"/>
              <a:t>Budućnost ove aplikacije bi se mogla vidjeti kao neki centralizirani sistem svih pravno legalni tehnički servisa kako bi digitalizirali je proces poslovanja.</a:t>
            </a:r>
            <a:endParaRPr lang="en-US" sz="1900" dirty="0"/>
          </a:p>
          <a:p>
            <a:endParaRPr lang="en-US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6D23CC-AFB6-4405-92E1-DAE76085FB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r="2085" b="2"/>
          <a:stretch/>
        </p:blipFill>
        <p:spPr>
          <a:xfrm>
            <a:off x="5191128" y="1847129"/>
            <a:ext cx="6162670" cy="42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03777"/>
      </p:ext>
    </p:extLst>
  </p:cSld>
  <p:clrMapOvr>
    <a:masterClrMapping/>
  </p:clrMapOvr>
  <p:transition spd="slow">
    <p:wipe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C368-23E3-4C58-B7E3-B8D2D2C2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HVALA NA PAŽNJI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5A4C-00D3-4A7D-B595-383648A2F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Almin Hatarić</a:t>
            </a:r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5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90595"/>
      </p:ext>
    </p:extLst>
  </p:cSld>
  <p:clrMapOvr>
    <a:masterClrMapping/>
  </p:clrMapOvr>
  <p:transition spd="slow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2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11567-CC1B-4FBA-85DE-E82805A4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bs-Latn-BA"/>
              <a:t>UVOD</a:t>
            </a:r>
            <a:endParaRPr lang="en-US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B4DEF46-7B7B-45F2-B801-1784C7FED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6" b="5936"/>
          <a:stretch/>
        </p:blipFill>
        <p:spPr>
          <a:xfrm>
            <a:off x="482260" y="2022601"/>
            <a:ext cx="3425957" cy="23249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4BAF-04E2-4422-BB14-5F56C0A66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bs-Latn-BA" sz="2000" dirty="0"/>
              <a:t>Tehnički pregled vozila jedna od potreba svakog vlasnika vozila</a:t>
            </a:r>
          </a:p>
          <a:p>
            <a:r>
              <a:rPr lang="bs-Latn-BA" sz="2000" dirty="0"/>
              <a:t>Za mnoge tehničke servise digitalizacija procesa je i dalje nepoznanica</a:t>
            </a:r>
          </a:p>
          <a:p>
            <a:r>
              <a:rPr lang="bs-Latn-BA" sz="2000" dirty="0"/>
              <a:t>Projekat je osmišljen na način da se razvije informacioni sistem za jedno preduzeće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0191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41DA1-A0F5-4A50-A38F-26847AC1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bs-Latn-BA"/>
              <a:t>Problemi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0EBB0-0BAE-4009-B79F-B34D067DA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 r="375"/>
          <a:stretch/>
        </p:blipFill>
        <p:spPr>
          <a:xfrm>
            <a:off x="165187" y="1408802"/>
            <a:ext cx="4060872" cy="31725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B69A-AB75-4CBD-9FE5-24ED9E881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bs-Latn-BA" sz="2000" dirty="0"/>
              <a:t>Vođenje  i održavanje papirologije</a:t>
            </a:r>
          </a:p>
          <a:p>
            <a:r>
              <a:rPr lang="bs-Latn-BA" sz="2000" dirty="0"/>
              <a:t>Nedostatak sistema za olakšavanje poslovanja</a:t>
            </a:r>
          </a:p>
          <a:p>
            <a:r>
              <a:rPr lang="bs-Latn-BA" sz="2000" dirty="0"/>
              <a:t>Dostupnost informacija</a:t>
            </a:r>
          </a:p>
          <a:p>
            <a:r>
              <a:rPr lang="bs-Latn-BA" sz="2000" dirty="0"/>
              <a:t>Nedostatak analize statističkih podataka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2714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07A17-7E79-411C-BDAB-6444AF742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9" r="3" b="3"/>
          <a:stretch/>
        </p:blipFill>
        <p:spPr>
          <a:xfrm>
            <a:off x="7555991" y="1690688"/>
            <a:ext cx="4636009" cy="5167312"/>
          </a:xfrm>
          <a:custGeom>
            <a:avLst/>
            <a:gdLst/>
            <a:ahLst/>
            <a:cxnLst/>
            <a:rect l="l" t="t" r="r" b="b"/>
            <a:pathLst>
              <a:path w="4636009" h="5167312">
                <a:moveTo>
                  <a:pt x="2670287" y="0"/>
                </a:moveTo>
                <a:lnTo>
                  <a:pt x="4636009" y="0"/>
                </a:lnTo>
                <a:lnTo>
                  <a:pt x="4636009" y="5167312"/>
                </a:lnTo>
                <a:lnTo>
                  <a:pt x="276091" y="5167312"/>
                </a:lnTo>
                <a:lnTo>
                  <a:pt x="2669087" y="2858"/>
                </a:lnTo>
                <a:lnTo>
                  <a:pt x="2670287" y="2858"/>
                </a:lnTo>
                <a:close/>
                <a:moveTo>
                  <a:pt x="0" y="0"/>
                </a:moveTo>
                <a:lnTo>
                  <a:pt x="2343381" y="0"/>
                </a:lnTo>
                <a:lnTo>
                  <a:pt x="2343381" y="952"/>
                </a:lnTo>
                <a:lnTo>
                  <a:pt x="0" y="952"/>
                </a:lnTo>
                <a:close/>
              </a:path>
            </a:pathLst>
          </a:custGeom>
        </p:spPr>
      </p:pic>
      <p:sp>
        <p:nvSpPr>
          <p:cNvPr id="90" name="Freeform 75">
            <a:extLst>
              <a:ext uri="{FF2B5EF4-FFF2-40B4-BE49-F238E27FC236}">
                <a16:creationId xmlns:a16="http://schemas.microsoft.com/office/drawing/2014/main" id="{869A01FF-E930-4B34-9942-5ACABF37F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539B6-E8EB-4D03-97C1-28B7D765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bs-Latn-BA">
                <a:solidFill>
                  <a:srgbClr val="000000"/>
                </a:solidFill>
              </a:rPr>
              <a:t>Ciljevi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854E-6CB6-4D11-BD2E-D142E2DA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6588625" cy="4065986"/>
          </a:xfrm>
        </p:spPr>
        <p:txBody>
          <a:bodyPr anchor="ctr">
            <a:normAutofit/>
          </a:bodyPr>
          <a:lstStyle/>
          <a:p>
            <a:r>
              <a:rPr lang="bs-Latn-BA" sz="2000" dirty="0">
                <a:solidFill>
                  <a:srgbClr val="FFFFFF"/>
                </a:solidFill>
              </a:rPr>
              <a:t>Pojednostavljena interakcija korisnik - preduzeće</a:t>
            </a:r>
          </a:p>
          <a:p>
            <a:r>
              <a:rPr lang="bs-Latn-BA" sz="2000" dirty="0">
                <a:solidFill>
                  <a:srgbClr val="FFFFFF"/>
                </a:solidFill>
              </a:rPr>
              <a:t>Automatizacija procesa</a:t>
            </a:r>
          </a:p>
          <a:p>
            <a:r>
              <a:rPr lang="bs-Latn-BA" sz="2000" dirty="0">
                <a:solidFill>
                  <a:srgbClr val="FFFFFF"/>
                </a:solidFill>
              </a:rPr>
              <a:t>Lakše praćenje statističkih podataka</a:t>
            </a:r>
          </a:p>
          <a:p>
            <a:endParaRPr lang="bs-Latn-BA" sz="2000" dirty="0">
              <a:solidFill>
                <a:srgbClr val="FFFFFF"/>
              </a:solidFill>
            </a:endParaRPr>
          </a:p>
          <a:p>
            <a:endParaRPr lang="bs-Latn-BA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01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22853-E2F3-4A4E-AAB1-F9988BB9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DIJAGRAMI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3023E7-8FDA-4919-856F-B7ED4B8BC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2" r="12522"/>
          <a:stretch/>
        </p:blipFill>
        <p:spPr>
          <a:xfrm>
            <a:off x="4945224" y="643466"/>
            <a:ext cx="616195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02113"/>
      </p:ext>
    </p:extLst>
  </p:cSld>
  <p:clrMapOvr>
    <a:masterClrMapping/>
  </p:clrMapOvr>
  <p:transition spd="slow"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6F3A7-6BF7-4054-B532-AA38B000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DIJAGRAM ORGANIZACIJSKE STRUKTURE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E354A-C6C8-4AA1-AE34-54512FA10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 r="-3" b="-3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70960"/>
      </p:ext>
    </p:extLst>
  </p:cSld>
  <p:clrMapOvr>
    <a:masterClrMapping/>
  </p:clrMapOvr>
  <p:transition spd="slow"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6" name="Rectangle 23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51009-D2CF-450B-8C47-0E54A058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HIJERARHIJSKI DIJAGRAM PROCESA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F0F9A-4207-458C-9246-4F269343F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64608" y="891334"/>
            <a:ext cx="6846363" cy="49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28528"/>
      </p:ext>
    </p:extLst>
  </p:cSld>
  <p:clrMapOvr>
    <a:masterClrMapping/>
  </p:clrMapOvr>
  <p:transition spd="slow"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9339-3A54-46A4-AD75-AD53F805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kern="1200">
                <a:latin typeface="+mj-lt"/>
                <a:ea typeface="+mj-ea"/>
                <a:cs typeface="+mj-cs"/>
              </a:rPr>
              <a:t>KONTEKSTUALNI DIJAGRAM 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82A9D6F-C0D8-4DF0-A0FD-A5CD9DD85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438500" y="807593"/>
            <a:ext cx="5954054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80927975"/>
      </p:ext>
    </p:extLst>
  </p:cSld>
  <p:clrMapOvr>
    <a:masterClrMapping/>
  </p:clrMapOvr>
  <p:transition spd="slow">
    <p:wipe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203</Words>
  <Application>Microsoft Office PowerPoint</Application>
  <PresentationFormat>Widescreen</PresentationFormat>
  <Paragraphs>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Informacijski sistem za tehnički pregled vozila</vt:lpstr>
      <vt:lpstr>SADRŽAJ </vt:lpstr>
      <vt:lpstr>UVOD</vt:lpstr>
      <vt:lpstr>Problemi</vt:lpstr>
      <vt:lpstr>Ciljevi</vt:lpstr>
      <vt:lpstr>DIJAGRAMI </vt:lpstr>
      <vt:lpstr>DIJAGRAM ORGANIZACIJSKE STRUKTURE</vt:lpstr>
      <vt:lpstr>HIJERARHIJSKI DIJAGRAM PROCESA</vt:lpstr>
      <vt:lpstr>KONTEKSTUALNI DIJAGRAM </vt:lpstr>
      <vt:lpstr>LOGIČKI MODEL PROCESA</vt:lpstr>
      <vt:lpstr>FIZIČKI MODEL PROCESA</vt:lpstr>
      <vt:lpstr>KONCEPTUALNI MODEL PODATAKA</vt:lpstr>
      <vt:lpstr>FIZIČKI MODEL PODATAKA </vt:lpstr>
      <vt:lpstr>SHEMA BAZE PODATAKA</vt:lpstr>
      <vt:lpstr>MODEL ARHITEKTURE INFORMACIJSKOG SISTEMA </vt:lpstr>
      <vt:lpstr>MODEL ARHITEKTUREMREŽE </vt:lpstr>
      <vt:lpstr>PROTOTIP KORISNIČKOG SUČELJA </vt:lpstr>
      <vt:lpstr>Profil vozila </vt:lpstr>
      <vt:lpstr>Pregled statistike </vt:lpstr>
      <vt:lpstr>ZAKLJUČAK </vt:lpstr>
      <vt:lpstr>HVALA NA PAŽNJI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Informacijski sistem za rukometni klub </dc:title>
  <dc:creator>Kenan</dc:creator>
  <cp:lastModifiedBy>Almin Hatarić</cp:lastModifiedBy>
  <cp:revision>11</cp:revision>
  <dcterms:created xsi:type="dcterms:W3CDTF">2021-03-15T07:38:44Z</dcterms:created>
  <dcterms:modified xsi:type="dcterms:W3CDTF">2021-03-31T20:27:30Z</dcterms:modified>
</cp:coreProperties>
</file>