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5" r:id="rId8"/>
    <p:sldId id="262" r:id="rId9"/>
    <p:sldId id="263" r:id="rId10"/>
    <p:sldId id="264" r:id="rId1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D2C19-85C7-4DE9-9743-85706A4DB9FF}" type="datetimeFigureOut">
              <a:rPr lang="tr-TR" smtClean="0"/>
              <a:t>17.10.2023</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4B7875-1704-468A-B7E0-9F74ACD1C785}" type="slidenum">
              <a:rPr lang="tr-TR" smtClean="0"/>
              <a:t>‹#›</a:t>
            </a:fld>
            <a:endParaRPr lang="tr-TR"/>
          </a:p>
        </p:txBody>
      </p:sp>
    </p:spTree>
    <p:extLst>
      <p:ext uri="{BB962C8B-B14F-4D97-AF65-F5344CB8AC3E}">
        <p14:creationId xmlns:p14="http://schemas.microsoft.com/office/powerpoint/2010/main" val="3808816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F4B7875-1704-468A-B7E0-9F74ACD1C785}" type="slidenum">
              <a:rPr lang="tr-TR" smtClean="0"/>
              <a:t>3</a:t>
            </a:fld>
            <a:endParaRPr lang="tr-TR"/>
          </a:p>
        </p:txBody>
      </p:sp>
    </p:spTree>
    <p:extLst>
      <p:ext uri="{BB962C8B-B14F-4D97-AF65-F5344CB8AC3E}">
        <p14:creationId xmlns:p14="http://schemas.microsoft.com/office/powerpoint/2010/main" val="1921452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17.10.2023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17.10.2023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17.10.2023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17.10.2023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17.10.2023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p>
            <a:fld id="{A23720DD-5B6D-40BF-8493-A6B52D484E6B}" type="datetimeFigureOut">
              <a:rPr lang="tr-TR" smtClean="0"/>
              <a:t>17.10.2023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p>
            <a:fld id="{A23720DD-5B6D-40BF-8493-A6B52D484E6B}" type="datetimeFigureOut">
              <a:rPr lang="tr-TR" smtClean="0"/>
              <a:t>17.10.2023</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p>
            <a:fld id="{A23720DD-5B6D-40BF-8493-A6B52D484E6B}" type="datetimeFigureOut">
              <a:rPr lang="tr-TR" smtClean="0"/>
              <a:t>17.10.2023</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23720DD-5B6D-40BF-8493-A6B52D484E6B}" type="datetimeFigureOut">
              <a:rPr lang="tr-TR" smtClean="0"/>
              <a:t>17.10.2023</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17.10.2023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17.10.2023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7000" r="-7000"/>
          </a:stretch>
        </a:blipFill>
        <a:effectLst/>
      </p:bgPr>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17.10.2023</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3564473" y="3645024"/>
            <a:ext cx="2015039" cy="923330"/>
          </a:xfrm>
          <a:prstGeom prst="rect">
            <a:avLst/>
          </a:prstGeom>
          <a:noFill/>
        </p:spPr>
        <p:txBody>
          <a:bodyPr wrap="none" rtlCol="0">
            <a:spAutoFit/>
          </a:bodyPr>
          <a:lstStyle/>
          <a:p>
            <a:pPr algn="ctr"/>
            <a:r>
              <a:rPr lang="en-US" b="1" dirty="0">
                <a:ln w="1905"/>
                <a:solidFill>
                  <a:schemeClr val="tx1">
                    <a:lumMod val="95000"/>
                    <a:lumOff val="5000"/>
                  </a:schemeClr>
                </a:solidFill>
                <a:effectLst>
                  <a:innerShdw blurRad="69850" dist="43180" dir="5400000">
                    <a:srgbClr val="000000">
                      <a:alpha val="65000"/>
                    </a:srgbClr>
                  </a:innerShdw>
                </a:effectLst>
                <a:latin typeface="Adobe Caslon Pro Bold" pitchFamily="18" charset="-94"/>
              </a:rPr>
              <a:t>Almira GÜRKAN</a:t>
            </a:r>
            <a:br>
              <a:rPr lang="en-US" b="1" dirty="0">
                <a:ln w="1905"/>
                <a:solidFill>
                  <a:schemeClr val="tx1">
                    <a:lumMod val="95000"/>
                    <a:lumOff val="5000"/>
                  </a:schemeClr>
                </a:solidFill>
                <a:effectLst>
                  <a:innerShdw blurRad="69850" dist="43180" dir="5400000">
                    <a:srgbClr val="000000">
                      <a:alpha val="65000"/>
                    </a:srgbClr>
                  </a:innerShdw>
                </a:effectLst>
                <a:latin typeface="Adobe Caslon Pro Bold" pitchFamily="18" charset="-94"/>
              </a:rPr>
            </a:br>
            <a:br>
              <a:rPr lang="en-US" b="1" i="1" dirty="0">
                <a:ln w="1905"/>
                <a:solidFill>
                  <a:schemeClr val="tx1">
                    <a:lumMod val="95000"/>
                    <a:lumOff val="5000"/>
                  </a:schemeClr>
                </a:solidFill>
                <a:effectLst>
                  <a:innerShdw blurRad="69850" dist="43180" dir="5400000">
                    <a:srgbClr val="000000">
                      <a:alpha val="65000"/>
                    </a:srgbClr>
                  </a:innerShdw>
                </a:effectLst>
                <a:latin typeface="Adobe Caslon Pro Bold" pitchFamily="18" charset="-94"/>
              </a:rPr>
            </a:br>
            <a:endParaRPr lang="tr-TR" b="1" dirty="0">
              <a:ln w="1905"/>
              <a:solidFill>
                <a:schemeClr val="tx1">
                  <a:lumMod val="95000"/>
                  <a:lumOff val="5000"/>
                </a:schemeClr>
              </a:solidFill>
              <a:effectLst>
                <a:innerShdw blurRad="69850" dist="43180" dir="5400000">
                  <a:srgbClr val="000000">
                    <a:alpha val="65000"/>
                  </a:srgbClr>
                </a:innerShdw>
              </a:effectLst>
              <a:latin typeface="Adobe Caslon Pro Bold" pitchFamily="18" charset="-94"/>
            </a:endParaRPr>
          </a:p>
        </p:txBody>
      </p:sp>
      <p:sp>
        <p:nvSpPr>
          <p:cNvPr id="5" name="Başlık 1"/>
          <p:cNvSpPr>
            <a:spLocks noGrp="1"/>
          </p:cNvSpPr>
          <p:nvPr>
            <p:ph type="ctrTitle"/>
          </p:nvPr>
        </p:nvSpPr>
        <p:spPr>
          <a:xfrm>
            <a:off x="761997" y="1052736"/>
            <a:ext cx="7620000" cy="1905001"/>
          </a:xfrm>
          <a:ln>
            <a:noFill/>
          </a:ln>
        </p:spPr>
        <p:txBody>
          <a:bodyPr>
            <a:noAutofit/>
          </a:bodyPr>
          <a:lstStyle/>
          <a:p>
            <a:pPr algn="ctr"/>
            <a:br>
              <a:rPr lang="tr-TR" sz="4000" b="1" dirty="0">
                <a:ln w="18000">
                  <a:solidFill>
                    <a:schemeClr val="accent2">
                      <a:satMod val="140000"/>
                    </a:schemeClr>
                  </a:solidFill>
                  <a:prstDash val="solid"/>
                  <a:miter lim="800000"/>
                </a:ln>
                <a:solidFill>
                  <a:schemeClr val="tx1">
                    <a:lumMod val="95000"/>
                    <a:lumOff val="5000"/>
                  </a:schemeClr>
                </a:solidFill>
                <a:effectLst>
                  <a:outerShdw blurRad="25500" dist="23000" dir="7020000" algn="tl">
                    <a:srgbClr val="000000">
                      <a:alpha val="50000"/>
                    </a:srgbClr>
                  </a:outerShdw>
                </a:effectLst>
              </a:rPr>
            </a:br>
            <a:r>
              <a:rPr lang="tr-TR" sz="4000" b="1" dirty="0">
                <a:ln w="18000">
                  <a:solidFill>
                    <a:schemeClr val="accent2">
                      <a:satMod val="140000"/>
                    </a:schemeClr>
                  </a:solidFill>
                  <a:prstDash val="solid"/>
                  <a:miter lim="800000"/>
                </a:ln>
                <a:solidFill>
                  <a:schemeClr val="tx1">
                    <a:lumMod val="95000"/>
                    <a:lumOff val="5000"/>
                  </a:schemeClr>
                </a:solidFill>
                <a:effectLst>
                  <a:outerShdw blurRad="25500" dist="23000" dir="7020000" algn="tl">
                    <a:srgbClr val="000000">
                      <a:alpha val="50000"/>
                    </a:srgbClr>
                  </a:outerShdw>
                </a:effectLst>
              </a:rPr>
              <a:t>PARKING SENSOR</a:t>
            </a:r>
            <a:br>
              <a:rPr lang="tr-TR" sz="4000" b="1" dirty="0">
                <a:ln w="18000">
                  <a:solidFill>
                    <a:schemeClr val="accent2">
                      <a:satMod val="140000"/>
                    </a:schemeClr>
                  </a:solidFill>
                  <a:prstDash val="solid"/>
                  <a:miter lim="800000"/>
                </a:ln>
                <a:solidFill>
                  <a:schemeClr val="tx1">
                    <a:lumMod val="95000"/>
                    <a:lumOff val="5000"/>
                  </a:schemeClr>
                </a:solidFill>
                <a:effectLst>
                  <a:outerShdw blurRad="25500" dist="23000" dir="7020000" algn="tl">
                    <a:srgbClr val="000000">
                      <a:alpha val="50000"/>
                    </a:srgbClr>
                  </a:outerShdw>
                </a:effectLst>
              </a:rPr>
            </a:br>
            <a:endParaRPr lang="tr-TR" sz="4000" b="1" dirty="0">
              <a:ln w="18000">
                <a:solidFill>
                  <a:schemeClr val="accent2">
                    <a:satMod val="140000"/>
                  </a:schemeClr>
                </a:solidFill>
                <a:prstDash val="solid"/>
                <a:miter lim="800000"/>
              </a:ln>
              <a:solidFill>
                <a:schemeClr val="tx1">
                  <a:lumMod val="95000"/>
                  <a:lumOff val="5000"/>
                </a:schemeClr>
              </a:solid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3277091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23527" y="332656"/>
            <a:ext cx="1880516" cy="461665"/>
          </a:xfrm>
          <a:prstGeom prst="rect">
            <a:avLst/>
          </a:prstGeom>
          <a:noFill/>
        </p:spPr>
        <p:txBody>
          <a:bodyPr wrap="none" lIns="91440" tIns="45720" rIns="91440" bIns="45720">
            <a:spAutoFit/>
          </a:bodyPr>
          <a:lstStyle/>
          <a:p>
            <a:pPr algn="ctr"/>
            <a:r>
              <a:rPr lang="tr-TR" sz="2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CONCLUSION</a:t>
            </a:r>
          </a:p>
        </p:txBody>
      </p:sp>
      <p:sp>
        <p:nvSpPr>
          <p:cNvPr id="4" name="Dikdörtgen 3"/>
          <p:cNvSpPr/>
          <p:nvPr/>
        </p:nvSpPr>
        <p:spPr>
          <a:xfrm>
            <a:off x="179512" y="980728"/>
            <a:ext cx="8784976" cy="3970318"/>
          </a:xfrm>
          <a:prstGeom prst="rect">
            <a:avLst/>
          </a:prstGeom>
        </p:spPr>
        <p:txBody>
          <a:bodyPr wrap="square">
            <a:spAutoFit/>
          </a:bodyPr>
          <a:lstStyle/>
          <a:p>
            <a:pPr marL="285750" indent="-285750">
              <a:buFont typeface="Arial" panose="020B0604020202020204" pitchFamily="34" charset="0"/>
              <a:buChar char="•"/>
            </a:pPr>
            <a:r>
              <a:rPr lang="en-US" b="1" dirty="0">
                <a:ln w="1905"/>
                <a:solidFill>
                  <a:schemeClr val="tx1">
                    <a:lumMod val="95000"/>
                    <a:lumOff val="5000"/>
                  </a:schemeClr>
                </a:solidFill>
                <a:effectLst>
                  <a:innerShdw blurRad="69850" dist="43180" dir="5400000">
                    <a:srgbClr val="000000">
                      <a:alpha val="65000"/>
                    </a:srgbClr>
                  </a:innerShdw>
                </a:effectLst>
              </a:rPr>
              <a:t>As a result, we learned Arduino. </a:t>
            </a:r>
            <a:endParaRPr lang="tr-TR" b="1" dirty="0">
              <a:ln w="1905"/>
              <a:solidFill>
                <a:schemeClr val="tx1">
                  <a:lumMod val="95000"/>
                  <a:lumOff val="5000"/>
                </a:schemeClr>
              </a:solidFill>
              <a:effectLst>
                <a:innerShdw blurRad="69850" dist="43180" dir="5400000">
                  <a:srgbClr val="000000">
                    <a:alpha val="65000"/>
                  </a:srgbClr>
                </a:innerShdw>
              </a:effectLst>
            </a:endParaRPr>
          </a:p>
          <a:p>
            <a:pPr marL="285750" indent="-285750">
              <a:buFont typeface="Arial" panose="020B0604020202020204" pitchFamily="34" charset="0"/>
              <a:buChar char="•"/>
            </a:pPr>
            <a:endParaRPr lang="tr-TR" b="1" dirty="0">
              <a:ln w="1905"/>
              <a:solidFill>
                <a:schemeClr val="tx1">
                  <a:lumMod val="95000"/>
                  <a:lumOff val="5000"/>
                </a:schemeClr>
              </a:solidFill>
              <a:effectLst>
                <a:innerShdw blurRad="69850" dist="43180" dir="5400000">
                  <a:srgbClr val="000000">
                    <a:alpha val="65000"/>
                  </a:srgbClr>
                </a:innerShdw>
              </a:effectLst>
            </a:endParaRPr>
          </a:p>
          <a:p>
            <a:pPr marL="285750" indent="-285750">
              <a:buFont typeface="Arial" panose="020B0604020202020204" pitchFamily="34" charset="0"/>
              <a:buChar char="•"/>
            </a:pPr>
            <a:r>
              <a:rPr lang="en-US" b="1" dirty="0">
                <a:ln w="1905"/>
                <a:solidFill>
                  <a:schemeClr val="tx1">
                    <a:lumMod val="95000"/>
                    <a:lumOff val="5000"/>
                  </a:schemeClr>
                </a:solidFill>
                <a:effectLst>
                  <a:innerShdw blurRad="69850" dist="43180" dir="5400000">
                    <a:srgbClr val="000000">
                      <a:alpha val="65000"/>
                    </a:srgbClr>
                  </a:innerShdw>
                </a:effectLst>
              </a:rPr>
              <a:t>We learned the Arduino code sequence. </a:t>
            </a:r>
            <a:endParaRPr lang="tr-TR" b="1" dirty="0">
              <a:ln w="1905"/>
              <a:solidFill>
                <a:schemeClr val="tx1">
                  <a:lumMod val="95000"/>
                  <a:lumOff val="5000"/>
                </a:schemeClr>
              </a:solidFill>
              <a:effectLst>
                <a:innerShdw blurRad="69850" dist="43180" dir="5400000">
                  <a:srgbClr val="000000">
                    <a:alpha val="65000"/>
                  </a:srgbClr>
                </a:innerShdw>
              </a:effectLst>
            </a:endParaRPr>
          </a:p>
          <a:p>
            <a:pPr marL="285750" indent="-285750">
              <a:buFont typeface="Arial" panose="020B0604020202020204" pitchFamily="34" charset="0"/>
              <a:buChar char="•"/>
            </a:pPr>
            <a:endParaRPr lang="tr-TR" b="1" dirty="0">
              <a:ln w="1905"/>
              <a:solidFill>
                <a:schemeClr val="tx1">
                  <a:lumMod val="95000"/>
                  <a:lumOff val="5000"/>
                </a:schemeClr>
              </a:solidFill>
              <a:effectLst>
                <a:innerShdw blurRad="69850" dist="43180" dir="5400000">
                  <a:srgbClr val="000000">
                    <a:alpha val="65000"/>
                  </a:srgbClr>
                </a:innerShdw>
              </a:effectLst>
            </a:endParaRPr>
          </a:p>
          <a:p>
            <a:pPr marL="285750" indent="-285750">
              <a:buFont typeface="Arial" panose="020B0604020202020204" pitchFamily="34" charset="0"/>
              <a:buChar char="•"/>
            </a:pPr>
            <a:r>
              <a:rPr lang="en-US" b="1" dirty="0">
                <a:ln w="1905"/>
                <a:solidFill>
                  <a:schemeClr val="tx1">
                    <a:lumMod val="95000"/>
                    <a:lumOff val="5000"/>
                  </a:schemeClr>
                </a:solidFill>
                <a:effectLst>
                  <a:innerShdw blurRad="69850" dist="43180" dir="5400000">
                    <a:srgbClr val="000000">
                      <a:alpha val="65000"/>
                    </a:srgbClr>
                  </a:innerShdw>
                </a:effectLst>
              </a:rPr>
              <a:t>Thanks to the simulation, we saw our mistakes before installing the system. </a:t>
            </a:r>
            <a:endParaRPr lang="tr-TR" b="1" dirty="0">
              <a:ln w="1905"/>
              <a:solidFill>
                <a:schemeClr val="tx1">
                  <a:lumMod val="95000"/>
                  <a:lumOff val="5000"/>
                </a:schemeClr>
              </a:solidFill>
              <a:effectLst>
                <a:innerShdw blurRad="69850" dist="43180" dir="5400000">
                  <a:srgbClr val="000000">
                    <a:alpha val="65000"/>
                  </a:srgbClr>
                </a:innerShdw>
              </a:effectLst>
            </a:endParaRPr>
          </a:p>
          <a:p>
            <a:pPr marL="285750" indent="-285750">
              <a:buFont typeface="Arial" panose="020B0604020202020204" pitchFamily="34" charset="0"/>
              <a:buChar char="•"/>
            </a:pPr>
            <a:endParaRPr lang="tr-TR" b="1" dirty="0">
              <a:ln w="1905"/>
              <a:solidFill>
                <a:schemeClr val="tx1">
                  <a:lumMod val="95000"/>
                  <a:lumOff val="5000"/>
                </a:schemeClr>
              </a:solidFill>
              <a:effectLst>
                <a:innerShdw blurRad="69850" dist="43180" dir="5400000">
                  <a:srgbClr val="000000">
                    <a:alpha val="65000"/>
                  </a:srgbClr>
                </a:innerShdw>
              </a:effectLst>
            </a:endParaRPr>
          </a:p>
          <a:p>
            <a:pPr marL="285750" indent="-285750">
              <a:buFont typeface="Arial" panose="020B0604020202020204" pitchFamily="34" charset="0"/>
              <a:buChar char="•"/>
            </a:pPr>
            <a:r>
              <a:rPr lang="en-US" b="1" dirty="0">
                <a:ln w="1905"/>
                <a:solidFill>
                  <a:schemeClr val="tx1">
                    <a:lumMod val="95000"/>
                    <a:lumOff val="5000"/>
                  </a:schemeClr>
                </a:solidFill>
                <a:effectLst>
                  <a:innerShdw blurRad="69850" dist="43180" dir="5400000">
                    <a:srgbClr val="000000">
                      <a:alpha val="65000"/>
                    </a:srgbClr>
                  </a:innerShdw>
                </a:effectLst>
              </a:rPr>
              <a:t>We developed an application with </a:t>
            </a:r>
            <a:r>
              <a:rPr lang="en-US" b="1" dirty="0" err="1">
                <a:ln w="1905"/>
                <a:solidFill>
                  <a:schemeClr val="tx1">
                    <a:lumMod val="95000"/>
                    <a:lumOff val="5000"/>
                  </a:schemeClr>
                </a:solidFill>
                <a:effectLst>
                  <a:innerShdw blurRad="69850" dist="43180" dir="5400000">
                    <a:srgbClr val="000000">
                      <a:alpha val="65000"/>
                    </a:srgbClr>
                  </a:innerShdw>
                </a:effectLst>
              </a:rPr>
              <a:t>thingspeak</a:t>
            </a:r>
            <a:r>
              <a:rPr lang="en-US" b="1" dirty="0">
                <a:ln w="1905"/>
                <a:solidFill>
                  <a:schemeClr val="tx1">
                    <a:lumMod val="95000"/>
                    <a:lumOff val="5000"/>
                  </a:schemeClr>
                </a:solidFill>
                <a:effectLst>
                  <a:innerShdw blurRad="69850" dist="43180" dir="5400000">
                    <a:srgbClr val="000000">
                      <a:alpha val="65000"/>
                    </a:srgbClr>
                  </a:innerShdw>
                </a:effectLst>
              </a:rPr>
              <a:t> and </a:t>
            </a:r>
            <a:r>
              <a:rPr lang="en-US" b="1" dirty="0" err="1">
                <a:ln w="1905"/>
                <a:solidFill>
                  <a:schemeClr val="tx1">
                    <a:lumMod val="95000"/>
                    <a:lumOff val="5000"/>
                  </a:schemeClr>
                </a:solidFill>
                <a:effectLst>
                  <a:innerShdw blurRad="69850" dist="43180" dir="5400000">
                    <a:srgbClr val="000000">
                      <a:alpha val="65000"/>
                    </a:srgbClr>
                  </a:innerShdw>
                </a:effectLst>
              </a:rPr>
              <a:t>mit</a:t>
            </a:r>
            <a:r>
              <a:rPr lang="en-US" b="1" dirty="0">
                <a:ln w="1905"/>
                <a:solidFill>
                  <a:schemeClr val="tx1">
                    <a:lumMod val="95000"/>
                    <a:lumOff val="5000"/>
                  </a:schemeClr>
                </a:solidFill>
                <a:effectLst>
                  <a:innerShdw blurRad="69850" dist="43180" dir="5400000">
                    <a:srgbClr val="000000">
                      <a:alpha val="65000"/>
                    </a:srgbClr>
                  </a:innerShdw>
                </a:effectLst>
              </a:rPr>
              <a:t> app inventor. </a:t>
            </a:r>
            <a:endParaRPr lang="tr-TR" b="1" dirty="0">
              <a:ln w="1905"/>
              <a:solidFill>
                <a:schemeClr val="tx1">
                  <a:lumMod val="95000"/>
                  <a:lumOff val="5000"/>
                </a:schemeClr>
              </a:solidFill>
              <a:effectLst>
                <a:innerShdw blurRad="69850" dist="43180" dir="5400000">
                  <a:srgbClr val="000000">
                    <a:alpha val="65000"/>
                  </a:srgbClr>
                </a:innerShdw>
              </a:effectLst>
            </a:endParaRPr>
          </a:p>
          <a:p>
            <a:pPr marL="285750" indent="-285750">
              <a:buFont typeface="Arial" panose="020B0604020202020204" pitchFamily="34" charset="0"/>
              <a:buChar char="•"/>
            </a:pPr>
            <a:endParaRPr lang="tr-TR" b="1" dirty="0">
              <a:ln w="1905"/>
              <a:solidFill>
                <a:schemeClr val="tx1">
                  <a:lumMod val="95000"/>
                  <a:lumOff val="5000"/>
                </a:schemeClr>
              </a:solidFill>
              <a:effectLst>
                <a:innerShdw blurRad="69850" dist="43180" dir="5400000">
                  <a:srgbClr val="000000">
                    <a:alpha val="65000"/>
                  </a:srgbClr>
                </a:innerShdw>
              </a:effectLst>
            </a:endParaRPr>
          </a:p>
          <a:p>
            <a:pPr marL="285750" indent="-285750">
              <a:buFont typeface="Arial" panose="020B0604020202020204" pitchFamily="34" charset="0"/>
              <a:buChar char="•"/>
            </a:pPr>
            <a:r>
              <a:rPr lang="en-US" b="1" dirty="0">
                <a:ln w="1905"/>
                <a:solidFill>
                  <a:schemeClr val="tx1">
                    <a:lumMod val="95000"/>
                    <a:lumOff val="5000"/>
                  </a:schemeClr>
                </a:solidFill>
                <a:effectLst>
                  <a:innerShdw blurRad="69850" dist="43180" dir="5400000">
                    <a:srgbClr val="000000">
                      <a:alpha val="65000"/>
                    </a:srgbClr>
                  </a:innerShdw>
                </a:effectLst>
              </a:rPr>
              <a:t>We combined this application with our project.</a:t>
            </a:r>
            <a:endParaRPr lang="tr-TR" b="1" dirty="0">
              <a:ln w="1905"/>
              <a:solidFill>
                <a:schemeClr val="tx1">
                  <a:lumMod val="95000"/>
                  <a:lumOff val="5000"/>
                </a:schemeClr>
              </a:solidFill>
              <a:effectLst>
                <a:innerShdw blurRad="69850" dist="43180" dir="5400000">
                  <a:srgbClr val="000000">
                    <a:alpha val="65000"/>
                  </a:srgbClr>
                </a:innerShdw>
              </a:effectLst>
            </a:endParaRPr>
          </a:p>
          <a:p>
            <a:pPr marL="285750" indent="-285750">
              <a:buFont typeface="Arial" panose="020B0604020202020204" pitchFamily="34" charset="0"/>
              <a:buChar char="•"/>
            </a:pPr>
            <a:endParaRPr lang="tr-TR" b="1" dirty="0">
              <a:ln w="1905"/>
              <a:solidFill>
                <a:schemeClr val="tx1">
                  <a:lumMod val="95000"/>
                  <a:lumOff val="5000"/>
                </a:schemeClr>
              </a:solidFill>
              <a:effectLst>
                <a:innerShdw blurRad="69850" dist="43180" dir="5400000">
                  <a:srgbClr val="000000">
                    <a:alpha val="65000"/>
                  </a:srgbClr>
                </a:innerShdw>
              </a:effectLst>
            </a:endParaRPr>
          </a:p>
          <a:p>
            <a:pPr marL="285750" indent="-285750">
              <a:buFont typeface="Arial" panose="020B0604020202020204" pitchFamily="34" charset="0"/>
              <a:buChar char="•"/>
            </a:pPr>
            <a:r>
              <a:rPr lang="en-US" b="1" dirty="0">
                <a:ln w="1905"/>
                <a:solidFill>
                  <a:schemeClr val="tx1">
                    <a:lumMod val="95000"/>
                    <a:lumOff val="5000"/>
                  </a:schemeClr>
                </a:solidFill>
                <a:effectLst>
                  <a:innerShdw blurRad="69850" dist="43180" dir="5400000">
                    <a:srgbClr val="000000">
                      <a:alpha val="65000"/>
                    </a:srgbClr>
                  </a:innerShdw>
                </a:effectLst>
              </a:rPr>
              <a:t>Thanks to these, we made parking sensors. </a:t>
            </a:r>
            <a:endParaRPr lang="tr-TR" b="1" dirty="0">
              <a:ln w="1905"/>
              <a:solidFill>
                <a:schemeClr val="tx1">
                  <a:lumMod val="95000"/>
                  <a:lumOff val="5000"/>
                </a:schemeClr>
              </a:solidFill>
              <a:effectLst>
                <a:innerShdw blurRad="69850" dist="43180" dir="5400000">
                  <a:srgbClr val="000000">
                    <a:alpha val="65000"/>
                  </a:srgbClr>
                </a:innerShdw>
              </a:effectLst>
            </a:endParaRPr>
          </a:p>
          <a:p>
            <a:pPr marL="285750" indent="-285750">
              <a:buFont typeface="Arial" panose="020B0604020202020204" pitchFamily="34" charset="0"/>
              <a:buChar char="•"/>
            </a:pPr>
            <a:endParaRPr lang="tr-TR" b="1" dirty="0">
              <a:ln w="1905"/>
              <a:solidFill>
                <a:schemeClr val="tx1">
                  <a:lumMod val="95000"/>
                  <a:lumOff val="5000"/>
                </a:schemeClr>
              </a:solidFill>
              <a:effectLst>
                <a:innerShdw blurRad="69850" dist="43180" dir="5400000">
                  <a:srgbClr val="000000">
                    <a:alpha val="65000"/>
                  </a:srgbClr>
                </a:innerShdw>
              </a:effectLst>
            </a:endParaRPr>
          </a:p>
          <a:p>
            <a:pPr marL="285750" indent="-285750">
              <a:buFont typeface="Arial" panose="020B0604020202020204" pitchFamily="34" charset="0"/>
              <a:buChar char="•"/>
            </a:pPr>
            <a:r>
              <a:rPr lang="en-US" b="1" dirty="0">
                <a:ln w="1905"/>
                <a:solidFill>
                  <a:schemeClr val="tx1">
                    <a:lumMod val="95000"/>
                    <a:lumOff val="5000"/>
                  </a:schemeClr>
                </a:solidFill>
                <a:effectLst>
                  <a:innerShdw blurRad="69850" dist="43180" dir="5400000">
                    <a:srgbClr val="000000">
                      <a:alpha val="65000"/>
                    </a:srgbClr>
                  </a:innerShdw>
                </a:effectLst>
              </a:rPr>
              <a:t>We found out what is required for the parking sensor. We learned the general usage areas of Arduino systems.</a:t>
            </a:r>
            <a:endParaRPr lang="tr-TR" b="1" dirty="0">
              <a:ln w="1905"/>
              <a:solidFill>
                <a:schemeClr val="tx1">
                  <a:lumMod val="95000"/>
                  <a:lumOff val="5000"/>
                </a:schemeClr>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612068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75026" y="980728"/>
            <a:ext cx="8280920" cy="2031325"/>
          </a:xfrm>
          <a:prstGeom prst="rect">
            <a:avLst/>
          </a:prstGeom>
        </p:spPr>
        <p:txBody>
          <a:bodyPr wrap="square">
            <a:spAutoFit/>
          </a:bodyPr>
          <a:lstStyle/>
          <a:p>
            <a:pPr marL="285750" indent="-285750">
              <a:buFont typeface="Arial" panose="020B0604020202020204" pitchFamily="34" charset="0"/>
              <a:buChar char="•"/>
            </a:pPr>
            <a:r>
              <a:rPr lang="en-US" b="1" dirty="0">
                <a:ln w="1905"/>
                <a:solidFill>
                  <a:schemeClr val="tx1">
                    <a:lumMod val="95000"/>
                    <a:lumOff val="5000"/>
                  </a:schemeClr>
                </a:solidFill>
                <a:effectLst>
                  <a:innerShdw blurRad="69850" dist="43180" dir="5400000">
                    <a:srgbClr val="000000">
                      <a:alpha val="65000"/>
                    </a:srgbClr>
                  </a:innerShdw>
                </a:effectLst>
              </a:rPr>
              <a:t>In this project, it is aimed to inform the user about the distance of an embedded system-</a:t>
            </a:r>
            <a:r>
              <a:rPr lang="en-US" b="1" dirty="0" err="1">
                <a:ln w="1905"/>
                <a:solidFill>
                  <a:schemeClr val="tx1">
                    <a:lumMod val="95000"/>
                    <a:lumOff val="5000"/>
                  </a:schemeClr>
                </a:solidFill>
                <a:effectLst>
                  <a:innerShdw blurRad="69850" dist="43180" dir="5400000">
                    <a:srgbClr val="000000">
                      <a:alpha val="65000"/>
                    </a:srgbClr>
                  </a:innerShdw>
                </a:effectLst>
              </a:rPr>
              <a:t>basedmodel</a:t>
            </a:r>
            <a:r>
              <a:rPr lang="en-US" b="1" dirty="0">
                <a:ln w="1905"/>
                <a:solidFill>
                  <a:schemeClr val="tx1">
                    <a:lumMod val="95000"/>
                    <a:lumOff val="5000"/>
                  </a:schemeClr>
                </a:solidFill>
                <a:effectLst>
                  <a:innerShdw blurRad="69850" dist="43180" dir="5400000">
                    <a:srgbClr val="000000">
                      <a:alpha val="65000"/>
                    </a:srgbClr>
                  </a:innerShdw>
                </a:effectLst>
              </a:rPr>
              <a:t> vehicle via a smartphone application with Android operating system. </a:t>
            </a:r>
            <a:endParaRPr lang="tr-TR" b="1" dirty="0">
              <a:ln w="1905"/>
              <a:solidFill>
                <a:schemeClr val="tx1">
                  <a:lumMod val="95000"/>
                  <a:lumOff val="5000"/>
                </a:schemeClr>
              </a:solidFill>
              <a:effectLst>
                <a:innerShdw blurRad="69850" dist="43180" dir="5400000">
                  <a:srgbClr val="000000">
                    <a:alpha val="65000"/>
                  </a:srgbClr>
                </a:innerShdw>
              </a:effectLst>
            </a:endParaRPr>
          </a:p>
          <a:p>
            <a:pPr marL="285750" indent="-285750">
              <a:buFont typeface="Arial" panose="020B0604020202020204" pitchFamily="34" charset="0"/>
              <a:buChar char="•"/>
            </a:pPr>
            <a:endParaRPr lang="tr-TR" b="1" dirty="0">
              <a:ln w="1905"/>
              <a:solidFill>
                <a:schemeClr val="tx1">
                  <a:lumMod val="95000"/>
                  <a:lumOff val="5000"/>
                </a:schemeClr>
              </a:solidFill>
              <a:effectLst>
                <a:innerShdw blurRad="69850" dist="43180" dir="5400000">
                  <a:srgbClr val="000000">
                    <a:alpha val="65000"/>
                  </a:srgbClr>
                </a:innerShdw>
              </a:effectLst>
            </a:endParaRPr>
          </a:p>
          <a:p>
            <a:pPr marL="285750" indent="-285750">
              <a:buFont typeface="Arial" panose="020B0604020202020204" pitchFamily="34" charset="0"/>
              <a:buChar char="•"/>
            </a:pPr>
            <a:r>
              <a:rPr lang="en-US" b="1" dirty="0">
                <a:ln w="1905"/>
                <a:solidFill>
                  <a:schemeClr val="tx1">
                    <a:lumMod val="95000"/>
                    <a:lumOff val="5000"/>
                  </a:schemeClr>
                </a:solidFill>
                <a:effectLst>
                  <a:innerShdw blurRad="69850" dist="43180" dir="5400000">
                    <a:srgbClr val="000000">
                      <a:alpha val="65000"/>
                    </a:srgbClr>
                  </a:innerShdw>
                </a:effectLst>
              </a:rPr>
              <a:t>In addition, the user will be warned with the sound and light on the system depending on the distance. In this way, drivers will be able to park their cars more comfortably and parking accidents will be reduced. </a:t>
            </a:r>
            <a:endParaRPr lang="tr-TR" b="1" dirty="0">
              <a:ln w="1905"/>
              <a:solidFill>
                <a:schemeClr val="tx1">
                  <a:lumMod val="95000"/>
                  <a:lumOff val="5000"/>
                </a:schemeClr>
              </a:solidFill>
              <a:effectLst>
                <a:innerShdw blurRad="69850" dist="43180" dir="5400000">
                  <a:srgbClr val="000000">
                    <a:alpha val="65000"/>
                  </a:srgbClr>
                </a:innerShdw>
              </a:effectLst>
            </a:endParaRPr>
          </a:p>
        </p:txBody>
      </p:sp>
      <p:pic>
        <p:nvPicPr>
          <p:cNvPr id="1026" name="Picture 2" descr="C:\Users\MajoR\Desktop\park-sensoru.jpg"/>
          <p:cNvPicPr>
            <a:picLocks noChangeAspect="1" noChangeArrowheads="1"/>
          </p:cNvPicPr>
          <p:nvPr/>
        </p:nvPicPr>
        <p:blipFill rotWithShape="1">
          <a:blip r:embed="rId2">
            <a:extLst>
              <a:ext uri="{28A0092B-C50C-407E-A947-70E740481C1C}">
                <a14:useLocalDpi xmlns:a14="http://schemas.microsoft.com/office/drawing/2010/main" val="0"/>
              </a:ext>
            </a:extLst>
          </a:blip>
          <a:srcRect t="56226"/>
          <a:stretch/>
        </p:blipFill>
        <p:spPr bwMode="auto">
          <a:xfrm>
            <a:off x="386610" y="3356992"/>
            <a:ext cx="8302663" cy="300199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Dikdörtgen 2"/>
          <p:cNvSpPr/>
          <p:nvPr/>
        </p:nvSpPr>
        <p:spPr>
          <a:xfrm>
            <a:off x="1295509" y="404664"/>
            <a:ext cx="1361270" cy="461665"/>
          </a:xfrm>
          <a:prstGeom prst="rect">
            <a:avLst/>
          </a:prstGeom>
          <a:noFill/>
        </p:spPr>
        <p:txBody>
          <a:bodyPr wrap="none" lIns="91440" tIns="45720" rIns="91440" bIns="45720">
            <a:spAutoFit/>
          </a:bodyPr>
          <a:lstStyle/>
          <a:p>
            <a:pPr algn="ctr"/>
            <a:r>
              <a:rPr lang="tr-TR" sz="2400" dirty="0">
                <a:ln w="18415" cmpd="sng">
                  <a:solidFill>
                    <a:srgbClr val="FFFFFF"/>
                  </a:solidFill>
                  <a:prstDash val="solid"/>
                </a:ln>
                <a:solidFill>
                  <a:schemeClr val="tx1">
                    <a:lumMod val="95000"/>
                    <a:lumOff val="5000"/>
                  </a:schemeClr>
                </a:solidFill>
                <a:effectLst>
                  <a:outerShdw blurRad="63500" dir="3600000" algn="tl" rotWithShape="0">
                    <a:srgbClr val="000000">
                      <a:alpha val="70000"/>
                    </a:srgbClr>
                  </a:outerShdw>
                </a:effectLst>
              </a:rPr>
              <a:t>PURPOSE</a:t>
            </a:r>
            <a:endParaRPr lang="tr-TR" sz="2400" b="0" cap="none" spc="0" dirty="0">
              <a:ln w="18415" cmpd="sng">
                <a:solidFill>
                  <a:srgbClr val="FFFFFF"/>
                </a:solidFill>
                <a:prstDash val="solid"/>
              </a:ln>
              <a:solidFill>
                <a:schemeClr val="tx1">
                  <a:lumMod val="95000"/>
                  <a:lumOff val="5000"/>
                </a:schemeClr>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161206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75026" y="980728"/>
            <a:ext cx="8280920" cy="2246769"/>
          </a:xfrm>
          <a:prstGeom prst="rect">
            <a:avLst/>
          </a:prstGeom>
        </p:spPr>
        <p:txBody>
          <a:bodyPr wrap="square">
            <a:spAutoFit/>
          </a:bodyPr>
          <a:lstStyle/>
          <a:p>
            <a:pPr marL="285750" indent="-285750">
              <a:buFont typeface="Arial" panose="020B0604020202020204" pitchFamily="34" charset="0"/>
              <a:buChar char="•"/>
            </a:pPr>
            <a:r>
              <a:rPr lang="x-none" sz="1400" b="1">
                <a:ln w="1905"/>
                <a:solidFill>
                  <a:schemeClr val="tx1">
                    <a:lumMod val="95000"/>
                    <a:lumOff val="5000"/>
                  </a:schemeClr>
                </a:solidFill>
                <a:effectLst>
                  <a:innerShdw blurRad="69850" dist="43180" dir="5400000">
                    <a:srgbClr val="000000">
                      <a:alpha val="65000"/>
                    </a:srgbClr>
                  </a:innerShdw>
                </a:effectLst>
              </a:rPr>
              <a:t>In this system, your distance between two vehicles or your proximity to the object to be approached is measured with the help of sensors as the main function.</a:t>
            </a:r>
            <a:endParaRPr lang="tr-TR" sz="1400" b="1" dirty="0">
              <a:ln w="1905"/>
              <a:solidFill>
                <a:schemeClr val="tx1">
                  <a:lumMod val="95000"/>
                  <a:lumOff val="5000"/>
                </a:schemeClr>
              </a:solidFill>
              <a:effectLst>
                <a:innerShdw blurRad="69850" dist="43180" dir="5400000">
                  <a:srgbClr val="000000">
                    <a:alpha val="65000"/>
                  </a:srgbClr>
                </a:innerShdw>
              </a:effectLst>
            </a:endParaRPr>
          </a:p>
          <a:p>
            <a:pPr marL="285750" indent="-285750">
              <a:buFont typeface="Arial" panose="020B0604020202020204" pitchFamily="34" charset="0"/>
              <a:buChar char="•"/>
            </a:pPr>
            <a:endParaRPr lang="tr-TR" sz="1400" b="1" dirty="0">
              <a:ln w="1905"/>
              <a:solidFill>
                <a:schemeClr val="tx1">
                  <a:lumMod val="95000"/>
                  <a:lumOff val="5000"/>
                </a:schemeClr>
              </a:solidFill>
              <a:effectLst>
                <a:innerShdw blurRad="69850" dist="43180" dir="5400000">
                  <a:srgbClr val="000000">
                    <a:alpha val="65000"/>
                  </a:srgbClr>
                </a:innerShdw>
              </a:effectLst>
            </a:endParaRPr>
          </a:p>
          <a:p>
            <a:pPr marL="285750" indent="-285750">
              <a:buFont typeface="Arial" panose="020B0604020202020204" pitchFamily="34" charset="0"/>
              <a:buChar char="•"/>
            </a:pPr>
            <a:r>
              <a:rPr lang="x-none" sz="1400" b="1">
                <a:ln w="1905"/>
                <a:solidFill>
                  <a:schemeClr val="tx1">
                    <a:lumMod val="95000"/>
                    <a:lumOff val="5000"/>
                  </a:schemeClr>
                </a:solidFill>
                <a:effectLst>
                  <a:innerShdw blurRad="69850" dist="43180" dir="5400000">
                    <a:srgbClr val="000000">
                      <a:alpha val="65000"/>
                    </a:srgbClr>
                  </a:innerShdw>
                </a:effectLst>
              </a:rPr>
              <a:t>With the sound</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and</a:t>
            </a:r>
            <a:r>
              <a:rPr lang="x-none" sz="1400" b="1">
                <a:ln w="1905"/>
                <a:solidFill>
                  <a:schemeClr val="tx1">
                    <a:lumMod val="95000"/>
                    <a:lumOff val="5000"/>
                  </a:schemeClr>
                </a:solidFill>
                <a:effectLst>
                  <a:innerShdw blurRad="69850" dist="43180" dir="5400000">
                    <a:srgbClr val="000000">
                      <a:alpha val="65000"/>
                    </a:srgbClr>
                  </a:innerShdw>
                </a:effectLst>
              </a:rPr>
              <a:t> led</a:t>
            </a:r>
            <a:r>
              <a:rPr lang="tr-TR" sz="1400" b="1" dirty="0">
                <a:ln w="1905"/>
                <a:solidFill>
                  <a:schemeClr val="tx1">
                    <a:lumMod val="95000"/>
                    <a:lumOff val="5000"/>
                  </a:schemeClr>
                </a:solidFill>
                <a:effectLst>
                  <a:innerShdw blurRad="69850" dist="43180" dir="5400000">
                    <a:srgbClr val="000000">
                      <a:alpha val="65000"/>
                    </a:srgbClr>
                  </a:innerShdw>
                </a:effectLst>
              </a:rPr>
              <a:t>,</a:t>
            </a:r>
            <a:r>
              <a:rPr lang="x-none" sz="1400" b="1">
                <a:ln w="1905"/>
                <a:solidFill>
                  <a:schemeClr val="tx1">
                    <a:lumMod val="95000"/>
                    <a:lumOff val="5000"/>
                  </a:schemeClr>
                </a:solidFill>
                <a:effectLst>
                  <a:innerShdw blurRad="69850" dist="43180" dir="5400000">
                    <a:srgbClr val="000000">
                      <a:alpha val="65000"/>
                    </a:srgbClr>
                  </a:innerShdw>
                </a:effectLst>
              </a:rPr>
              <a:t>  you can </a:t>
            </a:r>
            <a:r>
              <a:rPr lang="tr-TR" sz="1400" b="1" dirty="0" err="1">
                <a:ln w="1905"/>
                <a:solidFill>
                  <a:schemeClr val="tx1">
                    <a:lumMod val="95000"/>
                    <a:lumOff val="5000"/>
                  </a:schemeClr>
                </a:solidFill>
                <a:effectLst>
                  <a:innerShdw blurRad="69850" dist="43180" dir="5400000">
                    <a:srgbClr val="000000">
                      <a:alpha val="65000"/>
                    </a:srgbClr>
                  </a:innerShdw>
                </a:effectLst>
              </a:rPr>
              <a:t>understand</a:t>
            </a:r>
            <a:r>
              <a:rPr lang="x-none" sz="1400" b="1">
                <a:ln w="1905"/>
                <a:solidFill>
                  <a:schemeClr val="tx1">
                    <a:lumMod val="95000"/>
                    <a:lumOff val="5000"/>
                  </a:schemeClr>
                </a:solidFill>
                <a:effectLst>
                  <a:innerShdw blurRad="69850" dist="43180" dir="5400000">
                    <a:srgbClr val="000000">
                      <a:alpha val="65000"/>
                    </a:srgbClr>
                  </a:innerShdw>
                </a:effectLst>
              </a:rPr>
              <a:t> the distance</a:t>
            </a:r>
            <a:r>
              <a:rPr lang="tr-TR" sz="1400" b="1" dirty="0">
                <a:ln w="1905"/>
                <a:solidFill>
                  <a:schemeClr val="tx1">
                    <a:lumMod val="95000"/>
                    <a:lumOff val="5000"/>
                  </a:schemeClr>
                </a:solidFill>
                <a:effectLst>
                  <a:innerShdw blurRad="69850" dist="43180" dir="5400000">
                    <a:srgbClr val="000000">
                      <a:alpha val="65000"/>
                    </a:srgbClr>
                  </a:innerShdw>
                </a:effectLst>
              </a:rPr>
              <a:t>. </a:t>
            </a:r>
          </a:p>
          <a:p>
            <a:pPr marL="285750" indent="-285750">
              <a:buFont typeface="Arial" panose="020B0604020202020204" pitchFamily="34" charset="0"/>
              <a:buChar char="•"/>
            </a:pPr>
            <a:endParaRPr lang="tr-TR" sz="1400" b="1" dirty="0">
              <a:ln w="1905"/>
              <a:solidFill>
                <a:schemeClr val="tx1">
                  <a:lumMod val="95000"/>
                  <a:lumOff val="5000"/>
                </a:schemeClr>
              </a:solidFill>
              <a:effectLst>
                <a:innerShdw blurRad="69850" dist="43180" dir="5400000">
                  <a:srgbClr val="000000">
                    <a:alpha val="65000"/>
                  </a:srgbClr>
                </a:innerShdw>
              </a:effectLst>
            </a:endParaRPr>
          </a:p>
          <a:p>
            <a:pPr marL="285750" indent="-285750">
              <a:buFont typeface="Arial" panose="020B0604020202020204" pitchFamily="34" charset="0"/>
              <a:buChar char="•"/>
            </a:pPr>
            <a:r>
              <a:rPr lang="tr-TR" sz="1400" b="1" dirty="0" err="1">
                <a:ln w="1905"/>
                <a:solidFill>
                  <a:schemeClr val="tx1">
                    <a:lumMod val="95000"/>
                    <a:lumOff val="5000"/>
                  </a:schemeClr>
                </a:solidFill>
                <a:effectLst>
                  <a:innerShdw blurRad="69850" dist="43180" dir="5400000">
                    <a:srgbClr val="000000">
                      <a:alpha val="65000"/>
                    </a:srgbClr>
                  </a:innerShdw>
                </a:effectLst>
              </a:rPr>
              <a:t>This</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will</a:t>
            </a:r>
            <a:r>
              <a:rPr lang="tr-TR" sz="1400" b="1" dirty="0">
                <a:ln w="1905"/>
                <a:solidFill>
                  <a:schemeClr val="tx1">
                    <a:lumMod val="95000"/>
                    <a:lumOff val="5000"/>
                  </a:schemeClr>
                </a:solidFill>
                <a:effectLst>
                  <a:innerShdw blurRad="69850" dist="43180" dir="5400000">
                    <a:srgbClr val="000000">
                      <a:alpha val="65000"/>
                    </a:srgbClr>
                  </a:innerShdw>
                </a:effectLst>
              </a:rPr>
              <a:t> be </a:t>
            </a:r>
            <a:r>
              <a:rPr lang="tr-TR" sz="1400" b="1" dirty="0" err="1">
                <a:ln w="1905"/>
                <a:solidFill>
                  <a:schemeClr val="tx1">
                    <a:lumMod val="95000"/>
                    <a:lumOff val="5000"/>
                  </a:schemeClr>
                </a:solidFill>
                <a:effectLst>
                  <a:innerShdw blurRad="69850" dist="43180" dir="5400000">
                    <a:srgbClr val="000000">
                      <a:alpha val="65000"/>
                    </a:srgbClr>
                  </a:innerShdw>
                </a:effectLst>
              </a:rPr>
              <a:t>achieved</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by</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increasing</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the</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density</a:t>
            </a:r>
            <a:r>
              <a:rPr lang="tr-TR" sz="1400" b="1" dirty="0">
                <a:ln w="1905"/>
                <a:solidFill>
                  <a:schemeClr val="tx1">
                    <a:lumMod val="95000"/>
                    <a:lumOff val="5000"/>
                  </a:schemeClr>
                </a:solidFill>
                <a:effectLst>
                  <a:innerShdw blurRad="69850" dist="43180" dir="5400000">
                    <a:srgbClr val="000000">
                      <a:alpha val="65000"/>
                    </a:srgbClr>
                  </a:innerShdw>
                </a:effectLst>
              </a:rPr>
              <a:t> of </a:t>
            </a:r>
            <a:r>
              <a:rPr lang="tr-TR" sz="1400" b="1" dirty="0" err="1">
                <a:ln w="1905"/>
                <a:solidFill>
                  <a:schemeClr val="tx1">
                    <a:lumMod val="95000"/>
                    <a:lumOff val="5000"/>
                  </a:schemeClr>
                </a:solidFill>
                <a:effectLst>
                  <a:innerShdw blurRad="69850" dist="43180" dir="5400000">
                    <a:srgbClr val="000000">
                      <a:alpha val="65000"/>
                    </a:srgbClr>
                  </a:innerShdw>
                </a:effectLst>
              </a:rPr>
              <a:t>the</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LED's</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blinking</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and</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buzzer's</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sounds</a:t>
            </a:r>
            <a:r>
              <a:rPr lang="tr-TR" sz="1400" b="1" dirty="0">
                <a:ln w="1905"/>
                <a:solidFill>
                  <a:schemeClr val="tx1">
                    <a:lumMod val="95000"/>
                    <a:lumOff val="5000"/>
                  </a:schemeClr>
                </a:solidFill>
                <a:effectLst>
                  <a:innerShdw blurRad="69850" dist="43180" dir="5400000">
                    <a:srgbClr val="000000">
                      <a:alpha val="65000"/>
                    </a:srgbClr>
                  </a:innerShdw>
                </a:effectLst>
              </a:rPr>
              <a:t> as </a:t>
            </a:r>
            <a:r>
              <a:rPr lang="tr-TR" sz="1400" b="1" dirty="0" err="1">
                <a:ln w="1905"/>
                <a:solidFill>
                  <a:schemeClr val="tx1">
                    <a:lumMod val="95000"/>
                    <a:lumOff val="5000"/>
                  </a:schemeClr>
                </a:solidFill>
                <a:effectLst>
                  <a:innerShdw blurRad="69850" dist="43180" dir="5400000">
                    <a:srgbClr val="000000">
                      <a:alpha val="65000"/>
                    </a:srgbClr>
                  </a:innerShdw>
                </a:effectLst>
              </a:rPr>
              <a:t>the</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distance</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between</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the</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vehicle</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and</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the</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object</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decreases</a:t>
            </a:r>
            <a:r>
              <a:rPr lang="tr-TR" sz="1400" b="1" dirty="0">
                <a:ln w="1905"/>
                <a:solidFill>
                  <a:schemeClr val="tx1">
                    <a:lumMod val="95000"/>
                    <a:lumOff val="5000"/>
                  </a:schemeClr>
                </a:solidFill>
                <a:effectLst>
                  <a:innerShdw blurRad="69850" dist="43180" dir="5400000">
                    <a:srgbClr val="000000">
                      <a:alpha val="65000"/>
                    </a:srgbClr>
                  </a:innerShdw>
                </a:effectLst>
              </a:rPr>
              <a:t>. </a:t>
            </a:r>
          </a:p>
          <a:p>
            <a:pPr marL="285750" indent="-285750">
              <a:buFont typeface="Arial" panose="020B0604020202020204" pitchFamily="34" charset="0"/>
              <a:buChar char="•"/>
            </a:pPr>
            <a:endParaRPr lang="tr-TR" sz="1400" b="1" dirty="0">
              <a:ln w="1905"/>
              <a:solidFill>
                <a:schemeClr val="tx1">
                  <a:lumMod val="95000"/>
                  <a:lumOff val="5000"/>
                </a:schemeClr>
              </a:solidFill>
              <a:effectLst>
                <a:innerShdw blurRad="69850" dist="43180" dir="5400000">
                  <a:srgbClr val="000000">
                    <a:alpha val="65000"/>
                  </a:srgbClr>
                </a:innerShdw>
              </a:effectLst>
            </a:endParaRPr>
          </a:p>
          <a:p>
            <a:pPr marL="285750" indent="-285750">
              <a:buFont typeface="Arial" panose="020B0604020202020204" pitchFamily="34" charset="0"/>
              <a:buChar char="•"/>
            </a:pPr>
            <a:r>
              <a:rPr lang="tr-TR" sz="1400" b="1" dirty="0" err="1">
                <a:ln w="1905"/>
                <a:solidFill>
                  <a:schemeClr val="tx1">
                    <a:lumMod val="95000"/>
                    <a:lumOff val="5000"/>
                  </a:schemeClr>
                </a:solidFill>
                <a:effectLst>
                  <a:innerShdw blurRad="69850" dist="43180" dir="5400000">
                    <a:srgbClr val="000000">
                      <a:alpha val="65000"/>
                    </a:srgbClr>
                  </a:innerShdw>
                </a:effectLst>
              </a:rPr>
              <a:t>In</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addition</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the</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distance</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between</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the</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vehicle</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and</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the</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object</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will</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display</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with</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the</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application</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running</a:t>
            </a:r>
            <a:r>
              <a:rPr lang="tr-TR" sz="1400" b="1" dirty="0">
                <a:ln w="1905"/>
                <a:solidFill>
                  <a:schemeClr val="tx1">
                    <a:lumMod val="95000"/>
                    <a:lumOff val="5000"/>
                  </a:schemeClr>
                </a:solidFill>
                <a:effectLst>
                  <a:innerShdw blurRad="69850" dist="43180" dir="5400000">
                    <a:srgbClr val="000000">
                      <a:alpha val="65000"/>
                    </a:srgbClr>
                  </a:innerShdw>
                </a:effectLst>
              </a:rPr>
              <a:t> on </a:t>
            </a:r>
            <a:r>
              <a:rPr lang="tr-TR" sz="1400" b="1" dirty="0" err="1">
                <a:ln w="1905"/>
                <a:solidFill>
                  <a:schemeClr val="tx1">
                    <a:lumMod val="95000"/>
                    <a:lumOff val="5000"/>
                  </a:schemeClr>
                </a:solidFill>
                <a:effectLst>
                  <a:innerShdw blurRad="69850" dist="43180" dir="5400000">
                    <a:srgbClr val="000000">
                      <a:alpha val="65000"/>
                    </a:srgbClr>
                  </a:innerShdw>
                </a:effectLst>
              </a:rPr>
              <a:t>the</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smart</a:t>
            </a:r>
            <a:r>
              <a:rPr lang="tr-TR" sz="1400" b="1" dirty="0">
                <a:ln w="1905"/>
                <a:solidFill>
                  <a:schemeClr val="tx1">
                    <a:lumMod val="95000"/>
                    <a:lumOff val="5000"/>
                  </a:schemeClr>
                </a:solidFill>
                <a:effectLst>
                  <a:innerShdw blurRad="69850" dist="43180" dir="5400000">
                    <a:srgbClr val="000000">
                      <a:alpha val="65000"/>
                    </a:srgbClr>
                  </a:innerShdw>
                </a:effectLst>
              </a:rPr>
              <a:t> </a:t>
            </a:r>
            <a:r>
              <a:rPr lang="tr-TR" sz="1400" b="1" dirty="0" err="1">
                <a:ln w="1905"/>
                <a:solidFill>
                  <a:schemeClr val="tx1">
                    <a:lumMod val="95000"/>
                    <a:lumOff val="5000"/>
                  </a:schemeClr>
                </a:solidFill>
                <a:effectLst>
                  <a:innerShdw blurRad="69850" dist="43180" dir="5400000">
                    <a:srgbClr val="000000">
                      <a:alpha val="65000"/>
                    </a:srgbClr>
                  </a:innerShdw>
                </a:effectLst>
              </a:rPr>
              <a:t>phone</a:t>
            </a:r>
            <a:r>
              <a:rPr lang="tr-TR" sz="1400" b="1" dirty="0">
                <a:ln w="1905"/>
                <a:solidFill>
                  <a:schemeClr val="tx1">
                    <a:lumMod val="95000"/>
                    <a:lumOff val="5000"/>
                  </a:schemeClr>
                </a:solidFill>
                <a:effectLst>
                  <a:innerShdw blurRad="69850" dist="43180" dir="5400000">
                    <a:srgbClr val="000000">
                      <a:alpha val="65000"/>
                    </a:srgbClr>
                  </a:innerShdw>
                </a:effectLst>
              </a:rPr>
              <a:t>.</a:t>
            </a:r>
          </a:p>
        </p:txBody>
      </p:sp>
      <p:pic>
        <p:nvPicPr>
          <p:cNvPr id="2050" name="Picture 2" descr="C:\Users\MajoR\Desktop\Screenshot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8142" y="3263508"/>
            <a:ext cx="5794688" cy="266714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Dikdörtgen 5"/>
          <p:cNvSpPr/>
          <p:nvPr/>
        </p:nvSpPr>
        <p:spPr>
          <a:xfrm>
            <a:off x="4650801" y="5974405"/>
            <a:ext cx="1080873" cy="338554"/>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tr-TR" sz="1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High Voice</a:t>
            </a:r>
          </a:p>
        </p:txBody>
      </p:sp>
      <p:sp>
        <p:nvSpPr>
          <p:cNvPr id="8" name="Dikdörtgen 7"/>
          <p:cNvSpPr/>
          <p:nvPr/>
        </p:nvSpPr>
        <p:spPr>
          <a:xfrm>
            <a:off x="5679585" y="5976079"/>
            <a:ext cx="1412695" cy="338554"/>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tr-TR" sz="1600" b="1" dirty="0" err="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Medium</a:t>
            </a:r>
            <a:r>
              <a:rPr lang="tr-TR" sz="1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Voice</a:t>
            </a:r>
          </a:p>
        </p:txBody>
      </p:sp>
      <p:sp>
        <p:nvSpPr>
          <p:cNvPr id="9" name="Dikdörtgen 8"/>
          <p:cNvSpPr/>
          <p:nvPr/>
        </p:nvSpPr>
        <p:spPr>
          <a:xfrm>
            <a:off x="7039699" y="5981005"/>
            <a:ext cx="1042017" cy="338554"/>
          </a:xfrm>
          <a:prstGeom prst="rect">
            <a:avLst/>
          </a:prstGeom>
          <a:noFill/>
        </p:spPr>
        <p:txBody>
          <a:bodyPr wrap="none" lIns="91440" tIns="45720" rIns="91440" bIns="45720">
            <a:spAutoFit/>
          </a:bodyPr>
          <a:lstStyle/>
          <a:p>
            <a:pPr algn="ctr"/>
            <a:r>
              <a:rPr lang="tr-TR" sz="1600" b="1" cap="none" spc="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Low</a:t>
            </a:r>
            <a:r>
              <a:rPr lang="tr-TR" sz="1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Voice</a:t>
            </a:r>
          </a:p>
        </p:txBody>
      </p:sp>
      <p:sp>
        <p:nvSpPr>
          <p:cNvPr id="12" name="Yukarı Ok 11"/>
          <p:cNvSpPr/>
          <p:nvPr/>
        </p:nvSpPr>
        <p:spPr>
          <a:xfrm rot="13159006">
            <a:off x="5441663" y="5554046"/>
            <a:ext cx="102445" cy="4448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Yukarı Ok 13"/>
          <p:cNvSpPr/>
          <p:nvPr/>
        </p:nvSpPr>
        <p:spPr>
          <a:xfrm rot="19240994" flipV="1">
            <a:off x="7153678" y="5575608"/>
            <a:ext cx="102445" cy="4448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Yukarı Ok 14"/>
          <p:cNvSpPr/>
          <p:nvPr/>
        </p:nvSpPr>
        <p:spPr>
          <a:xfrm rot="10800000">
            <a:off x="6325458" y="5649783"/>
            <a:ext cx="102445" cy="35278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Dikdörtgen 1"/>
          <p:cNvSpPr/>
          <p:nvPr/>
        </p:nvSpPr>
        <p:spPr>
          <a:xfrm>
            <a:off x="467544" y="476672"/>
            <a:ext cx="1897571" cy="461665"/>
          </a:xfrm>
          <a:prstGeom prst="rect">
            <a:avLst/>
          </a:prstGeom>
        </p:spPr>
        <p:txBody>
          <a:bodyPr wrap="none">
            <a:spAutoFit/>
          </a:bodyPr>
          <a:lstStyle/>
          <a:p>
            <a:r>
              <a:rPr lang="tr-TR"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DESCRIPTION</a:t>
            </a:r>
          </a:p>
        </p:txBody>
      </p:sp>
    </p:spTree>
    <p:extLst>
      <p:ext uri="{BB962C8B-B14F-4D97-AF65-F5344CB8AC3E}">
        <p14:creationId xmlns:p14="http://schemas.microsoft.com/office/powerpoint/2010/main" val="1612068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74732" y="836712"/>
            <a:ext cx="8280920" cy="1754326"/>
          </a:xfrm>
          <a:prstGeom prst="rect">
            <a:avLst/>
          </a:prstGeom>
        </p:spPr>
        <p:txBody>
          <a:bodyPr wrap="square">
            <a:spAutoFit/>
          </a:bodyPr>
          <a:lstStyle/>
          <a:p>
            <a:pPr marL="285750" indent="-285750">
              <a:buFont typeface="Arial" panose="020B0604020202020204" pitchFamily="34" charset="0"/>
              <a:buChar char="•"/>
            </a:pPr>
            <a:r>
              <a:rPr lang="en-US" b="1" dirty="0">
                <a:ln w="1905"/>
                <a:solidFill>
                  <a:schemeClr val="tx1">
                    <a:lumMod val="95000"/>
                    <a:lumOff val="5000"/>
                  </a:schemeClr>
                </a:solidFill>
                <a:effectLst>
                  <a:innerShdw blurRad="69850" dist="43180" dir="5400000">
                    <a:srgbClr val="000000">
                      <a:alpha val="65000"/>
                    </a:srgbClr>
                  </a:innerShdw>
                </a:effectLst>
              </a:rPr>
              <a:t>The proposed system consists of two parts, a hardware and a software.</a:t>
            </a:r>
            <a:endParaRPr lang="tr-TR" b="1" dirty="0">
              <a:ln w="1905"/>
              <a:solidFill>
                <a:schemeClr val="tx1">
                  <a:lumMod val="95000"/>
                  <a:lumOff val="5000"/>
                </a:schemeClr>
              </a:solidFill>
              <a:effectLst>
                <a:innerShdw blurRad="69850" dist="43180" dir="5400000">
                  <a:srgbClr val="000000">
                    <a:alpha val="65000"/>
                  </a:srgbClr>
                </a:innerShdw>
              </a:effectLst>
            </a:endParaRPr>
          </a:p>
          <a:p>
            <a:pPr marL="285750" indent="-285750">
              <a:buFont typeface="Arial" panose="020B0604020202020204" pitchFamily="34" charset="0"/>
              <a:buChar char="•"/>
            </a:pPr>
            <a:endParaRPr lang="tr-TR" b="1" dirty="0">
              <a:ln w="1905"/>
              <a:solidFill>
                <a:schemeClr val="tx1">
                  <a:lumMod val="95000"/>
                  <a:lumOff val="5000"/>
                </a:schemeClr>
              </a:solidFill>
              <a:effectLst>
                <a:innerShdw blurRad="69850" dist="43180" dir="5400000">
                  <a:srgbClr val="000000">
                    <a:alpha val="65000"/>
                  </a:srgbClr>
                </a:innerShdw>
              </a:effectLst>
            </a:endParaRPr>
          </a:p>
          <a:p>
            <a:pPr marL="285750" indent="-285750">
              <a:buFont typeface="Arial" panose="020B0604020202020204" pitchFamily="34" charset="0"/>
              <a:buChar char="•"/>
            </a:pPr>
            <a:r>
              <a:rPr lang="en-US" b="1" dirty="0">
                <a:ln w="1905"/>
                <a:solidFill>
                  <a:schemeClr val="tx1">
                    <a:lumMod val="95000"/>
                    <a:lumOff val="5000"/>
                  </a:schemeClr>
                </a:solidFill>
                <a:effectLst>
                  <a:innerShdw blurRad="69850" dist="43180" dir="5400000">
                    <a:srgbClr val="000000">
                      <a:alpha val="65000"/>
                    </a:srgbClr>
                  </a:innerShdw>
                </a:effectLst>
              </a:rPr>
              <a:t>The hardware consists of electronic components and middleware running on it. </a:t>
            </a:r>
            <a:endParaRPr lang="tr-TR" b="1" dirty="0">
              <a:ln w="1905"/>
              <a:solidFill>
                <a:schemeClr val="tx1">
                  <a:lumMod val="95000"/>
                  <a:lumOff val="5000"/>
                </a:schemeClr>
              </a:solidFill>
              <a:effectLst>
                <a:innerShdw blurRad="69850" dist="43180" dir="5400000">
                  <a:srgbClr val="000000">
                    <a:alpha val="65000"/>
                  </a:srgbClr>
                </a:innerShdw>
              </a:effectLst>
            </a:endParaRPr>
          </a:p>
          <a:p>
            <a:pPr marL="285750" indent="-285750">
              <a:buFont typeface="Arial" panose="020B0604020202020204" pitchFamily="34" charset="0"/>
              <a:buChar char="•"/>
            </a:pPr>
            <a:endParaRPr lang="tr-TR" b="1" dirty="0">
              <a:ln w="1905"/>
              <a:solidFill>
                <a:schemeClr val="tx1">
                  <a:lumMod val="95000"/>
                  <a:lumOff val="5000"/>
                </a:schemeClr>
              </a:solidFill>
              <a:effectLst>
                <a:innerShdw blurRad="69850" dist="43180" dir="5400000">
                  <a:srgbClr val="000000">
                    <a:alpha val="65000"/>
                  </a:srgbClr>
                </a:innerShdw>
              </a:effectLst>
            </a:endParaRPr>
          </a:p>
          <a:p>
            <a:pPr marL="285750" indent="-285750">
              <a:buFont typeface="Arial" panose="020B0604020202020204" pitchFamily="34" charset="0"/>
              <a:buChar char="•"/>
            </a:pPr>
            <a:r>
              <a:rPr lang="en-US" b="1" dirty="0">
                <a:ln w="1905"/>
                <a:solidFill>
                  <a:schemeClr val="tx1">
                    <a:lumMod val="95000"/>
                    <a:lumOff val="5000"/>
                  </a:schemeClr>
                </a:solidFill>
                <a:effectLst>
                  <a:innerShdw blurRad="69850" dist="43180" dir="5400000">
                    <a:srgbClr val="000000">
                      <a:alpha val="65000"/>
                    </a:srgbClr>
                  </a:innerShdw>
                </a:effectLst>
              </a:rPr>
              <a:t>The software consists of an application running on an Android operating system based smartphone.</a:t>
            </a:r>
            <a:endParaRPr lang="tr-TR" b="1" dirty="0">
              <a:ln w="1905"/>
              <a:solidFill>
                <a:schemeClr val="tx1">
                  <a:lumMod val="95000"/>
                  <a:lumOff val="5000"/>
                </a:schemeClr>
              </a:solidFill>
              <a:effectLst>
                <a:innerShdw blurRad="69850" dist="43180" dir="5400000">
                  <a:srgbClr val="000000">
                    <a:alpha val="65000"/>
                  </a:srgbClr>
                </a:innerShdw>
              </a:effectLst>
            </a:endParaRPr>
          </a:p>
        </p:txBody>
      </p:sp>
      <p:pic>
        <p:nvPicPr>
          <p:cNvPr id="1026" name="Picture 2" descr="C:\Users\MajoR\Desktop\donanim-yazili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786346"/>
            <a:ext cx="6386022" cy="319301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068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827584" y="908720"/>
            <a:ext cx="7560840" cy="2308324"/>
          </a:xfrm>
          <a:prstGeom prst="rect">
            <a:avLst/>
          </a:prstGeom>
        </p:spPr>
        <p:txBody>
          <a:bodyPr wrap="square">
            <a:spAutoFit/>
          </a:bodyPr>
          <a:lstStyle/>
          <a:p>
            <a:pPr marL="285750" indent="-285750">
              <a:buFont typeface="Arial" panose="020B0604020202020204" pitchFamily="34" charset="0"/>
              <a:buChar char="•"/>
            </a:pPr>
            <a:r>
              <a:rPr lang="tr-TR" b="1" dirty="0" err="1">
                <a:ln w="1905"/>
                <a:solidFill>
                  <a:schemeClr val="tx1">
                    <a:lumMod val="95000"/>
                    <a:lumOff val="5000"/>
                  </a:schemeClr>
                </a:solidFill>
                <a:effectLst>
                  <a:innerShdw blurRad="69850" dist="43180" dir="5400000">
                    <a:srgbClr val="000000">
                      <a:alpha val="65000"/>
                    </a:srgbClr>
                  </a:innerShdw>
                </a:effectLst>
              </a:rPr>
              <a:t>Nodemcu</a:t>
            </a:r>
            <a:r>
              <a:rPr lang="tr-TR" b="1" dirty="0">
                <a:ln w="1905"/>
                <a:solidFill>
                  <a:schemeClr val="tx1">
                    <a:lumMod val="95000"/>
                    <a:lumOff val="5000"/>
                  </a:schemeClr>
                </a:solidFill>
                <a:effectLst>
                  <a:innerShdw blurRad="69850" dist="43180" dir="5400000">
                    <a:srgbClr val="000000">
                      <a:alpha val="65000"/>
                    </a:srgbClr>
                  </a:innerShdw>
                </a:effectLst>
              </a:rPr>
              <a:t> </a:t>
            </a:r>
            <a:r>
              <a:rPr lang="tr-TR" b="1" dirty="0" err="1">
                <a:ln w="1905"/>
                <a:solidFill>
                  <a:schemeClr val="tx1">
                    <a:lumMod val="95000"/>
                    <a:lumOff val="5000"/>
                  </a:schemeClr>
                </a:solidFill>
                <a:effectLst>
                  <a:innerShdw blurRad="69850" dist="43180" dir="5400000">
                    <a:srgbClr val="000000">
                      <a:alpha val="65000"/>
                    </a:srgbClr>
                  </a:innerShdw>
                </a:effectLst>
              </a:rPr>
              <a:t>Lolin</a:t>
            </a:r>
            <a:r>
              <a:rPr lang="tr-TR" b="1" dirty="0">
                <a:ln w="1905"/>
                <a:solidFill>
                  <a:schemeClr val="tx1">
                    <a:lumMod val="95000"/>
                    <a:lumOff val="5000"/>
                  </a:schemeClr>
                </a:solidFill>
                <a:effectLst>
                  <a:innerShdw blurRad="69850" dist="43180" dir="5400000">
                    <a:srgbClr val="000000">
                      <a:alpha val="65000"/>
                    </a:srgbClr>
                  </a:innerShdw>
                </a:effectLst>
              </a:rPr>
              <a:t> ESP8266</a:t>
            </a:r>
          </a:p>
          <a:p>
            <a:pPr marL="285750" indent="-285750">
              <a:buFont typeface="Arial" panose="020B0604020202020204" pitchFamily="34" charset="0"/>
              <a:buChar char="•"/>
            </a:pPr>
            <a:r>
              <a:rPr lang="tr-TR" b="1" dirty="0">
                <a:ln w="1905"/>
                <a:solidFill>
                  <a:schemeClr val="tx1">
                    <a:lumMod val="95000"/>
                    <a:lumOff val="5000"/>
                  </a:schemeClr>
                </a:solidFill>
                <a:effectLst>
                  <a:innerShdw blurRad="69850" dist="43180" dir="5400000">
                    <a:srgbClr val="000000">
                      <a:alpha val="65000"/>
                    </a:srgbClr>
                  </a:innerShdw>
                </a:effectLst>
              </a:rPr>
              <a:t>A </a:t>
            </a:r>
            <a:r>
              <a:rPr lang="tr-TR" b="1" dirty="0" err="1">
                <a:ln w="1905"/>
                <a:solidFill>
                  <a:schemeClr val="tx1">
                    <a:lumMod val="95000"/>
                    <a:lumOff val="5000"/>
                  </a:schemeClr>
                </a:solidFill>
                <a:effectLst>
                  <a:innerShdw blurRad="69850" dist="43180" dir="5400000">
                    <a:srgbClr val="000000">
                      <a:alpha val="65000"/>
                    </a:srgbClr>
                  </a:innerShdw>
                </a:effectLst>
              </a:rPr>
              <a:t>breadboard</a:t>
            </a:r>
            <a:endParaRPr lang="tr-TR" b="1" dirty="0">
              <a:ln w="1905"/>
              <a:solidFill>
                <a:schemeClr val="tx1">
                  <a:lumMod val="95000"/>
                  <a:lumOff val="5000"/>
                </a:schemeClr>
              </a:solidFill>
              <a:effectLst>
                <a:innerShdw blurRad="69850" dist="43180" dir="5400000">
                  <a:srgbClr val="000000">
                    <a:alpha val="65000"/>
                  </a:srgbClr>
                </a:innerShdw>
              </a:effectLst>
            </a:endParaRPr>
          </a:p>
          <a:p>
            <a:pPr marL="285750" indent="-285750">
              <a:buFont typeface="Arial" panose="020B0604020202020204" pitchFamily="34" charset="0"/>
              <a:buChar char="•"/>
            </a:pPr>
            <a:r>
              <a:rPr lang="tr-TR" b="1" dirty="0">
                <a:ln w="1905"/>
                <a:solidFill>
                  <a:schemeClr val="tx1">
                    <a:lumMod val="95000"/>
                    <a:lumOff val="5000"/>
                  </a:schemeClr>
                </a:solidFill>
                <a:effectLst>
                  <a:innerShdw blurRad="69850" dist="43180" dir="5400000">
                    <a:srgbClr val="000000">
                      <a:alpha val="65000"/>
                    </a:srgbClr>
                  </a:innerShdw>
                </a:effectLst>
              </a:rPr>
              <a:t>An </a:t>
            </a:r>
            <a:r>
              <a:rPr lang="tr-TR" b="1" dirty="0" err="1">
                <a:ln w="1905"/>
                <a:solidFill>
                  <a:schemeClr val="tx1">
                    <a:lumMod val="95000"/>
                    <a:lumOff val="5000"/>
                  </a:schemeClr>
                </a:solidFill>
                <a:effectLst>
                  <a:innerShdw blurRad="69850" dist="43180" dir="5400000">
                    <a:srgbClr val="000000">
                      <a:alpha val="65000"/>
                    </a:srgbClr>
                  </a:innerShdw>
                </a:effectLst>
              </a:rPr>
              <a:t>ultrasonic</a:t>
            </a:r>
            <a:r>
              <a:rPr lang="tr-TR" b="1" dirty="0">
                <a:ln w="1905"/>
                <a:solidFill>
                  <a:schemeClr val="tx1">
                    <a:lumMod val="95000"/>
                    <a:lumOff val="5000"/>
                  </a:schemeClr>
                </a:solidFill>
                <a:effectLst>
                  <a:innerShdw blurRad="69850" dist="43180" dir="5400000">
                    <a:srgbClr val="000000">
                      <a:alpha val="65000"/>
                    </a:srgbClr>
                  </a:innerShdw>
                </a:effectLst>
              </a:rPr>
              <a:t> </a:t>
            </a:r>
            <a:r>
              <a:rPr lang="tr-TR" b="1" dirty="0" err="1">
                <a:ln w="1905"/>
                <a:solidFill>
                  <a:schemeClr val="tx1">
                    <a:lumMod val="95000"/>
                    <a:lumOff val="5000"/>
                  </a:schemeClr>
                </a:solidFill>
                <a:effectLst>
                  <a:innerShdw blurRad="69850" dist="43180" dir="5400000">
                    <a:srgbClr val="000000">
                      <a:alpha val="65000"/>
                    </a:srgbClr>
                  </a:innerShdw>
                </a:effectLst>
              </a:rPr>
              <a:t>distance</a:t>
            </a:r>
            <a:r>
              <a:rPr lang="tr-TR" b="1" dirty="0">
                <a:ln w="1905"/>
                <a:solidFill>
                  <a:schemeClr val="tx1">
                    <a:lumMod val="95000"/>
                    <a:lumOff val="5000"/>
                  </a:schemeClr>
                </a:solidFill>
                <a:effectLst>
                  <a:innerShdw blurRad="69850" dist="43180" dir="5400000">
                    <a:srgbClr val="000000">
                      <a:alpha val="65000"/>
                    </a:srgbClr>
                  </a:innerShdw>
                </a:effectLst>
              </a:rPr>
              <a:t> </a:t>
            </a:r>
            <a:r>
              <a:rPr lang="tr-TR" b="1" dirty="0" err="1">
                <a:ln w="1905"/>
                <a:solidFill>
                  <a:schemeClr val="tx1">
                    <a:lumMod val="95000"/>
                    <a:lumOff val="5000"/>
                  </a:schemeClr>
                </a:solidFill>
                <a:effectLst>
                  <a:innerShdw blurRad="69850" dist="43180" dir="5400000">
                    <a:srgbClr val="000000">
                      <a:alpha val="65000"/>
                    </a:srgbClr>
                  </a:innerShdw>
                </a:effectLst>
              </a:rPr>
              <a:t>meter</a:t>
            </a:r>
            <a:r>
              <a:rPr lang="tr-TR" b="1" dirty="0">
                <a:ln w="1905"/>
                <a:solidFill>
                  <a:schemeClr val="tx1">
                    <a:lumMod val="95000"/>
                    <a:lumOff val="5000"/>
                  </a:schemeClr>
                </a:solidFill>
                <a:effectLst>
                  <a:innerShdw blurRad="69850" dist="43180" dir="5400000">
                    <a:srgbClr val="000000">
                      <a:alpha val="65000"/>
                    </a:srgbClr>
                  </a:innerShdw>
                </a:effectLst>
              </a:rPr>
              <a:t> sensor</a:t>
            </a:r>
          </a:p>
          <a:p>
            <a:pPr marL="285750" indent="-285750">
              <a:buFont typeface="Arial" panose="020B0604020202020204" pitchFamily="34" charset="0"/>
              <a:buChar char="•"/>
            </a:pPr>
            <a:r>
              <a:rPr lang="tr-TR" b="1" dirty="0">
                <a:ln w="1905"/>
                <a:solidFill>
                  <a:schemeClr val="tx1">
                    <a:lumMod val="95000"/>
                    <a:lumOff val="5000"/>
                  </a:schemeClr>
                </a:solidFill>
                <a:effectLst>
                  <a:innerShdw blurRad="69850" dist="43180" dir="5400000">
                    <a:srgbClr val="000000">
                      <a:alpha val="65000"/>
                    </a:srgbClr>
                  </a:innerShdw>
                </a:effectLst>
              </a:rPr>
              <a:t>A </a:t>
            </a:r>
            <a:r>
              <a:rPr lang="tr-TR" b="1" dirty="0" err="1">
                <a:ln w="1905"/>
                <a:solidFill>
                  <a:schemeClr val="tx1">
                    <a:lumMod val="95000"/>
                    <a:lumOff val="5000"/>
                  </a:schemeClr>
                </a:solidFill>
                <a:effectLst>
                  <a:innerShdw blurRad="69850" dist="43180" dir="5400000">
                    <a:srgbClr val="000000">
                      <a:alpha val="65000"/>
                    </a:srgbClr>
                  </a:innerShdw>
                </a:effectLst>
              </a:rPr>
              <a:t>Wifi</a:t>
            </a:r>
            <a:r>
              <a:rPr lang="tr-TR" b="1" dirty="0">
                <a:ln w="1905"/>
                <a:solidFill>
                  <a:schemeClr val="tx1">
                    <a:lumMod val="95000"/>
                    <a:lumOff val="5000"/>
                  </a:schemeClr>
                </a:solidFill>
                <a:effectLst>
                  <a:innerShdw blurRad="69850" dist="43180" dir="5400000">
                    <a:srgbClr val="000000">
                      <a:alpha val="65000"/>
                    </a:srgbClr>
                  </a:innerShdw>
                </a:effectLst>
              </a:rPr>
              <a:t> </a:t>
            </a:r>
            <a:r>
              <a:rPr lang="tr-TR" b="1" dirty="0" err="1">
                <a:ln w="1905"/>
                <a:solidFill>
                  <a:schemeClr val="tx1">
                    <a:lumMod val="95000"/>
                    <a:lumOff val="5000"/>
                  </a:schemeClr>
                </a:solidFill>
                <a:effectLst>
                  <a:innerShdw blurRad="69850" dist="43180" dir="5400000">
                    <a:srgbClr val="000000">
                      <a:alpha val="65000"/>
                    </a:srgbClr>
                  </a:innerShdw>
                </a:effectLst>
              </a:rPr>
              <a:t>module</a:t>
            </a:r>
            <a:endParaRPr lang="tr-TR" b="1" dirty="0">
              <a:ln w="1905"/>
              <a:solidFill>
                <a:schemeClr val="tx1">
                  <a:lumMod val="95000"/>
                  <a:lumOff val="5000"/>
                </a:schemeClr>
              </a:solidFill>
              <a:effectLst>
                <a:innerShdw blurRad="69850" dist="43180" dir="5400000">
                  <a:srgbClr val="000000">
                    <a:alpha val="65000"/>
                  </a:srgbClr>
                </a:innerShdw>
              </a:effectLst>
            </a:endParaRPr>
          </a:p>
          <a:p>
            <a:pPr marL="285750" indent="-285750">
              <a:buFont typeface="Arial" panose="020B0604020202020204" pitchFamily="34" charset="0"/>
              <a:buChar char="•"/>
            </a:pPr>
            <a:r>
              <a:rPr lang="tr-TR" b="1" dirty="0">
                <a:ln w="1905"/>
                <a:solidFill>
                  <a:schemeClr val="tx1">
                    <a:lumMod val="95000"/>
                    <a:lumOff val="5000"/>
                  </a:schemeClr>
                </a:solidFill>
                <a:effectLst>
                  <a:innerShdw blurRad="69850" dist="43180" dir="5400000">
                    <a:srgbClr val="000000">
                      <a:alpha val="65000"/>
                    </a:srgbClr>
                  </a:innerShdw>
                </a:effectLst>
              </a:rPr>
              <a:t>A </a:t>
            </a:r>
            <a:r>
              <a:rPr lang="tr-TR" b="1" dirty="0" err="1">
                <a:ln w="1905"/>
                <a:solidFill>
                  <a:schemeClr val="tx1">
                    <a:lumMod val="95000"/>
                    <a:lumOff val="5000"/>
                  </a:schemeClr>
                </a:solidFill>
                <a:effectLst>
                  <a:innerShdw blurRad="69850" dist="43180" dir="5400000">
                    <a:srgbClr val="000000">
                      <a:alpha val="65000"/>
                    </a:srgbClr>
                  </a:innerShdw>
                </a:effectLst>
              </a:rPr>
              <a:t>buzzer</a:t>
            </a:r>
            <a:endParaRPr lang="tr-TR" b="1" dirty="0">
              <a:ln w="1905"/>
              <a:solidFill>
                <a:schemeClr val="tx1">
                  <a:lumMod val="95000"/>
                  <a:lumOff val="5000"/>
                </a:schemeClr>
              </a:solidFill>
              <a:effectLst>
                <a:innerShdw blurRad="69850" dist="43180" dir="5400000">
                  <a:srgbClr val="000000">
                    <a:alpha val="65000"/>
                  </a:srgbClr>
                </a:innerShdw>
              </a:effectLst>
            </a:endParaRPr>
          </a:p>
          <a:p>
            <a:pPr marL="285750" indent="-285750">
              <a:buFont typeface="Arial" panose="020B0604020202020204" pitchFamily="34" charset="0"/>
              <a:buChar char="•"/>
            </a:pPr>
            <a:r>
              <a:rPr lang="tr-TR" b="1" dirty="0">
                <a:ln w="1905"/>
                <a:solidFill>
                  <a:schemeClr val="tx1">
                    <a:lumMod val="95000"/>
                    <a:lumOff val="5000"/>
                  </a:schemeClr>
                </a:solidFill>
                <a:effectLst>
                  <a:innerShdw blurRad="69850" dist="43180" dir="5400000">
                    <a:srgbClr val="000000">
                      <a:alpha val="65000"/>
                    </a:srgbClr>
                  </a:innerShdw>
                </a:effectLst>
              </a:rPr>
              <a:t>A </a:t>
            </a:r>
            <a:r>
              <a:rPr lang="tr-TR" b="1" dirty="0" err="1">
                <a:ln w="1905"/>
                <a:solidFill>
                  <a:schemeClr val="tx1">
                    <a:lumMod val="95000"/>
                    <a:lumOff val="5000"/>
                  </a:schemeClr>
                </a:solidFill>
                <a:effectLst>
                  <a:innerShdw blurRad="69850" dist="43180" dir="5400000">
                    <a:srgbClr val="000000">
                      <a:alpha val="65000"/>
                    </a:srgbClr>
                  </a:innerShdw>
                </a:effectLst>
              </a:rPr>
              <a:t>led</a:t>
            </a:r>
            <a:endParaRPr lang="tr-TR" b="1" dirty="0">
              <a:ln w="1905"/>
              <a:solidFill>
                <a:schemeClr val="tx1">
                  <a:lumMod val="95000"/>
                  <a:lumOff val="5000"/>
                </a:schemeClr>
              </a:solidFill>
              <a:effectLst>
                <a:innerShdw blurRad="69850" dist="43180" dir="5400000">
                  <a:srgbClr val="000000">
                    <a:alpha val="65000"/>
                  </a:srgbClr>
                </a:innerShdw>
              </a:effectLst>
            </a:endParaRPr>
          </a:p>
          <a:p>
            <a:pPr marL="285750" indent="-285750">
              <a:buFont typeface="Arial" panose="020B0604020202020204" pitchFamily="34" charset="0"/>
              <a:buChar char="•"/>
            </a:pPr>
            <a:r>
              <a:rPr lang="tr-TR" b="1" dirty="0" err="1">
                <a:ln w="1905"/>
                <a:solidFill>
                  <a:schemeClr val="tx1">
                    <a:lumMod val="95000"/>
                    <a:lumOff val="5000"/>
                  </a:schemeClr>
                </a:solidFill>
                <a:effectLst>
                  <a:innerShdw blurRad="69850" dist="43180" dir="5400000">
                    <a:srgbClr val="000000">
                      <a:alpha val="65000"/>
                    </a:srgbClr>
                  </a:innerShdw>
                </a:effectLst>
              </a:rPr>
              <a:t>Resistor</a:t>
            </a:r>
            <a:r>
              <a:rPr lang="tr-TR" b="1" dirty="0">
                <a:ln w="1905"/>
                <a:solidFill>
                  <a:schemeClr val="tx1">
                    <a:lumMod val="95000"/>
                    <a:lumOff val="5000"/>
                  </a:schemeClr>
                </a:solidFill>
                <a:effectLst>
                  <a:innerShdw blurRad="69850" dist="43180" dir="5400000">
                    <a:srgbClr val="000000">
                      <a:alpha val="65000"/>
                    </a:srgbClr>
                  </a:innerShdw>
                </a:effectLst>
              </a:rPr>
              <a:t> </a:t>
            </a:r>
          </a:p>
          <a:p>
            <a:pPr marL="285750" indent="-285750">
              <a:buFont typeface="Arial" panose="020B0604020202020204" pitchFamily="34" charset="0"/>
              <a:buChar char="•"/>
            </a:pPr>
            <a:r>
              <a:rPr lang="tr-TR" b="1" dirty="0" err="1">
                <a:ln w="1905"/>
                <a:solidFill>
                  <a:schemeClr val="tx1">
                    <a:lumMod val="95000"/>
                    <a:lumOff val="5000"/>
                  </a:schemeClr>
                </a:solidFill>
                <a:effectLst>
                  <a:innerShdw blurRad="69850" dist="43180" dir="5400000">
                    <a:srgbClr val="000000">
                      <a:alpha val="65000"/>
                    </a:srgbClr>
                  </a:innerShdw>
                </a:effectLst>
              </a:rPr>
              <a:t>Jumper</a:t>
            </a:r>
            <a:r>
              <a:rPr lang="tr-TR" b="1" dirty="0">
                <a:ln w="1905"/>
                <a:solidFill>
                  <a:schemeClr val="tx1">
                    <a:lumMod val="95000"/>
                    <a:lumOff val="5000"/>
                  </a:schemeClr>
                </a:solidFill>
                <a:effectLst>
                  <a:innerShdw blurRad="69850" dist="43180" dir="5400000">
                    <a:srgbClr val="000000">
                      <a:alpha val="65000"/>
                    </a:srgbClr>
                  </a:innerShdw>
                </a:effectLst>
              </a:rPr>
              <a:t> </a:t>
            </a:r>
            <a:r>
              <a:rPr lang="tr-TR" b="1" dirty="0" err="1">
                <a:ln w="1905"/>
                <a:solidFill>
                  <a:schemeClr val="tx1">
                    <a:lumMod val="95000"/>
                    <a:lumOff val="5000"/>
                  </a:schemeClr>
                </a:solidFill>
                <a:effectLst>
                  <a:innerShdw blurRad="69850" dist="43180" dir="5400000">
                    <a:srgbClr val="000000">
                      <a:alpha val="65000"/>
                    </a:srgbClr>
                  </a:innerShdw>
                </a:effectLst>
              </a:rPr>
              <a:t>cables</a:t>
            </a:r>
            <a:r>
              <a:rPr lang="tr-TR" b="1" dirty="0">
                <a:ln w="1905"/>
                <a:solidFill>
                  <a:schemeClr val="tx1">
                    <a:lumMod val="95000"/>
                    <a:lumOff val="5000"/>
                  </a:schemeClr>
                </a:solidFill>
                <a:effectLst>
                  <a:innerShdw blurRad="69850" dist="43180" dir="5400000">
                    <a:srgbClr val="000000">
                      <a:alpha val="65000"/>
                    </a:srgbClr>
                  </a:innerShdw>
                </a:effectLst>
              </a:rPr>
              <a:t>.</a:t>
            </a:r>
          </a:p>
        </p:txBody>
      </p:sp>
      <p:pic>
        <p:nvPicPr>
          <p:cNvPr id="3" name="Resim 2"/>
          <p:cNvPicPr/>
          <p:nvPr/>
        </p:nvPicPr>
        <p:blipFill>
          <a:blip r:embed="rId2"/>
          <a:stretch>
            <a:fillRect/>
          </a:stretch>
        </p:blipFill>
        <p:spPr>
          <a:xfrm>
            <a:off x="2115057" y="3356992"/>
            <a:ext cx="4680520" cy="3052157"/>
          </a:xfrm>
          <a:prstGeom prst="rect">
            <a:avLst/>
          </a:prstGeom>
          <a:ln>
            <a:noFill/>
          </a:ln>
          <a:effectLst>
            <a:outerShdw blurRad="190500" algn="tl" rotWithShape="0">
              <a:srgbClr val="000000">
                <a:alpha val="70000"/>
              </a:srgbClr>
            </a:outerShdw>
          </a:effectLst>
        </p:spPr>
      </p:pic>
      <p:sp>
        <p:nvSpPr>
          <p:cNvPr id="4" name="Dikdörtgen 3"/>
          <p:cNvSpPr/>
          <p:nvPr/>
        </p:nvSpPr>
        <p:spPr>
          <a:xfrm>
            <a:off x="2849205" y="328629"/>
            <a:ext cx="3212225" cy="461665"/>
          </a:xfrm>
          <a:prstGeom prst="rect">
            <a:avLst/>
          </a:prstGeom>
          <a:noFill/>
        </p:spPr>
        <p:txBody>
          <a:bodyPr wrap="none" lIns="91440" tIns="45720" rIns="91440" bIns="45720">
            <a:spAutoFit/>
          </a:bodyPr>
          <a:lstStyle/>
          <a:p>
            <a:pPr algn="ctr"/>
            <a:r>
              <a:rPr lang="tr-TR"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EMBEDDED SYSTEM KIT</a:t>
            </a:r>
            <a:endParaRPr lang="tr-TR" sz="2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1612068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467544" y="692696"/>
            <a:ext cx="5454352" cy="461665"/>
          </a:xfrm>
          <a:prstGeom prst="rect">
            <a:avLst/>
          </a:prstGeom>
        </p:spPr>
        <p:txBody>
          <a:bodyPr wrap="square">
            <a:spAutoFit/>
          </a:bodyPr>
          <a:lstStyle/>
          <a:p>
            <a:r>
              <a:rPr lang="tr-TR" sz="2400" b="1" dirty="0" err="1">
                <a:ln w="1905"/>
                <a:solidFill>
                  <a:schemeClr val="tx1">
                    <a:lumMod val="95000"/>
                    <a:lumOff val="5000"/>
                  </a:schemeClr>
                </a:solidFill>
                <a:effectLst>
                  <a:innerShdw blurRad="69850" dist="43180" dir="5400000">
                    <a:srgbClr val="000000">
                      <a:alpha val="65000"/>
                    </a:srgbClr>
                  </a:innerShdw>
                </a:effectLst>
              </a:rPr>
              <a:t>Ardunio</a:t>
            </a:r>
            <a:r>
              <a:rPr lang="en-US" sz="2400" b="1" dirty="0">
                <a:ln w="1905"/>
                <a:solidFill>
                  <a:schemeClr val="tx1">
                    <a:lumMod val="95000"/>
                    <a:lumOff val="5000"/>
                  </a:schemeClr>
                </a:solidFill>
                <a:effectLst>
                  <a:innerShdw blurRad="69850" dist="43180" dir="5400000">
                    <a:srgbClr val="000000">
                      <a:alpha val="65000"/>
                    </a:srgbClr>
                  </a:innerShdw>
                </a:effectLst>
              </a:rPr>
              <a:t> w</a:t>
            </a:r>
            <a:r>
              <a:rPr lang="tr-TR" sz="2400" b="1" dirty="0">
                <a:ln w="1905"/>
                <a:solidFill>
                  <a:schemeClr val="tx1">
                    <a:lumMod val="95000"/>
                    <a:lumOff val="5000"/>
                  </a:schemeClr>
                </a:solidFill>
                <a:effectLst>
                  <a:innerShdw blurRad="69850" dist="43180" dir="5400000">
                    <a:srgbClr val="000000">
                      <a:alpha val="65000"/>
                    </a:srgbClr>
                  </a:innerShdw>
                </a:effectLst>
              </a:rPr>
              <a:t>as</a:t>
            </a:r>
            <a:r>
              <a:rPr lang="en-US" sz="2400" b="1" dirty="0">
                <a:ln w="1905"/>
                <a:solidFill>
                  <a:schemeClr val="tx1">
                    <a:lumMod val="95000"/>
                    <a:lumOff val="5000"/>
                  </a:schemeClr>
                </a:solidFill>
                <a:effectLst>
                  <a:innerShdw blurRad="69850" dist="43180" dir="5400000">
                    <a:srgbClr val="000000">
                      <a:alpha val="65000"/>
                    </a:srgbClr>
                  </a:innerShdw>
                </a:effectLst>
              </a:rPr>
              <a:t> used for </a:t>
            </a:r>
            <a:r>
              <a:rPr lang="tr-TR" sz="2400" b="1" dirty="0" err="1">
                <a:ln w="1905"/>
                <a:solidFill>
                  <a:schemeClr val="tx1">
                    <a:lumMod val="95000"/>
                    <a:lumOff val="5000"/>
                  </a:schemeClr>
                </a:solidFill>
                <a:effectLst>
                  <a:innerShdw blurRad="69850" dist="43180" dir="5400000">
                    <a:srgbClr val="000000">
                      <a:alpha val="65000"/>
                    </a:srgbClr>
                  </a:innerShdw>
                </a:effectLst>
              </a:rPr>
              <a:t>system</a:t>
            </a:r>
            <a:r>
              <a:rPr lang="tr-TR" sz="2400" b="1" dirty="0">
                <a:ln w="1905"/>
                <a:solidFill>
                  <a:schemeClr val="tx1">
                    <a:lumMod val="95000"/>
                    <a:lumOff val="5000"/>
                  </a:schemeClr>
                </a:solidFill>
                <a:effectLst>
                  <a:innerShdw blurRad="69850" dist="43180" dir="5400000">
                    <a:srgbClr val="000000">
                      <a:alpha val="65000"/>
                    </a:srgbClr>
                  </a:innerShdw>
                </a:effectLst>
              </a:rPr>
              <a:t> </a:t>
            </a:r>
            <a:r>
              <a:rPr lang="en-US" sz="2400" b="1" dirty="0">
                <a:ln w="1905"/>
                <a:solidFill>
                  <a:schemeClr val="tx1">
                    <a:lumMod val="95000"/>
                    <a:lumOff val="5000"/>
                  </a:schemeClr>
                </a:solidFill>
                <a:effectLst>
                  <a:innerShdw blurRad="69850" dist="43180" dir="5400000">
                    <a:srgbClr val="000000">
                      <a:alpha val="65000"/>
                    </a:srgbClr>
                  </a:innerShdw>
                </a:effectLst>
              </a:rPr>
              <a:t>coding.</a:t>
            </a:r>
            <a:endParaRPr lang="tr-TR" sz="2400" b="1" dirty="0">
              <a:ln w="1905"/>
              <a:solidFill>
                <a:schemeClr val="tx1">
                  <a:lumMod val="95000"/>
                  <a:lumOff val="5000"/>
                </a:schemeClr>
              </a:solidFill>
              <a:effectLst>
                <a:innerShdw blurRad="69850" dist="43180" dir="5400000">
                  <a:srgbClr val="000000">
                    <a:alpha val="65000"/>
                  </a:srgbClr>
                </a:innerShdw>
              </a:effectLst>
            </a:endParaRPr>
          </a:p>
        </p:txBody>
      </p:sp>
      <p:pic>
        <p:nvPicPr>
          <p:cNvPr id="5" name="Resim 4"/>
          <p:cNvPicPr/>
          <p:nvPr/>
        </p:nvPicPr>
        <p:blipFill>
          <a:blip r:embed="rId2"/>
          <a:stretch>
            <a:fillRect/>
          </a:stretch>
        </p:blipFill>
        <p:spPr>
          <a:xfrm>
            <a:off x="449288" y="1340767"/>
            <a:ext cx="8299176" cy="391934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12068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p:nvPr/>
        </p:nvPicPr>
        <p:blipFill>
          <a:blip r:embed="rId2" cstate="print">
            <a:extLst>
              <a:ext uri="{28A0092B-C50C-407E-A947-70E740481C1C}">
                <a14:useLocalDpi xmlns:a14="http://schemas.microsoft.com/office/drawing/2010/main" val="0"/>
              </a:ext>
            </a:extLst>
          </a:blip>
          <a:stretch>
            <a:fillRect/>
          </a:stretch>
        </p:blipFill>
        <p:spPr>
          <a:xfrm>
            <a:off x="179512" y="620688"/>
            <a:ext cx="3672408" cy="4680520"/>
          </a:xfrm>
          <a:prstGeom prst="rect">
            <a:avLst/>
          </a:prstGeom>
          <a:ln>
            <a:noFill/>
          </a:ln>
          <a:effectLst>
            <a:outerShdw blurRad="190500" algn="tl" rotWithShape="0">
              <a:srgbClr val="000000">
                <a:alpha val="70000"/>
              </a:srgbClr>
            </a:outerShdw>
          </a:effectLst>
        </p:spPr>
      </p:pic>
      <p:pic>
        <p:nvPicPr>
          <p:cNvPr id="3" name="Resim 2"/>
          <p:cNvPicPr/>
          <p:nvPr/>
        </p:nvPicPr>
        <p:blipFill>
          <a:blip r:embed="rId3"/>
          <a:stretch>
            <a:fillRect/>
          </a:stretch>
        </p:blipFill>
        <p:spPr>
          <a:xfrm>
            <a:off x="3995936" y="620688"/>
            <a:ext cx="4981134" cy="468052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51259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p:nvPr/>
        </p:nvPicPr>
        <p:blipFill>
          <a:blip r:embed="rId2"/>
          <a:stretch>
            <a:fillRect/>
          </a:stretch>
        </p:blipFill>
        <p:spPr>
          <a:xfrm>
            <a:off x="107503" y="1412776"/>
            <a:ext cx="8868447" cy="4764805"/>
          </a:xfrm>
          <a:prstGeom prst="rect">
            <a:avLst/>
          </a:prstGeom>
          <a:ln>
            <a:noFill/>
          </a:ln>
          <a:effectLst>
            <a:outerShdw blurRad="190500" algn="tl" rotWithShape="0">
              <a:srgbClr val="000000">
                <a:alpha val="70000"/>
              </a:srgbClr>
            </a:outerShdw>
          </a:effectLst>
        </p:spPr>
      </p:pic>
      <p:sp>
        <p:nvSpPr>
          <p:cNvPr id="3" name="Dikdörtgen 2"/>
          <p:cNvSpPr/>
          <p:nvPr/>
        </p:nvSpPr>
        <p:spPr>
          <a:xfrm>
            <a:off x="139138" y="764704"/>
            <a:ext cx="6728445" cy="369332"/>
          </a:xfrm>
          <a:prstGeom prst="rect">
            <a:avLst/>
          </a:prstGeom>
        </p:spPr>
        <p:txBody>
          <a:bodyPr wrap="none">
            <a:spAutoFit/>
          </a:bodyPr>
          <a:lstStyle/>
          <a:p>
            <a:r>
              <a:rPr lang="en-US" b="1" dirty="0" err="1">
                <a:ln w="1905"/>
                <a:solidFill>
                  <a:schemeClr val="tx1">
                    <a:lumMod val="95000"/>
                    <a:lumOff val="5000"/>
                  </a:schemeClr>
                </a:solidFill>
                <a:effectLst>
                  <a:innerShdw blurRad="69850" dist="43180" dir="5400000">
                    <a:srgbClr val="000000">
                      <a:alpha val="65000"/>
                    </a:srgbClr>
                  </a:innerShdw>
                </a:effectLst>
              </a:rPr>
              <a:t>Thingspeak</a:t>
            </a:r>
            <a:r>
              <a:rPr lang="en-US" b="1" dirty="0">
                <a:ln w="1905"/>
                <a:solidFill>
                  <a:schemeClr val="tx1">
                    <a:lumMod val="95000"/>
                    <a:lumOff val="5000"/>
                  </a:schemeClr>
                </a:solidFill>
                <a:effectLst>
                  <a:innerShdw blurRad="69850" dist="43180" dir="5400000">
                    <a:srgbClr val="000000">
                      <a:alpha val="65000"/>
                    </a:srgbClr>
                  </a:innerShdw>
                </a:effectLst>
              </a:rPr>
              <a:t> and M</a:t>
            </a:r>
            <a:r>
              <a:rPr lang="tr-TR" b="1" dirty="0">
                <a:ln w="1905"/>
                <a:solidFill>
                  <a:schemeClr val="tx1">
                    <a:lumMod val="95000"/>
                    <a:lumOff val="5000"/>
                  </a:schemeClr>
                </a:solidFill>
                <a:effectLst>
                  <a:innerShdw blurRad="69850" dist="43180" dir="5400000">
                    <a:srgbClr val="000000">
                      <a:alpha val="65000"/>
                    </a:srgbClr>
                  </a:innerShdw>
                </a:effectLst>
              </a:rPr>
              <a:t>it</a:t>
            </a:r>
            <a:r>
              <a:rPr lang="en-US" b="1" dirty="0">
                <a:ln w="1905"/>
                <a:solidFill>
                  <a:schemeClr val="tx1">
                    <a:lumMod val="95000"/>
                    <a:lumOff val="5000"/>
                  </a:schemeClr>
                </a:solidFill>
                <a:effectLst>
                  <a:innerShdw blurRad="69850" dist="43180" dir="5400000">
                    <a:srgbClr val="000000">
                      <a:alpha val="65000"/>
                    </a:srgbClr>
                  </a:innerShdw>
                </a:effectLst>
              </a:rPr>
              <a:t> App Inventor were used, while making this app. </a:t>
            </a:r>
            <a:endParaRPr lang="tr-TR" b="1" dirty="0">
              <a:ln w="1905"/>
              <a:solidFill>
                <a:schemeClr val="tx1">
                  <a:lumMod val="95000"/>
                  <a:lumOff val="5000"/>
                </a:schemeClr>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612068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0" y="2924944"/>
            <a:ext cx="3995936" cy="954107"/>
          </a:xfrm>
          <a:prstGeom prst="rect">
            <a:avLst/>
          </a:prstGeom>
        </p:spPr>
        <p:txBody>
          <a:bodyPr wrap="square">
            <a:spAutoFit/>
          </a:bodyPr>
          <a:lstStyle/>
          <a:p>
            <a:pPr algn="ctr"/>
            <a:r>
              <a:rPr lang="tr-TR" sz="2800" b="1" dirty="0">
                <a:ln w="1905"/>
                <a:solidFill>
                  <a:schemeClr val="tx1">
                    <a:lumMod val="95000"/>
                    <a:lumOff val="5000"/>
                  </a:schemeClr>
                </a:solidFill>
                <a:effectLst>
                  <a:innerShdw blurRad="69850" dist="43180" dir="5400000">
                    <a:srgbClr val="000000">
                      <a:alpha val="65000"/>
                    </a:srgbClr>
                  </a:innerShdw>
                </a:effectLst>
              </a:rPr>
              <a:t>A mobile </a:t>
            </a:r>
            <a:r>
              <a:rPr lang="tr-TR" sz="2800" b="1" dirty="0" err="1">
                <a:ln w="1905"/>
                <a:solidFill>
                  <a:schemeClr val="tx1">
                    <a:lumMod val="95000"/>
                    <a:lumOff val="5000"/>
                  </a:schemeClr>
                </a:solidFill>
                <a:effectLst>
                  <a:innerShdw blurRad="69850" dist="43180" dir="5400000">
                    <a:srgbClr val="000000">
                      <a:alpha val="65000"/>
                    </a:srgbClr>
                  </a:innerShdw>
                </a:effectLst>
              </a:rPr>
              <a:t>application</a:t>
            </a:r>
            <a:r>
              <a:rPr lang="tr-TR" sz="2800" b="1" dirty="0">
                <a:ln w="1905"/>
                <a:solidFill>
                  <a:schemeClr val="tx1">
                    <a:lumMod val="95000"/>
                    <a:lumOff val="5000"/>
                  </a:schemeClr>
                </a:solidFill>
                <a:effectLst>
                  <a:innerShdw blurRad="69850" dist="43180" dir="5400000">
                    <a:srgbClr val="000000">
                      <a:alpha val="65000"/>
                    </a:srgbClr>
                  </a:innerShdw>
                </a:effectLst>
              </a:rPr>
              <a:t> is </a:t>
            </a:r>
            <a:r>
              <a:rPr lang="tr-TR" sz="2800" b="1" dirty="0" err="1">
                <a:ln w="1905"/>
                <a:solidFill>
                  <a:schemeClr val="tx1">
                    <a:lumMod val="95000"/>
                    <a:lumOff val="5000"/>
                  </a:schemeClr>
                </a:solidFill>
                <a:effectLst>
                  <a:innerShdw blurRad="69850" dist="43180" dir="5400000">
                    <a:srgbClr val="000000">
                      <a:alpha val="65000"/>
                    </a:srgbClr>
                  </a:innerShdw>
                </a:effectLst>
              </a:rPr>
              <a:t>built</a:t>
            </a:r>
            <a:r>
              <a:rPr lang="tr-TR" sz="2800" b="1" dirty="0">
                <a:ln w="1905"/>
                <a:solidFill>
                  <a:schemeClr val="tx1">
                    <a:lumMod val="95000"/>
                    <a:lumOff val="5000"/>
                  </a:schemeClr>
                </a:solidFill>
                <a:effectLst>
                  <a:innerShdw blurRad="69850" dist="43180" dir="5400000">
                    <a:srgbClr val="000000">
                      <a:alpha val="65000"/>
                    </a:srgbClr>
                  </a:innerShdw>
                </a:effectLst>
              </a:rPr>
              <a:t> </a:t>
            </a:r>
            <a:r>
              <a:rPr lang="tr-TR" sz="2800" b="1" dirty="0" err="1">
                <a:ln w="1905"/>
                <a:solidFill>
                  <a:schemeClr val="tx1">
                    <a:lumMod val="95000"/>
                    <a:lumOff val="5000"/>
                  </a:schemeClr>
                </a:solidFill>
                <a:effectLst>
                  <a:innerShdw blurRad="69850" dist="43180" dir="5400000">
                    <a:srgbClr val="000000">
                      <a:alpha val="65000"/>
                    </a:srgbClr>
                  </a:innerShdw>
                </a:effectLst>
              </a:rPr>
              <a:t>for</a:t>
            </a:r>
            <a:r>
              <a:rPr lang="tr-TR" sz="2800" b="1" dirty="0">
                <a:ln w="1905"/>
                <a:solidFill>
                  <a:schemeClr val="tx1">
                    <a:lumMod val="95000"/>
                    <a:lumOff val="5000"/>
                  </a:schemeClr>
                </a:solidFill>
                <a:effectLst>
                  <a:innerShdw blurRad="69850" dist="43180" dir="5400000">
                    <a:srgbClr val="000000">
                      <a:alpha val="65000"/>
                    </a:srgbClr>
                  </a:innerShdw>
                </a:effectLst>
              </a:rPr>
              <a:t> </a:t>
            </a:r>
            <a:r>
              <a:rPr lang="tr-TR" sz="2800" b="1" dirty="0" err="1">
                <a:ln w="1905"/>
                <a:solidFill>
                  <a:schemeClr val="tx1">
                    <a:lumMod val="95000"/>
                    <a:lumOff val="5000"/>
                  </a:schemeClr>
                </a:solidFill>
                <a:effectLst>
                  <a:innerShdw blurRad="69850" dist="43180" dir="5400000">
                    <a:srgbClr val="000000">
                      <a:alpha val="65000"/>
                    </a:srgbClr>
                  </a:innerShdw>
                </a:effectLst>
              </a:rPr>
              <a:t>Android</a:t>
            </a:r>
            <a:r>
              <a:rPr lang="tr-TR" sz="2800" b="1" dirty="0">
                <a:ln w="1905"/>
                <a:solidFill>
                  <a:schemeClr val="tx1">
                    <a:lumMod val="95000"/>
                    <a:lumOff val="5000"/>
                  </a:schemeClr>
                </a:solidFill>
                <a:effectLst>
                  <a:innerShdw blurRad="69850" dist="43180" dir="5400000">
                    <a:srgbClr val="000000">
                      <a:alpha val="65000"/>
                    </a:srgbClr>
                  </a:innerShdw>
                </a:effectLst>
              </a:rPr>
              <a:t> as </a:t>
            </a:r>
            <a:r>
              <a:rPr lang="tr-TR" sz="2800" b="1" dirty="0" err="1">
                <a:ln w="1905"/>
                <a:solidFill>
                  <a:schemeClr val="tx1">
                    <a:lumMod val="95000"/>
                    <a:lumOff val="5000"/>
                  </a:schemeClr>
                </a:solidFill>
                <a:effectLst>
                  <a:innerShdw blurRad="69850" dist="43180" dir="5400000">
                    <a:srgbClr val="000000">
                      <a:alpha val="65000"/>
                    </a:srgbClr>
                  </a:innerShdw>
                </a:effectLst>
              </a:rPr>
              <a:t>IoT</a:t>
            </a:r>
            <a:endParaRPr lang="tr-TR" sz="2800" b="1" dirty="0">
              <a:ln w="1905"/>
              <a:solidFill>
                <a:schemeClr val="tx1">
                  <a:lumMod val="95000"/>
                  <a:lumOff val="5000"/>
                </a:schemeClr>
              </a:solidFill>
              <a:effectLst>
                <a:innerShdw blurRad="69850" dist="43180" dir="5400000">
                  <a:srgbClr val="000000">
                    <a:alpha val="65000"/>
                  </a:srgbClr>
                </a:innerShdw>
              </a:effectLst>
            </a:endParaRPr>
          </a:p>
        </p:txBody>
      </p:sp>
      <p:pic>
        <p:nvPicPr>
          <p:cNvPr id="3" name="Resim 2" descr="metin içeren bir resim&#10;&#10;Açıklama otomatik olarak oluşturuldu"/>
          <p:cNvPicPr/>
          <p:nvPr/>
        </p:nvPicPr>
        <p:blipFill>
          <a:blip r:embed="rId2">
            <a:extLst>
              <a:ext uri="{28A0092B-C50C-407E-A947-70E740481C1C}">
                <a14:useLocalDpi xmlns:a14="http://schemas.microsoft.com/office/drawing/2010/main" val="0"/>
              </a:ext>
            </a:extLst>
          </a:blip>
          <a:stretch>
            <a:fillRect/>
          </a:stretch>
        </p:blipFill>
        <p:spPr>
          <a:xfrm>
            <a:off x="4211960" y="701988"/>
            <a:ext cx="4752528" cy="3240360"/>
          </a:xfrm>
          <a:prstGeom prst="rect">
            <a:avLst/>
          </a:prstGeom>
          <a:ln>
            <a:noFill/>
          </a:ln>
          <a:effectLst>
            <a:outerShdw blurRad="190500" algn="tl" rotWithShape="0">
              <a:srgbClr val="000000">
                <a:alpha val="70000"/>
              </a:srgbClr>
            </a:outerShdw>
          </a:effectLst>
        </p:spPr>
      </p:pic>
      <p:pic>
        <p:nvPicPr>
          <p:cNvPr id="4" name="Resim 3"/>
          <p:cNvPicPr/>
          <p:nvPr/>
        </p:nvPicPr>
        <p:blipFill>
          <a:blip r:embed="rId3"/>
          <a:stretch>
            <a:fillRect/>
          </a:stretch>
        </p:blipFill>
        <p:spPr>
          <a:xfrm>
            <a:off x="4145131" y="4010331"/>
            <a:ext cx="4886186" cy="273630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12068876"/>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352</Words>
  <Application>Microsoft Office PowerPoint</Application>
  <PresentationFormat>Ekran Gösterisi (4:3)</PresentationFormat>
  <Paragraphs>49</Paragraphs>
  <Slides>10</Slides>
  <Notes>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Adobe Caslon Pro Bold</vt:lpstr>
      <vt:lpstr>Arial</vt:lpstr>
      <vt:lpstr>Calibri</vt:lpstr>
      <vt:lpstr>Ofis Teması</vt:lpstr>
      <vt:lpstr> PARKING SENSOR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MajoR</dc:creator>
  <cp:lastModifiedBy>almiragurkan@posta.mu.edu.tr</cp:lastModifiedBy>
  <cp:revision>14</cp:revision>
  <dcterms:created xsi:type="dcterms:W3CDTF">2021-06-15T23:32:58Z</dcterms:created>
  <dcterms:modified xsi:type="dcterms:W3CDTF">2023-10-17T09:31:04Z</dcterms:modified>
</cp:coreProperties>
</file>