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
  </p:notesMasterIdLst>
  <p:sldIdLst>
    <p:sldId id="371" r:id="rId5"/>
    <p:sldId id="370" r:id="rId6"/>
    <p:sldId id="372" r:id="rId7"/>
    <p:sldId id="37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4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57AEE-520D-4419-9A12-7EBBF4FF5617}" v="118" dt="2023-11-28T12:16:51.214"/>
    <p1510:client id="{2EB532AD-1679-FAC1-E2CC-2E96B5BB25BE}" v="999" dt="2023-11-27T18:57:40.346"/>
    <p1510:client id="{36B9F827-7146-49AE-94E2-797333152BB7}" v="8" dt="2023-11-28T15:00:26.947"/>
    <p1510:client id="{5D917BD7-2429-C33F-5ECC-896EB2663B42}" v="1126" dt="2023-11-28T11:16:12.766"/>
    <p1510:client id="{61E5CCC3-9D5C-4F38-8739-D524EB4F747A}" v="187" dt="2023-11-27T20:36:06.734"/>
    <p1510:client id="{650DAB39-4A3C-4DF2-9452-7DDA086F2CE0}" v="2" dt="2023-11-27T19:57:02.518"/>
    <p1510:client id="{79DF0793-EE79-4AA2-A016-1FAA0AC9E096}" v="1081" dt="2023-11-27T20:07:30.076"/>
    <p1510:client id="{99F74C3E-946C-462F-8EBB-33018F006D7D}" v="99" dt="2023-11-28T15:04:30.243"/>
    <p1510:client id="{A524B810-358D-4E25-AE1D-DF6A400EB505}" v="6081" dt="2023-11-28T09:24:34.805"/>
    <p1510:client id="{B25F72BB-71E8-4BD4-8474-7D3FA6D3C923}" v="315" dt="2023-11-28T08:03:28.754"/>
    <p1510:client id="{B425AA9F-931F-331B-3A5A-968D838C353D}" v="53" dt="2023-11-27T19:03:25.027"/>
    <p1510:client id="{BB8E42C3-B960-4316-A3F9-C646BCF52A47}" v="899" dt="2023-11-28T18:52:40.352"/>
    <p1510:client id="{C7089EF5-1D96-489E-B6A8-05CBC6B29AC2}" v="54" dt="2023-11-28T12:12:58.114"/>
    <p1510:client id="{E3963D7F-7407-43ED-8DAF-F3FD2B22F210}" v="3451" vWet="3453" dt="2023-11-28T18:38:48.91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5C479-97C8-41CF-B737-D2E54F1C4F89}" type="datetimeFigureOut">
              <a:rPr lang="de-DE" smtClean="0"/>
              <a:t>28.04.2024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562BA-29A8-42AC-BFF9-FBCCA888A344}" type="slidenum">
              <a:rPr lang="de-DE" smtClean="0"/>
              <a:t>‹#›</a:t>
            </a:fld>
            <a:endParaRPr lang="de-DE"/>
          </a:p>
        </p:txBody>
      </p:sp>
    </p:spTree>
    <p:extLst>
      <p:ext uri="{BB962C8B-B14F-4D97-AF65-F5344CB8AC3E}">
        <p14:creationId xmlns:p14="http://schemas.microsoft.com/office/powerpoint/2010/main" val="1968446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6513B5-D185-2697-50E5-FE45B47EF13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EBF501D-6F55-601C-87F0-3A4CB560C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F02EFA1-14B1-16BE-A04C-B43785DB62FA}"/>
              </a:ext>
            </a:extLst>
          </p:cNvPr>
          <p:cNvSpPr>
            <a:spLocks noGrp="1"/>
          </p:cNvSpPr>
          <p:nvPr>
            <p:ph type="dt" sz="half" idx="10"/>
          </p:nvPr>
        </p:nvSpPr>
        <p:spPr/>
        <p:txBody>
          <a:bodyPr/>
          <a:lstStyle/>
          <a:p>
            <a:fld id="{7A31C45B-8A32-410A-9C89-254389ECDD87}" type="datetime1">
              <a:rPr lang="de-DE" smtClean="0"/>
              <a:t>28.04.2024</a:t>
            </a:fld>
            <a:endParaRPr lang="de-DE"/>
          </a:p>
        </p:txBody>
      </p:sp>
      <p:sp>
        <p:nvSpPr>
          <p:cNvPr id="5" name="Fußzeilenplatzhalter 4">
            <a:extLst>
              <a:ext uri="{FF2B5EF4-FFF2-40B4-BE49-F238E27FC236}">
                <a16:creationId xmlns:a16="http://schemas.microsoft.com/office/drawing/2014/main" id="{CFFD7BAC-A9F9-5CDD-3D94-EDF56572D2A5}"/>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6" name="Foliennummernplatzhalter 5">
            <a:extLst>
              <a:ext uri="{FF2B5EF4-FFF2-40B4-BE49-F238E27FC236}">
                <a16:creationId xmlns:a16="http://schemas.microsoft.com/office/drawing/2014/main" id="{2B6B4147-E054-8126-AC0F-BDD9793FB223}"/>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331186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9353-D1CA-2F7B-AFEA-F4CF309B5FE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FEBBF1D-D652-0ACB-D913-74AD0E37BC1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3BE2609-4C55-D737-BCCC-1DBEE9B78644}"/>
              </a:ext>
            </a:extLst>
          </p:cNvPr>
          <p:cNvSpPr>
            <a:spLocks noGrp="1"/>
          </p:cNvSpPr>
          <p:nvPr>
            <p:ph type="dt" sz="half" idx="10"/>
          </p:nvPr>
        </p:nvSpPr>
        <p:spPr/>
        <p:txBody>
          <a:bodyPr/>
          <a:lstStyle/>
          <a:p>
            <a:fld id="{14A19576-B281-4C35-94E9-872246BE5DCC}" type="datetime1">
              <a:rPr lang="de-DE" smtClean="0"/>
              <a:t>28.04.2024</a:t>
            </a:fld>
            <a:endParaRPr lang="de-DE"/>
          </a:p>
        </p:txBody>
      </p:sp>
      <p:sp>
        <p:nvSpPr>
          <p:cNvPr id="5" name="Fußzeilenplatzhalter 4">
            <a:extLst>
              <a:ext uri="{FF2B5EF4-FFF2-40B4-BE49-F238E27FC236}">
                <a16:creationId xmlns:a16="http://schemas.microsoft.com/office/drawing/2014/main" id="{A03C85B7-5716-FF8C-6587-3247FB0917A4}"/>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6" name="Foliennummernplatzhalter 5">
            <a:extLst>
              <a:ext uri="{FF2B5EF4-FFF2-40B4-BE49-F238E27FC236}">
                <a16:creationId xmlns:a16="http://schemas.microsoft.com/office/drawing/2014/main" id="{E7707A75-45B1-6904-3171-C8817541F12D}"/>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374334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5919CDE-5E2B-8A7D-71F0-C8DC68C32B8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9FAD76F-02BC-2B44-40EF-4AEC162B22E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2E1FDFD-70C7-B8E7-6871-C6C2BE2FC6C4}"/>
              </a:ext>
            </a:extLst>
          </p:cNvPr>
          <p:cNvSpPr>
            <a:spLocks noGrp="1"/>
          </p:cNvSpPr>
          <p:nvPr>
            <p:ph type="dt" sz="half" idx="10"/>
          </p:nvPr>
        </p:nvSpPr>
        <p:spPr/>
        <p:txBody>
          <a:bodyPr/>
          <a:lstStyle/>
          <a:p>
            <a:fld id="{DC8464BD-F917-46BF-97AD-1D3D9CF1FC47}" type="datetime1">
              <a:rPr lang="de-DE" smtClean="0"/>
              <a:t>28.04.2024</a:t>
            </a:fld>
            <a:endParaRPr lang="de-DE"/>
          </a:p>
        </p:txBody>
      </p:sp>
      <p:sp>
        <p:nvSpPr>
          <p:cNvPr id="5" name="Fußzeilenplatzhalter 4">
            <a:extLst>
              <a:ext uri="{FF2B5EF4-FFF2-40B4-BE49-F238E27FC236}">
                <a16:creationId xmlns:a16="http://schemas.microsoft.com/office/drawing/2014/main" id="{356C203B-2917-A075-66F4-9550E75D0DAC}"/>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6" name="Foliennummernplatzhalter 5">
            <a:extLst>
              <a:ext uri="{FF2B5EF4-FFF2-40B4-BE49-F238E27FC236}">
                <a16:creationId xmlns:a16="http://schemas.microsoft.com/office/drawing/2014/main" id="{406E8DA9-D2C8-9E11-90D0-D64B0F65D5CA}"/>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155862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8BC3FE-65C7-C2B7-2C9A-28DD5C8BC81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C46B69-FE2A-D830-8C7B-738EAE8EC8A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270B501-92F4-9B0F-4506-F209BD8A5126}"/>
              </a:ext>
            </a:extLst>
          </p:cNvPr>
          <p:cNvSpPr>
            <a:spLocks noGrp="1"/>
          </p:cNvSpPr>
          <p:nvPr>
            <p:ph type="dt" sz="half" idx="10"/>
          </p:nvPr>
        </p:nvSpPr>
        <p:spPr/>
        <p:txBody>
          <a:bodyPr/>
          <a:lstStyle/>
          <a:p>
            <a:fld id="{56ADF40A-4761-4D19-8500-236E0FCE6934}" type="datetime1">
              <a:rPr lang="de-DE" smtClean="0"/>
              <a:t>28.04.2024</a:t>
            </a:fld>
            <a:endParaRPr lang="de-DE"/>
          </a:p>
        </p:txBody>
      </p:sp>
      <p:sp>
        <p:nvSpPr>
          <p:cNvPr id="5" name="Fußzeilenplatzhalter 4">
            <a:extLst>
              <a:ext uri="{FF2B5EF4-FFF2-40B4-BE49-F238E27FC236}">
                <a16:creationId xmlns:a16="http://schemas.microsoft.com/office/drawing/2014/main" id="{79944003-A128-E8B9-3505-A5C90BC4A465}"/>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6" name="Foliennummernplatzhalter 5">
            <a:extLst>
              <a:ext uri="{FF2B5EF4-FFF2-40B4-BE49-F238E27FC236}">
                <a16:creationId xmlns:a16="http://schemas.microsoft.com/office/drawing/2014/main" id="{E72156CB-D827-DB94-372A-3F572A7E6308}"/>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197701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643081-666A-E42B-5083-1382C463B78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3130BA2-BB48-2774-0DB3-C6411C3E1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C4CBB6E-BA3E-164A-B3D4-7955D1C22E9F}"/>
              </a:ext>
            </a:extLst>
          </p:cNvPr>
          <p:cNvSpPr>
            <a:spLocks noGrp="1"/>
          </p:cNvSpPr>
          <p:nvPr>
            <p:ph type="dt" sz="half" idx="10"/>
          </p:nvPr>
        </p:nvSpPr>
        <p:spPr/>
        <p:txBody>
          <a:bodyPr/>
          <a:lstStyle/>
          <a:p>
            <a:fld id="{E3E47C49-79ED-49FA-A897-7AA235F3B972}" type="datetime1">
              <a:rPr lang="de-DE" smtClean="0"/>
              <a:t>28.04.2024</a:t>
            </a:fld>
            <a:endParaRPr lang="de-DE"/>
          </a:p>
        </p:txBody>
      </p:sp>
      <p:sp>
        <p:nvSpPr>
          <p:cNvPr id="5" name="Fußzeilenplatzhalter 4">
            <a:extLst>
              <a:ext uri="{FF2B5EF4-FFF2-40B4-BE49-F238E27FC236}">
                <a16:creationId xmlns:a16="http://schemas.microsoft.com/office/drawing/2014/main" id="{D3FC9A5B-74DB-6952-09A8-E2442CACC842}"/>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6" name="Foliennummernplatzhalter 5">
            <a:extLst>
              <a:ext uri="{FF2B5EF4-FFF2-40B4-BE49-F238E27FC236}">
                <a16:creationId xmlns:a16="http://schemas.microsoft.com/office/drawing/2014/main" id="{1026A212-2106-2624-C698-D8E041CB54A4}"/>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190367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BFC73-3116-2EEA-7AF4-3EC24B523E4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F131756-16D7-24A8-EA1F-6FF0AB39843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52025CB-C9DE-E864-84FB-EC73B1BCDC3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31B872A-4A3B-598D-57CB-D3DD77229FCB}"/>
              </a:ext>
            </a:extLst>
          </p:cNvPr>
          <p:cNvSpPr>
            <a:spLocks noGrp="1"/>
          </p:cNvSpPr>
          <p:nvPr>
            <p:ph type="dt" sz="half" idx="10"/>
          </p:nvPr>
        </p:nvSpPr>
        <p:spPr/>
        <p:txBody>
          <a:bodyPr/>
          <a:lstStyle/>
          <a:p>
            <a:fld id="{B555F34D-C98D-458F-A04A-C8177A258435}" type="datetime1">
              <a:rPr lang="de-DE" smtClean="0"/>
              <a:t>28.04.2024</a:t>
            </a:fld>
            <a:endParaRPr lang="de-DE"/>
          </a:p>
        </p:txBody>
      </p:sp>
      <p:sp>
        <p:nvSpPr>
          <p:cNvPr id="6" name="Fußzeilenplatzhalter 5">
            <a:extLst>
              <a:ext uri="{FF2B5EF4-FFF2-40B4-BE49-F238E27FC236}">
                <a16:creationId xmlns:a16="http://schemas.microsoft.com/office/drawing/2014/main" id="{52A91D7C-F8D2-5B21-DD56-91C4117525AB}"/>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7" name="Foliennummernplatzhalter 6">
            <a:extLst>
              <a:ext uri="{FF2B5EF4-FFF2-40B4-BE49-F238E27FC236}">
                <a16:creationId xmlns:a16="http://schemas.microsoft.com/office/drawing/2014/main" id="{97582490-60FE-75EB-46B6-4E0C10406016}"/>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169221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B7E223-8A0B-2567-C8D0-EBB6B9FEED8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504AB10-AB32-B07C-A572-00DE684B0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28017CF-2122-2EA5-0F42-A115B83A5D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135DB17-79BE-4A29-C93C-0AB3AA6FD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7B203BE-F5AD-D764-3670-457AA12F03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72CB518-7DF6-ADB6-B454-5686D0786077}"/>
              </a:ext>
            </a:extLst>
          </p:cNvPr>
          <p:cNvSpPr>
            <a:spLocks noGrp="1"/>
          </p:cNvSpPr>
          <p:nvPr>
            <p:ph type="dt" sz="half" idx="10"/>
          </p:nvPr>
        </p:nvSpPr>
        <p:spPr/>
        <p:txBody>
          <a:bodyPr/>
          <a:lstStyle/>
          <a:p>
            <a:fld id="{016A3D9B-0F16-485E-A885-F003E1AE3545}" type="datetime1">
              <a:rPr lang="de-DE" smtClean="0"/>
              <a:t>28.04.2024</a:t>
            </a:fld>
            <a:endParaRPr lang="de-DE"/>
          </a:p>
        </p:txBody>
      </p:sp>
      <p:sp>
        <p:nvSpPr>
          <p:cNvPr id="8" name="Fußzeilenplatzhalter 7">
            <a:extLst>
              <a:ext uri="{FF2B5EF4-FFF2-40B4-BE49-F238E27FC236}">
                <a16:creationId xmlns:a16="http://schemas.microsoft.com/office/drawing/2014/main" id="{7E5A66F7-0879-B121-C41B-59363DB87F63}"/>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9" name="Foliennummernplatzhalter 8">
            <a:extLst>
              <a:ext uri="{FF2B5EF4-FFF2-40B4-BE49-F238E27FC236}">
                <a16:creationId xmlns:a16="http://schemas.microsoft.com/office/drawing/2014/main" id="{BA3B1700-DF90-D54B-1C01-20C14B4FC552}"/>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275891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4035A3-1F2F-5789-68F1-E17B935E5B1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18A79DE-6306-E28A-4DFE-051C7EDB2262}"/>
              </a:ext>
            </a:extLst>
          </p:cNvPr>
          <p:cNvSpPr>
            <a:spLocks noGrp="1"/>
          </p:cNvSpPr>
          <p:nvPr>
            <p:ph type="dt" sz="half" idx="10"/>
          </p:nvPr>
        </p:nvSpPr>
        <p:spPr/>
        <p:txBody>
          <a:bodyPr/>
          <a:lstStyle/>
          <a:p>
            <a:fld id="{D566DFD9-AAF1-4CB8-AA4D-1076BA2E60EC}" type="datetime1">
              <a:rPr lang="de-DE" smtClean="0"/>
              <a:t>28.04.2024</a:t>
            </a:fld>
            <a:endParaRPr lang="de-DE"/>
          </a:p>
        </p:txBody>
      </p:sp>
      <p:sp>
        <p:nvSpPr>
          <p:cNvPr id="4" name="Fußzeilenplatzhalter 3">
            <a:extLst>
              <a:ext uri="{FF2B5EF4-FFF2-40B4-BE49-F238E27FC236}">
                <a16:creationId xmlns:a16="http://schemas.microsoft.com/office/drawing/2014/main" id="{E3BC1F00-7DF6-3391-D52D-7715E1A62765}"/>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5" name="Foliennummernplatzhalter 4">
            <a:extLst>
              <a:ext uri="{FF2B5EF4-FFF2-40B4-BE49-F238E27FC236}">
                <a16:creationId xmlns:a16="http://schemas.microsoft.com/office/drawing/2014/main" id="{8704BFD6-3E74-3E80-DEF4-3C63CC578AF6}"/>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300332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A47B521-4BBD-F74B-5736-F5DEFC53CF0F}"/>
              </a:ext>
            </a:extLst>
          </p:cNvPr>
          <p:cNvSpPr>
            <a:spLocks noGrp="1"/>
          </p:cNvSpPr>
          <p:nvPr>
            <p:ph type="dt" sz="half" idx="10"/>
          </p:nvPr>
        </p:nvSpPr>
        <p:spPr/>
        <p:txBody>
          <a:bodyPr/>
          <a:lstStyle/>
          <a:p>
            <a:fld id="{2DC42DFD-1EB2-4A76-8EB1-E8DCB89A276A}" type="datetime1">
              <a:rPr lang="de-DE" smtClean="0"/>
              <a:t>28.04.2024</a:t>
            </a:fld>
            <a:endParaRPr lang="de-DE"/>
          </a:p>
        </p:txBody>
      </p:sp>
      <p:sp>
        <p:nvSpPr>
          <p:cNvPr id="3" name="Fußzeilenplatzhalter 2">
            <a:extLst>
              <a:ext uri="{FF2B5EF4-FFF2-40B4-BE49-F238E27FC236}">
                <a16:creationId xmlns:a16="http://schemas.microsoft.com/office/drawing/2014/main" id="{29A85A99-33A5-D7CE-873A-1E87648F091D}"/>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4" name="Foliennummernplatzhalter 3">
            <a:extLst>
              <a:ext uri="{FF2B5EF4-FFF2-40B4-BE49-F238E27FC236}">
                <a16:creationId xmlns:a16="http://schemas.microsoft.com/office/drawing/2014/main" id="{38B925DC-7F27-F63A-733D-612009099BFA}"/>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314821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46AFDC-4D13-5B22-32AD-C55678FF88F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2F12A6F-298C-AB22-DD38-078718A39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1680BA7-1FB5-34B6-93CD-F52288809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83B6992-15CB-7357-9E2F-A67C934FC729}"/>
              </a:ext>
            </a:extLst>
          </p:cNvPr>
          <p:cNvSpPr>
            <a:spLocks noGrp="1"/>
          </p:cNvSpPr>
          <p:nvPr>
            <p:ph type="dt" sz="half" idx="10"/>
          </p:nvPr>
        </p:nvSpPr>
        <p:spPr/>
        <p:txBody>
          <a:bodyPr/>
          <a:lstStyle/>
          <a:p>
            <a:fld id="{934D93EE-0AAB-4B5E-8316-CC6857E591E0}" type="datetime1">
              <a:rPr lang="de-DE" smtClean="0"/>
              <a:t>28.04.2024</a:t>
            </a:fld>
            <a:endParaRPr lang="de-DE"/>
          </a:p>
        </p:txBody>
      </p:sp>
      <p:sp>
        <p:nvSpPr>
          <p:cNvPr id="6" name="Fußzeilenplatzhalter 5">
            <a:extLst>
              <a:ext uri="{FF2B5EF4-FFF2-40B4-BE49-F238E27FC236}">
                <a16:creationId xmlns:a16="http://schemas.microsoft.com/office/drawing/2014/main" id="{DCCDEF4C-BCEF-2DB9-222B-60FFC0E3A8D0}"/>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7" name="Foliennummernplatzhalter 6">
            <a:extLst>
              <a:ext uri="{FF2B5EF4-FFF2-40B4-BE49-F238E27FC236}">
                <a16:creationId xmlns:a16="http://schemas.microsoft.com/office/drawing/2014/main" id="{DA59B9B7-EAA7-A05C-A391-E2F23D7BB5A9}"/>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329284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52A2C-2B78-3143-87C1-5C604B9127E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7FA61DE-9CAE-3B09-048C-0815F5798B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1A75C9E-952B-C391-DB61-0FF33500D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7769D52-AE0E-769D-2799-4A82787A5DB9}"/>
              </a:ext>
            </a:extLst>
          </p:cNvPr>
          <p:cNvSpPr>
            <a:spLocks noGrp="1"/>
          </p:cNvSpPr>
          <p:nvPr>
            <p:ph type="dt" sz="half" idx="10"/>
          </p:nvPr>
        </p:nvSpPr>
        <p:spPr/>
        <p:txBody>
          <a:bodyPr/>
          <a:lstStyle/>
          <a:p>
            <a:fld id="{159D06A0-8902-45E8-88D3-73E30B49BBE9}" type="datetime1">
              <a:rPr lang="de-DE" smtClean="0"/>
              <a:t>28.04.2024</a:t>
            </a:fld>
            <a:endParaRPr lang="de-DE"/>
          </a:p>
        </p:txBody>
      </p:sp>
      <p:sp>
        <p:nvSpPr>
          <p:cNvPr id="6" name="Fußzeilenplatzhalter 5">
            <a:extLst>
              <a:ext uri="{FF2B5EF4-FFF2-40B4-BE49-F238E27FC236}">
                <a16:creationId xmlns:a16="http://schemas.microsoft.com/office/drawing/2014/main" id="{0B0EE59C-06F1-2B02-1DAD-921F60BFCC94}"/>
              </a:ext>
            </a:extLst>
          </p:cNvPr>
          <p:cNvSpPr>
            <a:spLocks noGrp="1"/>
          </p:cNvSpPr>
          <p:nvPr>
            <p:ph type="ftr" sz="quarter" idx="11"/>
          </p:nvPr>
        </p:nvSpPr>
        <p:spPr/>
        <p:txBody>
          <a:bodyPr/>
          <a:lstStyle/>
          <a:p>
            <a:r>
              <a:rPr lang="de-DE"/>
              <a:t>Gruppe 8 Abgabe Aufgabe A12 Im Modul: Fallstudienarbeit im virtuellen Klassenraum </a:t>
            </a:r>
          </a:p>
        </p:txBody>
      </p:sp>
      <p:sp>
        <p:nvSpPr>
          <p:cNvPr id="7" name="Foliennummernplatzhalter 6">
            <a:extLst>
              <a:ext uri="{FF2B5EF4-FFF2-40B4-BE49-F238E27FC236}">
                <a16:creationId xmlns:a16="http://schemas.microsoft.com/office/drawing/2014/main" id="{E5F33AD0-4FF4-F107-F303-D3C10A8E3407}"/>
              </a:ext>
            </a:extLst>
          </p:cNvPr>
          <p:cNvSpPr>
            <a:spLocks noGrp="1"/>
          </p:cNvSpPr>
          <p:nvPr>
            <p:ph type="sldNum" sz="quarter" idx="12"/>
          </p:nvPr>
        </p:nvSpPr>
        <p:spPr/>
        <p:txBody>
          <a:bodyPr/>
          <a:lstStyle/>
          <a:p>
            <a:fld id="{435F4F15-D823-459D-8E07-BB5F89E24383}" type="slidenum">
              <a:rPr lang="de-DE" smtClean="0"/>
              <a:t>‹#›</a:t>
            </a:fld>
            <a:endParaRPr lang="de-DE"/>
          </a:p>
        </p:txBody>
      </p:sp>
    </p:spTree>
    <p:extLst>
      <p:ext uri="{BB962C8B-B14F-4D97-AF65-F5344CB8AC3E}">
        <p14:creationId xmlns:p14="http://schemas.microsoft.com/office/powerpoint/2010/main" val="52647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166D9B5-D5E8-3C4A-5A0E-7C15D0539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1E6ED31-288F-3CF0-5F90-1777A0FEC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0AE37C-9B64-815D-060F-F1B3A479C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9ACA5-E73C-473B-A7AA-769A7E5793A1}" type="datetime1">
              <a:rPr lang="de-DE" smtClean="0"/>
              <a:t>28.04.2024</a:t>
            </a:fld>
            <a:endParaRPr lang="de-DE"/>
          </a:p>
        </p:txBody>
      </p:sp>
      <p:sp>
        <p:nvSpPr>
          <p:cNvPr id="5" name="Fußzeilenplatzhalter 4">
            <a:extLst>
              <a:ext uri="{FF2B5EF4-FFF2-40B4-BE49-F238E27FC236}">
                <a16:creationId xmlns:a16="http://schemas.microsoft.com/office/drawing/2014/main" id="{B41FA289-BFC6-AEBB-9FA2-42CA2EE79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Gruppe 8 Abgabe Aufgabe A12 Im Modul: Fallstudienarbeit im virtuellen Klassenraum </a:t>
            </a:r>
          </a:p>
        </p:txBody>
      </p:sp>
      <p:sp>
        <p:nvSpPr>
          <p:cNvPr id="6" name="Foliennummernplatzhalter 5">
            <a:extLst>
              <a:ext uri="{FF2B5EF4-FFF2-40B4-BE49-F238E27FC236}">
                <a16:creationId xmlns:a16="http://schemas.microsoft.com/office/drawing/2014/main" id="{47CFC222-539F-509F-4204-F7904717C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F4F15-D823-459D-8E07-BB5F89E24383}" type="slidenum">
              <a:rPr lang="de-DE" smtClean="0"/>
              <a:t>‹#›</a:t>
            </a:fld>
            <a:endParaRPr lang="de-DE"/>
          </a:p>
        </p:txBody>
      </p:sp>
    </p:spTree>
    <p:extLst>
      <p:ext uri="{BB962C8B-B14F-4D97-AF65-F5344CB8AC3E}">
        <p14:creationId xmlns:p14="http://schemas.microsoft.com/office/powerpoint/2010/main" val="1799491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1BA9BBA6-3D7A-6A48-9338-FD76DCFCBB21}"/>
              </a:ext>
            </a:extLst>
          </p:cNvPr>
          <p:cNvSpPr>
            <a:spLocks noGrp="1"/>
          </p:cNvSpPr>
          <p:nvPr>
            <p:ph type="title"/>
          </p:nvPr>
        </p:nvSpPr>
        <p:spPr>
          <a:xfrm>
            <a:off x="838200" y="365125"/>
            <a:ext cx="10515600" cy="536663"/>
          </a:xfrm>
        </p:spPr>
        <p:txBody>
          <a:bodyPr lIns="0" tIns="0" rIns="0" bIns="0">
            <a:noAutofit/>
          </a:bodyPr>
          <a:lstStyle/>
          <a:p>
            <a:r>
              <a:rPr lang="de-DE" sz="2000" b="1" dirty="0">
                <a:latin typeface="Roboto" panose="02000000000000000000" pitchFamily="2" charset="0"/>
                <a:ea typeface="Roboto" panose="02000000000000000000" pitchFamily="2" charset="0"/>
                <a:cs typeface="Roboto"/>
              </a:rPr>
              <a:t>Confluence ist ein auf Seiten basierendes Wiki zum Wissensaustausch in Organisationen </a:t>
            </a:r>
            <a:endParaRPr lang="de-DE" sz="2000" b="1" dirty="0">
              <a:solidFill>
                <a:schemeClr val="accent6">
                  <a:lumMod val="75000"/>
                </a:schemeClr>
              </a:solidFill>
              <a:latin typeface="Roboto" panose="02000000000000000000" pitchFamily="2" charset="0"/>
              <a:ea typeface="Roboto" panose="02000000000000000000" pitchFamily="2" charset="0"/>
              <a:cs typeface="Roboto"/>
            </a:endParaRPr>
          </a:p>
        </p:txBody>
      </p:sp>
      <p:sp>
        <p:nvSpPr>
          <p:cNvPr id="12" name="Titel 1">
            <a:extLst>
              <a:ext uri="{FF2B5EF4-FFF2-40B4-BE49-F238E27FC236}">
                <a16:creationId xmlns:a16="http://schemas.microsoft.com/office/drawing/2014/main" id="{10B869F3-CA52-456C-82A0-8C0E1C9546C4}"/>
              </a:ext>
            </a:extLst>
          </p:cNvPr>
          <p:cNvSpPr txBox="1">
            <a:spLocks/>
          </p:cNvSpPr>
          <p:nvPr/>
        </p:nvSpPr>
        <p:spPr>
          <a:xfrm>
            <a:off x="838200" y="686438"/>
            <a:ext cx="10515600" cy="5366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solidFill>
                  <a:srgbClr val="0F0F0F"/>
                </a:solidFill>
                <a:latin typeface="Roboto" panose="02000000000000000000" pitchFamily="2" charset="0"/>
                <a:ea typeface="Roboto" panose="02000000000000000000" pitchFamily="2" charset="0"/>
                <a:cs typeface="+mn-lt"/>
              </a:rPr>
              <a:t>Confluence Beschreibung </a:t>
            </a:r>
          </a:p>
        </p:txBody>
      </p:sp>
      <p:grpSp>
        <p:nvGrpSpPr>
          <p:cNvPr id="21" name="Group 20">
            <a:extLst>
              <a:ext uri="{FF2B5EF4-FFF2-40B4-BE49-F238E27FC236}">
                <a16:creationId xmlns:a16="http://schemas.microsoft.com/office/drawing/2014/main" id="{3FA0C6CE-FDDA-AAB7-570C-AA9F9A95E1E3}"/>
              </a:ext>
            </a:extLst>
          </p:cNvPr>
          <p:cNvGrpSpPr/>
          <p:nvPr/>
        </p:nvGrpSpPr>
        <p:grpSpPr>
          <a:xfrm>
            <a:off x="838199" y="2149543"/>
            <a:ext cx="4813618" cy="372829"/>
            <a:chOff x="838200" y="1314657"/>
            <a:chExt cx="4813618" cy="372829"/>
          </a:xfrm>
        </p:grpSpPr>
        <p:sp>
          <p:nvSpPr>
            <p:cNvPr id="3" name="Oval 2">
              <a:extLst>
                <a:ext uri="{FF2B5EF4-FFF2-40B4-BE49-F238E27FC236}">
                  <a16:creationId xmlns:a16="http://schemas.microsoft.com/office/drawing/2014/main" id="{2A585A2D-D0E2-3EB5-2469-39A377A89845}"/>
                </a:ext>
              </a:extLst>
            </p:cNvPr>
            <p:cNvSpPr/>
            <p:nvPr/>
          </p:nvSpPr>
          <p:spPr>
            <a:xfrm>
              <a:off x="838200" y="1327486"/>
              <a:ext cx="360000" cy="36000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Straight Connector 4">
              <a:extLst>
                <a:ext uri="{FF2B5EF4-FFF2-40B4-BE49-F238E27FC236}">
                  <a16:creationId xmlns:a16="http://schemas.microsoft.com/office/drawing/2014/main" id="{B5DBD89A-A587-BD24-24E5-088ACE54311C}"/>
                </a:ext>
              </a:extLst>
            </p:cNvPr>
            <p:cNvCxnSpPr>
              <a:cxnSpLocks/>
            </p:cNvCxnSpPr>
            <p:nvPr/>
          </p:nvCxnSpPr>
          <p:spPr>
            <a:xfrm>
              <a:off x="971818" y="1634478"/>
              <a:ext cx="46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blue logo with black background&#10;&#10;Description automatically generated">
              <a:extLst>
                <a:ext uri="{FF2B5EF4-FFF2-40B4-BE49-F238E27FC236}">
                  <a16:creationId xmlns:a16="http://schemas.microsoft.com/office/drawing/2014/main" id="{227D2546-B3FF-B639-09D6-074B66127378}"/>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6860" y="1390999"/>
              <a:ext cx="242680" cy="232973"/>
            </a:xfrm>
            <a:prstGeom prst="rect">
              <a:avLst/>
            </a:prstGeom>
          </p:spPr>
        </p:pic>
        <p:sp>
          <p:nvSpPr>
            <p:cNvPr id="9" name="TextBox 8">
              <a:extLst>
                <a:ext uri="{FF2B5EF4-FFF2-40B4-BE49-F238E27FC236}">
                  <a16:creationId xmlns:a16="http://schemas.microsoft.com/office/drawing/2014/main" id="{8BEA6A71-BB56-C962-76C6-42B28D05DE89}"/>
                </a:ext>
              </a:extLst>
            </p:cNvPr>
            <p:cNvSpPr txBox="1"/>
            <p:nvPr/>
          </p:nvSpPr>
          <p:spPr>
            <a:xfrm>
              <a:off x="1256860" y="1314657"/>
              <a:ext cx="2348400" cy="307777"/>
            </a:xfrm>
            <a:prstGeom prst="rect">
              <a:avLst/>
            </a:prstGeom>
            <a:noFill/>
          </p:spPr>
          <p:txBody>
            <a:bodyPr wrap="none" lIns="0" tIns="0" rIns="0" bIns="0" rtlCol="0">
              <a:spAutoFit/>
            </a:bodyPr>
            <a:lstStyle/>
            <a:p>
              <a:pPr algn="l">
                <a:spcBef>
                  <a:spcPts val="600"/>
                </a:spcBef>
              </a:pPr>
              <a:r>
                <a:rPr lang="de-DE" sz="2000" b="1" dirty="0">
                  <a:latin typeface="Roboto" panose="02000000000000000000" pitchFamily="2" charset="0"/>
                  <a:ea typeface="Roboto" panose="02000000000000000000" pitchFamily="2" charset="0"/>
                  <a:cs typeface="Roboto"/>
                </a:rPr>
                <a:t>Was ist Confluence?</a:t>
              </a:r>
            </a:p>
          </p:txBody>
        </p:sp>
      </p:grpSp>
      <p:sp>
        <p:nvSpPr>
          <p:cNvPr id="11" name="TextBox 10">
            <a:extLst>
              <a:ext uri="{FF2B5EF4-FFF2-40B4-BE49-F238E27FC236}">
                <a16:creationId xmlns:a16="http://schemas.microsoft.com/office/drawing/2014/main" id="{5309AA23-981E-3332-1C48-60FB401C8E97}"/>
              </a:ext>
            </a:extLst>
          </p:cNvPr>
          <p:cNvSpPr txBox="1"/>
          <p:nvPr/>
        </p:nvSpPr>
        <p:spPr>
          <a:xfrm>
            <a:off x="896859" y="2601965"/>
            <a:ext cx="4754958" cy="923330"/>
          </a:xfrm>
          <a:prstGeom prst="rect">
            <a:avLst/>
          </a:prstGeom>
          <a:noFill/>
        </p:spPr>
        <p:txBody>
          <a:bodyPr wrap="square" lIns="0" tIns="0" rIns="0" bIns="0" rtlCol="0">
            <a:spAutoFit/>
          </a:bodyPr>
          <a:lstStyle>
            <a:defPPr>
              <a:defRPr lang="de-DE"/>
            </a:defPPr>
            <a:lvl1pPr>
              <a:spcBef>
                <a:spcPts val="600"/>
              </a:spcBef>
              <a:defRPr sz="2000" b="1">
                <a:latin typeface="Roboto" panose="02000000000000000000" pitchFamily="2" charset="0"/>
                <a:ea typeface="Roboto" panose="02000000000000000000" pitchFamily="2" charset="0"/>
                <a:cs typeface="Roboto"/>
              </a:defRPr>
            </a:lvl1pPr>
          </a:lstStyle>
          <a:p>
            <a:r>
              <a:rPr lang="de-DE" sz="1200" b="0" dirty="0"/>
              <a:t>Confluence ist eine kommerzielle </a:t>
            </a:r>
            <a:r>
              <a:rPr lang="de-DE" sz="1200" dirty="0"/>
              <a:t>Wiki-Software</a:t>
            </a:r>
            <a:r>
              <a:rPr lang="de-DE" sz="1200" b="0" dirty="0"/>
              <a:t>, die vom australischen Unternehmen Atlassian entwickelt und als Enterprise Wiki für die </a:t>
            </a:r>
            <a:r>
              <a:rPr lang="de-DE" sz="1200" dirty="0"/>
              <a:t>Dokumentation und Kommunikation von Wissen und den Wissensaustausch in Unternehmen und Organisationen </a:t>
            </a:r>
            <a:r>
              <a:rPr lang="de-DE" sz="1200" b="0" dirty="0"/>
              <a:t>verwendet wird</a:t>
            </a:r>
          </a:p>
        </p:txBody>
      </p:sp>
      <p:sp>
        <p:nvSpPr>
          <p:cNvPr id="17" name="TextBox 16">
            <a:extLst>
              <a:ext uri="{FF2B5EF4-FFF2-40B4-BE49-F238E27FC236}">
                <a16:creationId xmlns:a16="http://schemas.microsoft.com/office/drawing/2014/main" id="{D3FEED8B-5421-8C37-EB36-21D13F23BDFC}"/>
              </a:ext>
            </a:extLst>
          </p:cNvPr>
          <p:cNvSpPr txBox="1"/>
          <p:nvPr/>
        </p:nvSpPr>
        <p:spPr>
          <a:xfrm>
            <a:off x="6180183" y="1792737"/>
            <a:ext cx="4754958" cy="3000821"/>
          </a:xfrm>
          <a:prstGeom prst="rect">
            <a:avLst/>
          </a:prstGeom>
          <a:noFill/>
        </p:spPr>
        <p:txBody>
          <a:bodyPr wrap="square" lIns="0" tIns="0" rIns="0" bIns="0" rtlCol="0">
            <a:spAutoFit/>
          </a:bodyPr>
          <a:lstStyle>
            <a:defPPr>
              <a:defRPr lang="de-DE"/>
            </a:defPPr>
            <a:lvl1pPr>
              <a:spcBef>
                <a:spcPts val="600"/>
              </a:spcBef>
              <a:defRPr sz="2000" b="1">
                <a:latin typeface="Roboto" panose="02000000000000000000" pitchFamily="2" charset="0"/>
                <a:ea typeface="Roboto" panose="02000000000000000000" pitchFamily="2" charset="0"/>
                <a:cs typeface="Roboto"/>
              </a:defRPr>
            </a:lvl1pPr>
          </a:lstStyle>
          <a:p>
            <a:r>
              <a:rPr lang="de-DE" sz="1200" dirty="0"/>
              <a:t>Spaces</a:t>
            </a:r>
          </a:p>
          <a:p>
            <a:pPr marL="171450" indent="-171450">
              <a:spcBef>
                <a:spcPts val="0"/>
              </a:spcBef>
              <a:buFont typeface="Arial" panose="020B0604020202020204" pitchFamily="34" charset="0"/>
              <a:buChar char="•"/>
            </a:pPr>
            <a:r>
              <a:rPr lang="de-DE" sz="1200" b="0" dirty="0"/>
              <a:t>Strukturierter Bereich, in welchem mehrere zusammengehörige Seiten gruppiert und gebündelt werden können</a:t>
            </a:r>
          </a:p>
          <a:p>
            <a:pPr marL="171450" indent="-171450">
              <a:spcBef>
                <a:spcPts val="0"/>
              </a:spcBef>
              <a:buFont typeface="Arial" panose="020B0604020202020204" pitchFamily="34" charset="0"/>
              <a:buChar char="•"/>
            </a:pPr>
            <a:r>
              <a:rPr lang="de-DE" sz="1200" b="0" dirty="0"/>
              <a:t>Spaces werden häufig für einzelne Projekte, Teams oder Themen erstellt</a:t>
            </a:r>
          </a:p>
          <a:p>
            <a:pPr>
              <a:spcBef>
                <a:spcPts val="900"/>
              </a:spcBef>
            </a:pPr>
            <a:r>
              <a:rPr lang="de-DE" sz="1200" dirty="0"/>
              <a:t>Pages</a:t>
            </a:r>
          </a:p>
          <a:p>
            <a:pPr marL="171450" indent="-171450">
              <a:spcBef>
                <a:spcPts val="0"/>
              </a:spcBef>
              <a:buFont typeface="Arial" panose="020B0604020202020204" pitchFamily="34" charset="0"/>
              <a:buChar char="•"/>
            </a:pPr>
            <a:r>
              <a:rPr lang="de-DE" sz="1200" b="0" dirty="0"/>
              <a:t>Pages sind individuelle Seiten innerhalb eines Space, auf denen Informationen bereitgestellt und bearbeitet werden können</a:t>
            </a:r>
          </a:p>
          <a:p>
            <a:pPr marL="171450" indent="-171450">
              <a:spcBef>
                <a:spcPts val="0"/>
              </a:spcBef>
              <a:buFont typeface="Arial" panose="020B0604020202020204" pitchFamily="34" charset="0"/>
              <a:buChar char="•"/>
            </a:pPr>
            <a:r>
              <a:rPr lang="de-DE" sz="1200" b="0" dirty="0"/>
              <a:t>Sie können multimodal sein, das bedeutet, sie können Text, Bilder, Tabellen oder Dateien enthalten, um vielfältige Inhalte darzustellen</a:t>
            </a:r>
          </a:p>
          <a:p>
            <a:pPr>
              <a:spcBef>
                <a:spcPts val="900"/>
              </a:spcBef>
            </a:pPr>
            <a:r>
              <a:rPr lang="de-DE" sz="1200" dirty="0"/>
              <a:t>Page </a:t>
            </a:r>
            <a:r>
              <a:rPr lang="de-DE" sz="1200" dirty="0" err="1"/>
              <a:t>Tree</a:t>
            </a:r>
            <a:endParaRPr lang="de-DE" sz="1200" dirty="0"/>
          </a:p>
          <a:p>
            <a:pPr marL="171450" indent="-171450">
              <a:spcBef>
                <a:spcPts val="0"/>
              </a:spcBef>
              <a:buFont typeface="Arial" panose="020B0604020202020204" pitchFamily="34" charset="0"/>
              <a:buChar char="•"/>
            </a:pPr>
            <a:r>
              <a:rPr lang="de-DE" sz="1200" b="0" dirty="0"/>
              <a:t>Der Page </a:t>
            </a:r>
            <a:r>
              <a:rPr lang="de-DE" sz="1200" b="0" dirty="0" err="1"/>
              <a:t>Tree</a:t>
            </a:r>
            <a:r>
              <a:rPr lang="de-DE" sz="1200" b="0" dirty="0"/>
              <a:t> strukturiert Pages hierarchisch</a:t>
            </a:r>
          </a:p>
          <a:p>
            <a:pPr marL="171450" indent="-171450">
              <a:spcBef>
                <a:spcPts val="0"/>
              </a:spcBef>
              <a:buFont typeface="Arial" panose="020B0604020202020204" pitchFamily="34" charset="0"/>
              <a:buChar char="•"/>
            </a:pPr>
            <a:r>
              <a:rPr lang="de-DE" sz="1200" b="0" dirty="0"/>
              <a:t>Dadurch werden Unterseiten unter gemeinsamen Elternseiten zusammengefasst, was eine logische Strukturierung von Inhalten im Space ermöglicht</a:t>
            </a:r>
          </a:p>
        </p:txBody>
      </p:sp>
      <p:grpSp>
        <p:nvGrpSpPr>
          <p:cNvPr id="20" name="Group 19">
            <a:extLst>
              <a:ext uri="{FF2B5EF4-FFF2-40B4-BE49-F238E27FC236}">
                <a16:creationId xmlns:a16="http://schemas.microsoft.com/office/drawing/2014/main" id="{666A7E2F-E599-8C43-D6C7-7E008C53E923}"/>
              </a:ext>
            </a:extLst>
          </p:cNvPr>
          <p:cNvGrpSpPr/>
          <p:nvPr/>
        </p:nvGrpSpPr>
        <p:grpSpPr>
          <a:xfrm>
            <a:off x="6121523" y="1340315"/>
            <a:ext cx="4813618" cy="372829"/>
            <a:chOff x="838200" y="2818778"/>
            <a:chExt cx="4813618" cy="372829"/>
          </a:xfrm>
        </p:grpSpPr>
        <p:sp>
          <p:nvSpPr>
            <p:cNvPr id="13" name="Oval 12">
              <a:extLst>
                <a:ext uri="{FF2B5EF4-FFF2-40B4-BE49-F238E27FC236}">
                  <a16:creationId xmlns:a16="http://schemas.microsoft.com/office/drawing/2014/main" id="{4A849CB7-D7FF-AB14-223E-FB60544AC4BF}"/>
                </a:ext>
              </a:extLst>
            </p:cNvPr>
            <p:cNvSpPr/>
            <p:nvPr/>
          </p:nvSpPr>
          <p:spPr>
            <a:xfrm>
              <a:off x="838200" y="2831607"/>
              <a:ext cx="360000" cy="36000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14" name="Straight Connector 13">
              <a:extLst>
                <a:ext uri="{FF2B5EF4-FFF2-40B4-BE49-F238E27FC236}">
                  <a16:creationId xmlns:a16="http://schemas.microsoft.com/office/drawing/2014/main" id="{DB5AFB9A-FDAF-0637-78A9-6A66C23C904C}"/>
                </a:ext>
              </a:extLst>
            </p:cNvPr>
            <p:cNvCxnSpPr>
              <a:cxnSpLocks/>
            </p:cNvCxnSpPr>
            <p:nvPr/>
          </p:nvCxnSpPr>
          <p:spPr>
            <a:xfrm>
              <a:off x="971818" y="3138599"/>
              <a:ext cx="46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6BE6DB8-8724-68C5-CDF7-31EA9520468E}"/>
                </a:ext>
              </a:extLst>
            </p:cNvPr>
            <p:cNvSpPr txBox="1"/>
            <p:nvPr/>
          </p:nvSpPr>
          <p:spPr>
            <a:xfrm>
              <a:off x="1256860" y="2818778"/>
              <a:ext cx="2986395" cy="307777"/>
            </a:xfrm>
            <a:prstGeom prst="rect">
              <a:avLst/>
            </a:prstGeom>
            <a:noFill/>
          </p:spPr>
          <p:txBody>
            <a:bodyPr wrap="none" lIns="0" tIns="0" rIns="0" bIns="0" rtlCol="0">
              <a:spAutoFit/>
            </a:bodyPr>
            <a:lstStyle/>
            <a:p>
              <a:pPr algn="l">
                <a:spcBef>
                  <a:spcPts val="600"/>
                </a:spcBef>
              </a:pPr>
              <a:r>
                <a:rPr lang="de-DE" sz="2000" b="1" dirty="0">
                  <a:latin typeface="Roboto" panose="02000000000000000000" pitchFamily="2" charset="0"/>
                  <a:ea typeface="Roboto" panose="02000000000000000000" pitchFamily="2" charset="0"/>
                  <a:cs typeface="Roboto"/>
                </a:rPr>
                <a:t>Confluence Grundbegriffe</a:t>
              </a:r>
            </a:p>
          </p:txBody>
        </p:sp>
        <p:pic>
          <p:nvPicPr>
            <p:cNvPr id="19" name="Graphic 18" descr="Document with solid fill">
              <a:extLst>
                <a:ext uri="{FF2B5EF4-FFF2-40B4-BE49-F238E27FC236}">
                  <a16:creationId xmlns:a16="http://schemas.microsoft.com/office/drawing/2014/main" id="{362BC19F-3697-E231-65AC-84E3B1D747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4200" y="2867469"/>
              <a:ext cx="288000" cy="288000"/>
            </a:xfrm>
            <a:prstGeom prst="rect">
              <a:avLst/>
            </a:prstGeom>
          </p:spPr>
        </p:pic>
      </p:grpSp>
      <p:pic>
        <p:nvPicPr>
          <p:cNvPr id="1026" name="Picture 2" descr="Download Confluence New Logo PNG and Vector (PDF, SVG, Ai, EPS) Free">
            <a:extLst>
              <a:ext uri="{FF2B5EF4-FFF2-40B4-BE49-F238E27FC236}">
                <a16:creationId xmlns:a16="http://schemas.microsoft.com/office/drawing/2014/main" id="{4EF328DF-4796-BFBB-A8C2-F7B97497D9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61" t="38166" r="3036" b="37548"/>
          <a:stretch/>
        </p:blipFill>
        <p:spPr bwMode="auto">
          <a:xfrm>
            <a:off x="2100139" y="1428189"/>
            <a:ext cx="2348400" cy="4382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33D0D75-97AC-2FA7-4400-20A1B07CE3A7}"/>
              </a:ext>
            </a:extLst>
          </p:cNvPr>
          <p:cNvSpPr/>
          <p:nvPr/>
        </p:nvSpPr>
        <p:spPr>
          <a:xfrm>
            <a:off x="838199" y="1340315"/>
            <a:ext cx="4913243" cy="634258"/>
          </a:xfrm>
          <a:prstGeom prst="rect">
            <a:avLst/>
          </a:prstGeom>
          <a:noFill/>
          <a:ln>
            <a:solidFill>
              <a:schemeClr val="tx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8" name="Picture 17" descr="A screenshot of a computer&#10;&#10;Description automatically generated">
            <a:extLst>
              <a:ext uri="{FF2B5EF4-FFF2-40B4-BE49-F238E27FC236}">
                <a16:creationId xmlns:a16="http://schemas.microsoft.com/office/drawing/2014/main" id="{9E863933-559B-20C5-C1D8-E27635A629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98" y="3720164"/>
            <a:ext cx="4913243" cy="2533050"/>
          </a:xfrm>
          <a:prstGeom prst="rect">
            <a:avLst/>
          </a:prstGeom>
          <a:ln>
            <a:solidFill>
              <a:schemeClr val="tx2">
                <a:lumMod val="75000"/>
              </a:schemeClr>
            </a:solidFill>
          </a:ln>
        </p:spPr>
      </p:pic>
    </p:spTree>
    <p:extLst>
      <p:ext uri="{BB962C8B-B14F-4D97-AF65-F5344CB8AC3E}">
        <p14:creationId xmlns:p14="http://schemas.microsoft.com/office/powerpoint/2010/main" val="332567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1BA9BBA6-3D7A-6A48-9338-FD76DCFCBB21}"/>
              </a:ext>
            </a:extLst>
          </p:cNvPr>
          <p:cNvSpPr>
            <a:spLocks noGrp="1"/>
          </p:cNvSpPr>
          <p:nvPr>
            <p:ph type="title"/>
          </p:nvPr>
        </p:nvSpPr>
        <p:spPr>
          <a:xfrm>
            <a:off x="838200" y="365125"/>
            <a:ext cx="10515600" cy="536663"/>
          </a:xfrm>
        </p:spPr>
        <p:txBody>
          <a:bodyPr lIns="0" tIns="0" rIns="0" bIns="0">
            <a:normAutofit/>
          </a:bodyPr>
          <a:lstStyle/>
          <a:p>
            <a:r>
              <a:rPr lang="de-DE" sz="2500" b="1" dirty="0">
                <a:latin typeface="Roboto" panose="02000000000000000000" pitchFamily="2" charset="0"/>
                <a:ea typeface="Roboto" panose="02000000000000000000" pitchFamily="2" charset="0"/>
                <a:cs typeface="Roboto"/>
              </a:rPr>
              <a:t>Effektives Wissensmanagement durch die Nutzung von LLMs </a:t>
            </a:r>
            <a:endParaRPr lang="de-DE" sz="2500" b="1" dirty="0">
              <a:solidFill>
                <a:schemeClr val="accent6">
                  <a:lumMod val="75000"/>
                </a:schemeClr>
              </a:solidFill>
              <a:latin typeface="Roboto" panose="02000000000000000000" pitchFamily="2" charset="0"/>
              <a:ea typeface="Roboto" panose="02000000000000000000" pitchFamily="2" charset="0"/>
              <a:cs typeface="Roboto"/>
            </a:endParaRPr>
          </a:p>
        </p:txBody>
      </p:sp>
      <p:sp>
        <p:nvSpPr>
          <p:cNvPr id="12" name="Titel 1">
            <a:extLst>
              <a:ext uri="{FF2B5EF4-FFF2-40B4-BE49-F238E27FC236}">
                <a16:creationId xmlns:a16="http://schemas.microsoft.com/office/drawing/2014/main" id="{10B869F3-CA52-456C-82A0-8C0E1C9546C4}"/>
              </a:ext>
            </a:extLst>
          </p:cNvPr>
          <p:cNvSpPr txBox="1">
            <a:spLocks/>
          </p:cNvSpPr>
          <p:nvPr/>
        </p:nvSpPr>
        <p:spPr>
          <a:xfrm>
            <a:off x="838200" y="686438"/>
            <a:ext cx="10515600" cy="5366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solidFill>
                  <a:srgbClr val="0F0F0F"/>
                </a:solidFill>
                <a:latin typeface="Roboto" panose="02000000000000000000" pitchFamily="2" charset="0"/>
                <a:ea typeface="Roboto" panose="02000000000000000000" pitchFamily="2" charset="0"/>
                <a:cs typeface="+mn-lt"/>
              </a:rPr>
              <a:t>Problemanalyse </a:t>
            </a:r>
          </a:p>
        </p:txBody>
      </p:sp>
      <p:sp>
        <p:nvSpPr>
          <p:cNvPr id="2" name="Rechteck 1">
            <a:extLst>
              <a:ext uri="{FF2B5EF4-FFF2-40B4-BE49-F238E27FC236}">
                <a16:creationId xmlns:a16="http://schemas.microsoft.com/office/drawing/2014/main" id="{E094B76A-5644-0804-553D-21D574AFA710}"/>
              </a:ext>
            </a:extLst>
          </p:cNvPr>
          <p:cNvSpPr/>
          <p:nvPr/>
        </p:nvSpPr>
        <p:spPr>
          <a:xfrm>
            <a:off x="11067392" y="0"/>
            <a:ext cx="1124607" cy="17711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b="1" dirty="0">
                <a:latin typeface="Roboto" panose="02000000000000000000" pitchFamily="2" charset="0"/>
                <a:ea typeface="Roboto" panose="02000000000000000000" pitchFamily="2" charset="0"/>
              </a:rPr>
              <a:t>Problemanalyse</a:t>
            </a:r>
          </a:p>
        </p:txBody>
      </p:sp>
      <p:grpSp>
        <p:nvGrpSpPr>
          <p:cNvPr id="22" name="Group 21">
            <a:extLst>
              <a:ext uri="{FF2B5EF4-FFF2-40B4-BE49-F238E27FC236}">
                <a16:creationId xmlns:a16="http://schemas.microsoft.com/office/drawing/2014/main" id="{B4E71460-A612-7D08-A4EF-32FA906C5B10}"/>
              </a:ext>
            </a:extLst>
          </p:cNvPr>
          <p:cNvGrpSpPr/>
          <p:nvPr/>
        </p:nvGrpSpPr>
        <p:grpSpPr>
          <a:xfrm>
            <a:off x="838200" y="1344173"/>
            <a:ext cx="4813618" cy="372829"/>
            <a:chOff x="838200" y="1314657"/>
            <a:chExt cx="4813618" cy="372829"/>
          </a:xfrm>
        </p:grpSpPr>
        <p:sp>
          <p:nvSpPr>
            <p:cNvPr id="23" name="Oval 22">
              <a:extLst>
                <a:ext uri="{FF2B5EF4-FFF2-40B4-BE49-F238E27FC236}">
                  <a16:creationId xmlns:a16="http://schemas.microsoft.com/office/drawing/2014/main" id="{050034E4-EEBE-2AD3-005E-DA084F979F23}"/>
                </a:ext>
              </a:extLst>
            </p:cNvPr>
            <p:cNvSpPr/>
            <p:nvPr/>
          </p:nvSpPr>
          <p:spPr>
            <a:xfrm>
              <a:off x="838200" y="1327486"/>
              <a:ext cx="360000" cy="36000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b="1" dirty="0"/>
            </a:p>
          </p:txBody>
        </p:sp>
        <p:cxnSp>
          <p:nvCxnSpPr>
            <p:cNvPr id="24" name="Straight Connector 23">
              <a:extLst>
                <a:ext uri="{FF2B5EF4-FFF2-40B4-BE49-F238E27FC236}">
                  <a16:creationId xmlns:a16="http://schemas.microsoft.com/office/drawing/2014/main" id="{64E5A738-0BE7-5B2E-4101-851682909BF1}"/>
                </a:ext>
              </a:extLst>
            </p:cNvPr>
            <p:cNvCxnSpPr>
              <a:cxnSpLocks/>
            </p:cNvCxnSpPr>
            <p:nvPr/>
          </p:nvCxnSpPr>
          <p:spPr>
            <a:xfrm>
              <a:off x="971818" y="1634478"/>
              <a:ext cx="46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43DF30D-8354-77FA-7E5D-CA8C41131D18}"/>
                </a:ext>
              </a:extLst>
            </p:cNvPr>
            <p:cNvSpPr txBox="1"/>
            <p:nvPr/>
          </p:nvSpPr>
          <p:spPr>
            <a:xfrm>
              <a:off x="1256860" y="1314657"/>
              <a:ext cx="1899559" cy="307777"/>
            </a:xfrm>
            <a:prstGeom prst="rect">
              <a:avLst/>
            </a:prstGeom>
            <a:noFill/>
          </p:spPr>
          <p:txBody>
            <a:bodyPr wrap="none" lIns="0" tIns="0" rIns="0" bIns="0" rtlCol="0">
              <a:spAutoFit/>
            </a:bodyPr>
            <a:lstStyle/>
            <a:p>
              <a:pPr algn="l">
                <a:spcBef>
                  <a:spcPts val="600"/>
                </a:spcBef>
              </a:pPr>
              <a:r>
                <a:rPr lang="de-DE" sz="2000" b="1" dirty="0">
                  <a:latin typeface="Roboto" panose="02000000000000000000" pitchFamily="2" charset="0"/>
                  <a:ea typeface="Roboto" panose="02000000000000000000" pitchFamily="2" charset="0"/>
                  <a:cs typeface="Roboto"/>
                </a:rPr>
                <a:t>Problemstellung</a:t>
              </a:r>
            </a:p>
          </p:txBody>
        </p:sp>
      </p:grpSp>
      <p:sp>
        <p:nvSpPr>
          <p:cNvPr id="27" name="TextBox 26">
            <a:extLst>
              <a:ext uri="{FF2B5EF4-FFF2-40B4-BE49-F238E27FC236}">
                <a16:creationId xmlns:a16="http://schemas.microsoft.com/office/drawing/2014/main" id="{4DC0F82F-A0C1-158B-9C2F-34643FE53E74}"/>
              </a:ext>
            </a:extLst>
          </p:cNvPr>
          <p:cNvSpPr txBox="1"/>
          <p:nvPr/>
        </p:nvSpPr>
        <p:spPr>
          <a:xfrm>
            <a:off x="896860" y="1810421"/>
            <a:ext cx="4754958" cy="3893374"/>
          </a:xfrm>
          <a:prstGeom prst="rect">
            <a:avLst/>
          </a:prstGeom>
          <a:noFill/>
        </p:spPr>
        <p:txBody>
          <a:bodyPr wrap="square" lIns="0" tIns="0" rIns="0" bIns="0" rtlCol="0">
            <a:spAutoFit/>
          </a:bodyPr>
          <a:lstStyle>
            <a:defPPr>
              <a:defRPr lang="de-DE"/>
            </a:defPPr>
            <a:lvl1pPr>
              <a:spcBef>
                <a:spcPts val="600"/>
              </a:spcBef>
              <a:defRPr sz="2000" b="1">
                <a:latin typeface="Roboto" panose="02000000000000000000" pitchFamily="2" charset="0"/>
                <a:ea typeface="Roboto" panose="02000000000000000000" pitchFamily="2" charset="0"/>
                <a:cs typeface="Roboto"/>
              </a:defRPr>
            </a:lvl1pPr>
          </a:lstStyle>
          <a:p>
            <a:r>
              <a:rPr lang="de-DE" sz="1200" b="0" dirty="0"/>
              <a:t>Aus eigener Erfahrung wissen wir, dass in vielen Unternehmen und ohne geeignetes Confluence Wissensmanagement, Confluence Spaces eine sehr große Anzahl von Pages (aktuelles Vodafone-Projekt über 10000 Seiten) aufweisen können</a:t>
            </a:r>
          </a:p>
          <a:p>
            <a:pPr marL="171450" indent="-171450">
              <a:buFont typeface="Wingdings" panose="05000000000000000000" pitchFamily="2" charset="2"/>
              <a:buChar char="Ø"/>
            </a:pPr>
            <a:r>
              <a:rPr lang="de-DE" sz="1200" b="0" dirty="0"/>
              <a:t>Fragmentierung von Wissen auf vielen Unterseiten</a:t>
            </a:r>
          </a:p>
          <a:p>
            <a:pPr marL="171450" indent="-171450">
              <a:buFont typeface="Wingdings" panose="05000000000000000000" pitchFamily="2" charset="2"/>
              <a:buChar char="Ø"/>
            </a:pPr>
            <a:r>
              <a:rPr lang="de-DE" sz="1200" b="0" dirty="0"/>
              <a:t>Komplexe Fragestellungen bedürfen häufig eine Kombination der Informationen von mehreren Unterseiten, was bei einer großen Anzahl von Unterseiten häufig zeitintensiv ist oder zu einer unvollständigen Beantwortung der Frage führt, wenn nicht alle relevanten Unterseiten identifiziert werden können</a:t>
            </a:r>
          </a:p>
          <a:p>
            <a:pPr marL="171450" indent="-171450">
              <a:buFont typeface="Wingdings" panose="05000000000000000000" pitchFamily="2" charset="2"/>
              <a:buChar char="Ø"/>
            </a:pPr>
            <a:r>
              <a:rPr lang="de-DE" sz="1200" b="0" dirty="0"/>
              <a:t>Dadurch ist das Auffinden von relevantem Wissen zur Stillung eines vorhandenen Informationsbedarfs stark erschwert</a:t>
            </a:r>
          </a:p>
          <a:p>
            <a:pPr marL="171450" indent="-171450">
              <a:buFont typeface="Wingdings" panose="05000000000000000000" pitchFamily="2" charset="2"/>
              <a:buChar char="Ø"/>
            </a:pPr>
            <a:r>
              <a:rPr lang="de-DE" sz="1200" b="0" dirty="0"/>
              <a:t>Weiterhin kommt es häufig dazu, dass Nutzer, gerade weil sie nicht alle relevanten Unterseiten identifizieren können, zur Speicherung von Wissen neue Unterseiten anlegen, wodurch das Beantworten von Fragestellungen weiter erschwert wird</a:t>
            </a:r>
          </a:p>
          <a:p>
            <a:r>
              <a:rPr lang="de-DE" sz="1200" b="0" dirty="0"/>
              <a:t>Zusätzlich kann die Suchfunktion in Confluence nur nach Text oder Tabellen auf Seiten suchen und berücksichtigt dabei weder den Inhalt von Anhängen (bspw. PDF-Dokumenten) noch den Inhalt von Bildern</a:t>
            </a:r>
          </a:p>
        </p:txBody>
      </p:sp>
      <p:pic>
        <p:nvPicPr>
          <p:cNvPr id="29" name="Graphic 28" descr="Lightning bolt with solid fill">
            <a:extLst>
              <a:ext uri="{FF2B5EF4-FFF2-40B4-BE49-F238E27FC236}">
                <a16:creationId xmlns:a16="http://schemas.microsoft.com/office/drawing/2014/main" id="{08AD0D6B-F339-AFC3-CB7A-9F29B73F46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200" y="1415119"/>
            <a:ext cx="288000" cy="288000"/>
          </a:xfrm>
          <a:prstGeom prst="rect">
            <a:avLst/>
          </a:prstGeom>
        </p:spPr>
      </p:pic>
      <p:grpSp>
        <p:nvGrpSpPr>
          <p:cNvPr id="30" name="Group 29">
            <a:extLst>
              <a:ext uri="{FF2B5EF4-FFF2-40B4-BE49-F238E27FC236}">
                <a16:creationId xmlns:a16="http://schemas.microsoft.com/office/drawing/2014/main" id="{59205B3A-B971-12B4-0A80-C486B0FB73A4}"/>
              </a:ext>
            </a:extLst>
          </p:cNvPr>
          <p:cNvGrpSpPr/>
          <p:nvPr/>
        </p:nvGrpSpPr>
        <p:grpSpPr>
          <a:xfrm>
            <a:off x="6253774" y="1344173"/>
            <a:ext cx="4813618" cy="372829"/>
            <a:chOff x="838200" y="1314657"/>
            <a:chExt cx="4813618" cy="372829"/>
          </a:xfrm>
        </p:grpSpPr>
        <p:sp>
          <p:nvSpPr>
            <p:cNvPr id="31" name="Oval 30">
              <a:extLst>
                <a:ext uri="{FF2B5EF4-FFF2-40B4-BE49-F238E27FC236}">
                  <a16:creationId xmlns:a16="http://schemas.microsoft.com/office/drawing/2014/main" id="{6E5CBB1D-6982-49E0-6C78-D51ECD251DF3}"/>
                </a:ext>
              </a:extLst>
            </p:cNvPr>
            <p:cNvSpPr/>
            <p:nvPr/>
          </p:nvSpPr>
          <p:spPr>
            <a:xfrm>
              <a:off x="838200" y="1327486"/>
              <a:ext cx="360000" cy="36000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b="1" dirty="0"/>
            </a:p>
          </p:txBody>
        </p:sp>
        <p:cxnSp>
          <p:nvCxnSpPr>
            <p:cNvPr id="32" name="Straight Connector 31">
              <a:extLst>
                <a:ext uri="{FF2B5EF4-FFF2-40B4-BE49-F238E27FC236}">
                  <a16:creationId xmlns:a16="http://schemas.microsoft.com/office/drawing/2014/main" id="{6E0973D1-68E0-C738-6E48-5025AB4F7015}"/>
                </a:ext>
              </a:extLst>
            </p:cNvPr>
            <p:cNvCxnSpPr>
              <a:cxnSpLocks/>
            </p:cNvCxnSpPr>
            <p:nvPr/>
          </p:nvCxnSpPr>
          <p:spPr>
            <a:xfrm>
              <a:off x="971818" y="1634478"/>
              <a:ext cx="46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A6626FF-EA6B-6728-9548-E77D258B7C22}"/>
                </a:ext>
              </a:extLst>
            </p:cNvPr>
            <p:cNvSpPr txBox="1"/>
            <p:nvPr/>
          </p:nvSpPr>
          <p:spPr>
            <a:xfrm>
              <a:off x="1256860" y="1314657"/>
              <a:ext cx="1726435" cy="307777"/>
            </a:xfrm>
            <a:prstGeom prst="rect">
              <a:avLst/>
            </a:prstGeom>
            <a:noFill/>
          </p:spPr>
          <p:txBody>
            <a:bodyPr wrap="none" lIns="0" tIns="0" rIns="0" bIns="0" rtlCol="0">
              <a:spAutoFit/>
            </a:bodyPr>
            <a:lstStyle/>
            <a:p>
              <a:pPr algn="l">
                <a:spcBef>
                  <a:spcPts val="600"/>
                </a:spcBef>
              </a:pPr>
              <a:r>
                <a:rPr lang="de-DE" sz="2000" b="1" dirty="0">
                  <a:latin typeface="Roboto" panose="02000000000000000000" pitchFamily="2" charset="0"/>
                  <a:ea typeface="Roboto" panose="02000000000000000000" pitchFamily="2" charset="0"/>
                  <a:cs typeface="Roboto"/>
                </a:rPr>
                <a:t>Unsere Lösung</a:t>
              </a:r>
            </a:p>
          </p:txBody>
        </p:sp>
      </p:grpSp>
      <p:sp>
        <p:nvSpPr>
          <p:cNvPr id="34" name="TextBox 33">
            <a:extLst>
              <a:ext uri="{FF2B5EF4-FFF2-40B4-BE49-F238E27FC236}">
                <a16:creationId xmlns:a16="http://schemas.microsoft.com/office/drawing/2014/main" id="{E569CB0A-71F9-13E7-D069-8757BF7741AA}"/>
              </a:ext>
            </a:extLst>
          </p:cNvPr>
          <p:cNvSpPr txBox="1"/>
          <p:nvPr/>
        </p:nvSpPr>
        <p:spPr>
          <a:xfrm>
            <a:off x="6312434" y="1810421"/>
            <a:ext cx="4754958" cy="2262158"/>
          </a:xfrm>
          <a:prstGeom prst="rect">
            <a:avLst/>
          </a:prstGeom>
          <a:noFill/>
        </p:spPr>
        <p:txBody>
          <a:bodyPr wrap="square" lIns="0" tIns="0" rIns="0" bIns="0" rtlCol="0">
            <a:spAutoFit/>
          </a:bodyPr>
          <a:lstStyle>
            <a:defPPr>
              <a:defRPr lang="de-DE"/>
            </a:defPPr>
            <a:lvl1pPr>
              <a:spcBef>
                <a:spcPts val="600"/>
              </a:spcBef>
              <a:defRPr sz="2000" b="1">
                <a:latin typeface="Roboto" panose="02000000000000000000" pitchFamily="2" charset="0"/>
                <a:ea typeface="Roboto" panose="02000000000000000000" pitchFamily="2" charset="0"/>
                <a:cs typeface="Roboto"/>
              </a:defRPr>
            </a:lvl1pPr>
          </a:lstStyle>
          <a:p>
            <a:pPr marL="171450" indent="-171450">
              <a:buFont typeface="Arial" panose="020B0604020202020204" pitchFamily="34" charset="0"/>
              <a:buChar char="•"/>
            </a:pPr>
            <a:r>
              <a:rPr lang="de-DE" sz="1200" b="0" dirty="0"/>
              <a:t>Zur Lösung der genannten Probleme, wollen wir künstliche Intelligenz in Form von Large Language Models einzusetzen</a:t>
            </a:r>
          </a:p>
          <a:p>
            <a:pPr marL="171450" indent="-171450">
              <a:buFont typeface="Arial" panose="020B0604020202020204" pitchFamily="34" charset="0"/>
              <a:buChar char="•"/>
            </a:pPr>
            <a:r>
              <a:rPr lang="de-DE" sz="1200" b="0" dirty="0"/>
              <a:t>Durch die Verwendung eines LLMs können wir komplexe Fragestellungen analysieren und basierend auf den Inhalten auf Confluence-Seiten Antworten generieren</a:t>
            </a:r>
          </a:p>
          <a:p>
            <a:pPr marL="171450" indent="-171450">
              <a:buFont typeface="Arial" panose="020B0604020202020204" pitchFamily="34" charset="0"/>
              <a:buChar char="•"/>
            </a:pPr>
            <a:r>
              <a:rPr lang="de-DE" sz="1200" b="0" dirty="0"/>
              <a:t>Darüber hinaus identifizieren wir die dafür relevante Seiten und stellen Verlinkungen bereit, um den Benutzern einen schnellen Zugriff auf weiterführende Informationen zu ermöglichen</a:t>
            </a:r>
          </a:p>
          <a:p>
            <a:pPr marL="171450" indent="-171450">
              <a:buFont typeface="Wingdings" panose="05000000000000000000" pitchFamily="2" charset="2"/>
              <a:buChar char="Ø"/>
            </a:pPr>
            <a:r>
              <a:rPr lang="de-DE" sz="1200" b="0" dirty="0"/>
              <a:t>Dies erleichtert nicht nur die Beantwortung komplexer Fragestellungen, sondern trägt auch zur Konsolidierung relevanter Seiten und zur Reduzierung der Wissensfragmentierung bei</a:t>
            </a:r>
          </a:p>
        </p:txBody>
      </p:sp>
      <p:pic>
        <p:nvPicPr>
          <p:cNvPr id="36" name="Graphic 35" descr="Tick with solid fill">
            <a:extLst>
              <a:ext uri="{FF2B5EF4-FFF2-40B4-BE49-F238E27FC236}">
                <a16:creationId xmlns:a16="http://schemas.microsoft.com/office/drawing/2014/main" id="{7C966076-54A2-4567-9242-38F9BD0615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9774" y="1400414"/>
            <a:ext cx="288000" cy="288000"/>
          </a:xfrm>
          <a:prstGeom prst="rect">
            <a:avLst/>
          </a:prstGeom>
        </p:spPr>
      </p:pic>
    </p:spTree>
    <p:extLst>
      <p:ext uri="{BB962C8B-B14F-4D97-AF65-F5344CB8AC3E}">
        <p14:creationId xmlns:p14="http://schemas.microsoft.com/office/powerpoint/2010/main" val="44803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1BA9BBA6-3D7A-6A48-9338-FD76DCFCBB21}"/>
              </a:ext>
            </a:extLst>
          </p:cNvPr>
          <p:cNvSpPr>
            <a:spLocks noGrp="1"/>
          </p:cNvSpPr>
          <p:nvPr>
            <p:ph type="title"/>
          </p:nvPr>
        </p:nvSpPr>
        <p:spPr>
          <a:xfrm>
            <a:off x="838200" y="365125"/>
            <a:ext cx="10515600" cy="536663"/>
          </a:xfrm>
        </p:spPr>
        <p:txBody>
          <a:bodyPr lIns="0" tIns="0" rIns="0" bIns="0">
            <a:normAutofit/>
          </a:bodyPr>
          <a:lstStyle/>
          <a:p>
            <a:r>
              <a:rPr lang="de-DE" sz="2500" b="1" dirty="0">
                <a:latin typeface="Roboto" panose="02000000000000000000" pitchFamily="2" charset="0"/>
                <a:ea typeface="Roboto" panose="02000000000000000000" pitchFamily="2" charset="0"/>
                <a:cs typeface="Roboto"/>
              </a:rPr>
              <a:t>Vielzahl von Features sollen durch unsere Anwendung realisiert werden</a:t>
            </a:r>
          </a:p>
        </p:txBody>
      </p:sp>
      <p:sp>
        <p:nvSpPr>
          <p:cNvPr id="12" name="Titel 1">
            <a:extLst>
              <a:ext uri="{FF2B5EF4-FFF2-40B4-BE49-F238E27FC236}">
                <a16:creationId xmlns:a16="http://schemas.microsoft.com/office/drawing/2014/main" id="{10B869F3-CA52-456C-82A0-8C0E1C9546C4}"/>
              </a:ext>
            </a:extLst>
          </p:cNvPr>
          <p:cNvSpPr txBox="1">
            <a:spLocks/>
          </p:cNvSpPr>
          <p:nvPr/>
        </p:nvSpPr>
        <p:spPr>
          <a:xfrm>
            <a:off x="838200" y="686438"/>
            <a:ext cx="10515600" cy="5366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solidFill>
                  <a:srgbClr val="0F0F0F"/>
                </a:solidFill>
                <a:latin typeface="Roboto" panose="02000000000000000000" pitchFamily="2" charset="0"/>
                <a:ea typeface="Roboto" panose="02000000000000000000" pitchFamily="2" charset="0"/>
                <a:cs typeface="+mn-lt"/>
              </a:rPr>
              <a:t>Features </a:t>
            </a:r>
          </a:p>
        </p:txBody>
      </p:sp>
      <p:sp>
        <p:nvSpPr>
          <p:cNvPr id="2" name="Rechteck 1">
            <a:extLst>
              <a:ext uri="{FF2B5EF4-FFF2-40B4-BE49-F238E27FC236}">
                <a16:creationId xmlns:a16="http://schemas.microsoft.com/office/drawing/2014/main" id="{E094B76A-5644-0804-553D-21D574AFA710}"/>
              </a:ext>
            </a:extLst>
          </p:cNvPr>
          <p:cNvSpPr/>
          <p:nvPr/>
        </p:nvSpPr>
        <p:spPr>
          <a:xfrm>
            <a:off x="11067392" y="0"/>
            <a:ext cx="1124607" cy="17711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b="1" dirty="0">
                <a:latin typeface="Roboto" panose="02000000000000000000" pitchFamily="2" charset="0"/>
                <a:ea typeface="Roboto" panose="02000000000000000000" pitchFamily="2" charset="0"/>
              </a:rPr>
              <a:t>Features</a:t>
            </a:r>
          </a:p>
        </p:txBody>
      </p:sp>
      <p:grpSp>
        <p:nvGrpSpPr>
          <p:cNvPr id="45" name="Group 44">
            <a:extLst>
              <a:ext uri="{FF2B5EF4-FFF2-40B4-BE49-F238E27FC236}">
                <a16:creationId xmlns:a16="http://schemas.microsoft.com/office/drawing/2014/main" id="{D6C5B06E-16F2-76F7-9C94-8D7BABBB995A}"/>
              </a:ext>
            </a:extLst>
          </p:cNvPr>
          <p:cNvGrpSpPr/>
          <p:nvPr/>
        </p:nvGrpSpPr>
        <p:grpSpPr>
          <a:xfrm>
            <a:off x="838200" y="1281001"/>
            <a:ext cx="2726635" cy="2314923"/>
            <a:chOff x="838200" y="1281001"/>
            <a:chExt cx="2726635" cy="2314923"/>
          </a:xfrm>
        </p:grpSpPr>
        <p:grpSp>
          <p:nvGrpSpPr>
            <p:cNvPr id="14" name="Group 13">
              <a:extLst>
                <a:ext uri="{FF2B5EF4-FFF2-40B4-BE49-F238E27FC236}">
                  <a16:creationId xmlns:a16="http://schemas.microsoft.com/office/drawing/2014/main" id="{20D71F36-EB66-FE3D-DA12-DE8815A37083}"/>
                </a:ext>
              </a:extLst>
            </p:cNvPr>
            <p:cNvGrpSpPr/>
            <p:nvPr/>
          </p:nvGrpSpPr>
          <p:grpSpPr>
            <a:xfrm>
              <a:off x="838200" y="1281001"/>
              <a:ext cx="2726635" cy="2314923"/>
              <a:chOff x="838200" y="1037877"/>
              <a:chExt cx="2726635" cy="2314923"/>
            </a:xfrm>
          </p:grpSpPr>
          <p:sp>
            <p:nvSpPr>
              <p:cNvPr id="4" name="Rectangle: Rounded Corners 3">
                <a:extLst>
                  <a:ext uri="{FF2B5EF4-FFF2-40B4-BE49-F238E27FC236}">
                    <a16:creationId xmlns:a16="http://schemas.microsoft.com/office/drawing/2014/main" id="{C6A33B7D-169C-B5ED-9AF7-CB3D25219B20}"/>
                  </a:ext>
                </a:extLst>
              </p:cNvPr>
              <p:cNvSpPr/>
              <p:nvPr/>
            </p:nvSpPr>
            <p:spPr>
              <a:xfrm>
                <a:off x="838200" y="1411357"/>
                <a:ext cx="2726635" cy="1941443"/>
              </a:xfrm>
              <a:prstGeom prst="round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Oval 4">
                <a:extLst>
                  <a:ext uri="{FF2B5EF4-FFF2-40B4-BE49-F238E27FC236}">
                    <a16:creationId xmlns:a16="http://schemas.microsoft.com/office/drawing/2014/main" id="{80303D79-2EA6-03F5-4B9D-923D6BBD508A}"/>
                  </a:ext>
                </a:extLst>
              </p:cNvPr>
              <p:cNvSpPr/>
              <p:nvPr/>
            </p:nvSpPr>
            <p:spPr>
              <a:xfrm>
                <a:off x="1931517" y="1037877"/>
                <a:ext cx="540000" cy="540000"/>
              </a:xfrm>
              <a:prstGeom prst="ellipse">
                <a:avLst/>
              </a:prstGeom>
              <a:solidFill>
                <a:schemeClr val="accent1">
                  <a:lumMod val="75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39" name="Graphic 38" descr="Question Mark with solid fill">
              <a:extLst>
                <a:ext uri="{FF2B5EF4-FFF2-40B4-BE49-F238E27FC236}">
                  <a16:creationId xmlns:a16="http://schemas.microsoft.com/office/drawing/2014/main" id="{36C348C5-B371-9403-FC15-1A368F69B1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3517" y="1353001"/>
              <a:ext cx="396000" cy="396000"/>
            </a:xfrm>
            <a:prstGeom prst="rect">
              <a:avLst/>
            </a:prstGeom>
          </p:spPr>
        </p:pic>
        <p:sp>
          <p:nvSpPr>
            <p:cNvPr id="40" name="TextBox 39">
              <a:extLst>
                <a:ext uri="{FF2B5EF4-FFF2-40B4-BE49-F238E27FC236}">
                  <a16:creationId xmlns:a16="http://schemas.microsoft.com/office/drawing/2014/main" id="{54190C24-81A6-E33E-8034-2D4C5871A8B5}"/>
                </a:ext>
              </a:extLst>
            </p:cNvPr>
            <p:cNvSpPr txBox="1"/>
            <p:nvPr/>
          </p:nvSpPr>
          <p:spPr>
            <a:xfrm>
              <a:off x="992853" y="1833563"/>
              <a:ext cx="2417328" cy="184666"/>
            </a:xfrm>
            <a:prstGeom prst="rect">
              <a:avLst/>
            </a:prstGeom>
            <a:noFill/>
          </p:spPr>
          <p:txBody>
            <a:bodyPr wrap="none" lIns="0" tIns="0" rIns="0" bIns="0" rtlCol="0">
              <a:spAutoFit/>
            </a:bodyPr>
            <a:lstStyle/>
            <a:p>
              <a:pPr algn="ctr">
                <a:spcBef>
                  <a:spcPts val="600"/>
                </a:spcBef>
              </a:pPr>
              <a:r>
                <a:rPr lang="de-DE" sz="1200" b="1" dirty="0">
                  <a:solidFill>
                    <a:schemeClr val="accent1">
                      <a:lumMod val="75000"/>
                    </a:schemeClr>
                  </a:solidFill>
                  <a:latin typeface="Roboto" panose="02000000000000000000" pitchFamily="2" charset="0"/>
                  <a:ea typeface="Roboto" panose="02000000000000000000" pitchFamily="2" charset="0"/>
                  <a:cs typeface="Roboto"/>
                </a:rPr>
                <a:t>Beantwortung von Fragestellungen</a:t>
              </a:r>
            </a:p>
          </p:txBody>
        </p:sp>
        <p:sp>
          <p:nvSpPr>
            <p:cNvPr id="41" name="TextBox 40">
              <a:extLst>
                <a:ext uri="{FF2B5EF4-FFF2-40B4-BE49-F238E27FC236}">
                  <a16:creationId xmlns:a16="http://schemas.microsoft.com/office/drawing/2014/main" id="{18C27A63-5A49-D475-9ED5-645A608CD2C9}"/>
                </a:ext>
              </a:extLst>
            </p:cNvPr>
            <p:cNvSpPr txBox="1"/>
            <p:nvPr/>
          </p:nvSpPr>
          <p:spPr>
            <a:xfrm>
              <a:off x="992853" y="2194481"/>
              <a:ext cx="2417328" cy="738664"/>
            </a:xfrm>
            <a:prstGeom prst="rect">
              <a:avLst/>
            </a:prstGeom>
            <a:noFill/>
          </p:spPr>
          <p:txBody>
            <a:bodyPr wrap="square" lIns="0" tIns="0" rIns="0" bIns="0" rtlCol="0">
              <a:spAutoFit/>
            </a:bodyPr>
            <a:lstStyle/>
            <a:p>
              <a:pPr algn="ctr">
                <a:spcBef>
                  <a:spcPts val="600"/>
                </a:spcBef>
              </a:pPr>
              <a:r>
                <a:rPr lang="de-DE" sz="1200" dirty="0">
                  <a:latin typeface="Roboto" panose="02000000000000000000" pitchFamily="2" charset="0"/>
                  <a:ea typeface="Roboto" panose="02000000000000000000" pitchFamily="2" charset="0"/>
                  <a:cs typeface="Roboto"/>
                </a:rPr>
                <a:t>Nutzer können sich komplexe Fragestellungen basierend auf Wissen aus ihrem Confluence Space beantworten lassen</a:t>
              </a:r>
            </a:p>
          </p:txBody>
        </p:sp>
        <p:cxnSp>
          <p:nvCxnSpPr>
            <p:cNvPr id="43" name="Straight Connector 42">
              <a:extLst>
                <a:ext uri="{FF2B5EF4-FFF2-40B4-BE49-F238E27FC236}">
                  <a16:creationId xmlns:a16="http://schemas.microsoft.com/office/drawing/2014/main" id="{00A31B01-BF30-AE96-E9B0-5F820534CB0A}"/>
                </a:ext>
              </a:extLst>
            </p:cNvPr>
            <p:cNvCxnSpPr/>
            <p:nvPr/>
          </p:nvCxnSpPr>
          <p:spPr>
            <a:xfrm>
              <a:off x="992853" y="2107097"/>
              <a:ext cx="241732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91C8BA4F-28D0-7092-2D70-A45EB6583F9B}"/>
              </a:ext>
            </a:extLst>
          </p:cNvPr>
          <p:cNvGrpSpPr/>
          <p:nvPr/>
        </p:nvGrpSpPr>
        <p:grpSpPr>
          <a:xfrm>
            <a:off x="4639924" y="1281001"/>
            <a:ext cx="2726635" cy="2314923"/>
            <a:chOff x="4658152" y="1281001"/>
            <a:chExt cx="2726635" cy="2314923"/>
          </a:xfrm>
        </p:grpSpPr>
        <p:grpSp>
          <p:nvGrpSpPr>
            <p:cNvPr id="46" name="Group 45">
              <a:extLst>
                <a:ext uri="{FF2B5EF4-FFF2-40B4-BE49-F238E27FC236}">
                  <a16:creationId xmlns:a16="http://schemas.microsoft.com/office/drawing/2014/main" id="{9B60A38E-12E5-E48C-85E4-9B7449A2E9CF}"/>
                </a:ext>
              </a:extLst>
            </p:cNvPr>
            <p:cNvGrpSpPr/>
            <p:nvPr/>
          </p:nvGrpSpPr>
          <p:grpSpPr>
            <a:xfrm>
              <a:off x="4658152" y="1281001"/>
              <a:ext cx="2726635" cy="2314923"/>
              <a:chOff x="838200" y="1281001"/>
              <a:chExt cx="2726635" cy="2314923"/>
            </a:xfrm>
          </p:grpSpPr>
          <p:grpSp>
            <p:nvGrpSpPr>
              <p:cNvPr id="47" name="Group 46">
                <a:extLst>
                  <a:ext uri="{FF2B5EF4-FFF2-40B4-BE49-F238E27FC236}">
                    <a16:creationId xmlns:a16="http://schemas.microsoft.com/office/drawing/2014/main" id="{1D0EE138-6644-7D5C-97A3-0802780A697F}"/>
                  </a:ext>
                </a:extLst>
              </p:cNvPr>
              <p:cNvGrpSpPr/>
              <p:nvPr/>
            </p:nvGrpSpPr>
            <p:grpSpPr>
              <a:xfrm>
                <a:off x="838200" y="1281001"/>
                <a:ext cx="2726635" cy="2314923"/>
                <a:chOff x="838200" y="1037877"/>
                <a:chExt cx="2726635" cy="2314923"/>
              </a:xfrm>
            </p:grpSpPr>
            <p:sp>
              <p:nvSpPr>
                <p:cNvPr id="52" name="Rectangle: Rounded Corners 51">
                  <a:extLst>
                    <a:ext uri="{FF2B5EF4-FFF2-40B4-BE49-F238E27FC236}">
                      <a16:creationId xmlns:a16="http://schemas.microsoft.com/office/drawing/2014/main" id="{7D790F21-A0A4-0C28-D383-B1C5E9BF1C03}"/>
                    </a:ext>
                  </a:extLst>
                </p:cNvPr>
                <p:cNvSpPr/>
                <p:nvPr/>
              </p:nvSpPr>
              <p:spPr>
                <a:xfrm>
                  <a:off x="838200" y="1411357"/>
                  <a:ext cx="2726635" cy="1941443"/>
                </a:xfrm>
                <a:prstGeom prst="round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Oval 52">
                  <a:extLst>
                    <a:ext uri="{FF2B5EF4-FFF2-40B4-BE49-F238E27FC236}">
                      <a16:creationId xmlns:a16="http://schemas.microsoft.com/office/drawing/2014/main" id="{19D22FFA-4DCE-187D-39C5-83F664490141}"/>
                    </a:ext>
                  </a:extLst>
                </p:cNvPr>
                <p:cNvSpPr/>
                <p:nvPr/>
              </p:nvSpPr>
              <p:spPr>
                <a:xfrm>
                  <a:off x="1931517" y="1037877"/>
                  <a:ext cx="540000" cy="540000"/>
                </a:xfrm>
                <a:prstGeom prst="ellipse">
                  <a:avLst/>
                </a:prstGeom>
                <a:solidFill>
                  <a:schemeClr val="accent1">
                    <a:lumMod val="75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9" name="TextBox 48">
                <a:extLst>
                  <a:ext uri="{FF2B5EF4-FFF2-40B4-BE49-F238E27FC236}">
                    <a16:creationId xmlns:a16="http://schemas.microsoft.com/office/drawing/2014/main" id="{0B89DB5F-CA64-8D1B-A448-9867BCC4A5B4}"/>
                  </a:ext>
                </a:extLst>
              </p:cNvPr>
              <p:cNvSpPr txBox="1"/>
              <p:nvPr/>
            </p:nvSpPr>
            <p:spPr>
              <a:xfrm>
                <a:off x="1061792" y="1833563"/>
                <a:ext cx="2279470" cy="184666"/>
              </a:xfrm>
              <a:prstGeom prst="rect">
                <a:avLst/>
              </a:prstGeom>
              <a:noFill/>
            </p:spPr>
            <p:txBody>
              <a:bodyPr wrap="none" lIns="0" tIns="0" rIns="0" bIns="0" rtlCol="0">
                <a:spAutoFit/>
              </a:bodyPr>
              <a:lstStyle/>
              <a:p>
                <a:pPr algn="ctr">
                  <a:spcBef>
                    <a:spcPts val="600"/>
                  </a:spcBef>
                </a:pPr>
                <a:r>
                  <a:rPr lang="de-DE" sz="1200" b="1" dirty="0">
                    <a:solidFill>
                      <a:schemeClr val="accent1">
                        <a:lumMod val="75000"/>
                      </a:schemeClr>
                    </a:solidFill>
                    <a:latin typeface="Roboto" panose="02000000000000000000" pitchFamily="2" charset="0"/>
                    <a:ea typeface="Roboto" panose="02000000000000000000" pitchFamily="2" charset="0"/>
                    <a:cs typeface="Roboto"/>
                  </a:rPr>
                  <a:t>Verlinkung von relevanten Pages</a:t>
                </a:r>
              </a:p>
            </p:txBody>
          </p:sp>
          <p:sp>
            <p:nvSpPr>
              <p:cNvPr id="50" name="TextBox 49">
                <a:extLst>
                  <a:ext uri="{FF2B5EF4-FFF2-40B4-BE49-F238E27FC236}">
                    <a16:creationId xmlns:a16="http://schemas.microsoft.com/office/drawing/2014/main" id="{3EC24F33-B0D8-256C-5978-B6D2DB8F1BB4}"/>
                  </a:ext>
                </a:extLst>
              </p:cNvPr>
              <p:cNvSpPr txBox="1"/>
              <p:nvPr/>
            </p:nvSpPr>
            <p:spPr>
              <a:xfrm>
                <a:off x="992853" y="2194481"/>
                <a:ext cx="2417328" cy="923330"/>
              </a:xfrm>
              <a:prstGeom prst="rect">
                <a:avLst/>
              </a:prstGeom>
              <a:noFill/>
            </p:spPr>
            <p:txBody>
              <a:bodyPr wrap="square" lIns="0" tIns="0" rIns="0" bIns="0" rtlCol="0">
                <a:spAutoFit/>
              </a:bodyPr>
              <a:lstStyle/>
              <a:p>
                <a:pPr algn="ctr">
                  <a:spcBef>
                    <a:spcPts val="600"/>
                  </a:spcBef>
                </a:pPr>
                <a:r>
                  <a:rPr lang="de-DE" sz="1200" dirty="0">
                    <a:latin typeface="Roboto" panose="02000000000000000000" pitchFamily="2" charset="0"/>
                    <a:ea typeface="Roboto" panose="02000000000000000000" pitchFamily="2" charset="0"/>
                    <a:cs typeface="Roboto"/>
                  </a:rPr>
                  <a:t>Zusätzlich zur Beantwortung der Fragestellung kann sich der Nutzer Links zu den für die Beantwortung einer Frage relevanten Seiten ausgeben lassen</a:t>
                </a:r>
              </a:p>
            </p:txBody>
          </p:sp>
          <p:cxnSp>
            <p:nvCxnSpPr>
              <p:cNvPr id="51" name="Straight Connector 50">
                <a:extLst>
                  <a:ext uri="{FF2B5EF4-FFF2-40B4-BE49-F238E27FC236}">
                    <a16:creationId xmlns:a16="http://schemas.microsoft.com/office/drawing/2014/main" id="{3D751CF4-C3B1-245A-60EE-5D1B06590525}"/>
                  </a:ext>
                </a:extLst>
              </p:cNvPr>
              <p:cNvCxnSpPr/>
              <p:nvPr/>
            </p:nvCxnSpPr>
            <p:spPr>
              <a:xfrm>
                <a:off x="992853" y="2107097"/>
                <a:ext cx="241732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55" name="Graphic 54" descr="Link with solid fill">
              <a:extLst>
                <a:ext uri="{FF2B5EF4-FFF2-40B4-BE49-F238E27FC236}">
                  <a16:creationId xmlns:a16="http://schemas.microsoft.com/office/drawing/2014/main" id="{F272D2BB-79B4-EF4E-785D-FCF32144E5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05469" y="1335001"/>
              <a:ext cx="432000" cy="432000"/>
            </a:xfrm>
            <a:prstGeom prst="rect">
              <a:avLst/>
            </a:prstGeom>
          </p:spPr>
        </p:pic>
      </p:grpSp>
      <p:grpSp>
        <p:nvGrpSpPr>
          <p:cNvPr id="104" name="Group 103">
            <a:extLst>
              <a:ext uri="{FF2B5EF4-FFF2-40B4-BE49-F238E27FC236}">
                <a16:creationId xmlns:a16="http://schemas.microsoft.com/office/drawing/2014/main" id="{19AEA82A-BC2C-6449-6455-56B476B147AF}"/>
              </a:ext>
            </a:extLst>
          </p:cNvPr>
          <p:cNvGrpSpPr/>
          <p:nvPr/>
        </p:nvGrpSpPr>
        <p:grpSpPr>
          <a:xfrm>
            <a:off x="838199" y="3897404"/>
            <a:ext cx="2726635" cy="2314923"/>
            <a:chOff x="8208103" y="1281001"/>
            <a:chExt cx="2726635" cy="2314923"/>
          </a:xfrm>
        </p:grpSpPr>
        <p:grpSp>
          <p:nvGrpSpPr>
            <p:cNvPr id="64" name="Group 63">
              <a:extLst>
                <a:ext uri="{FF2B5EF4-FFF2-40B4-BE49-F238E27FC236}">
                  <a16:creationId xmlns:a16="http://schemas.microsoft.com/office/drawing/2014/main" id="{4F91E801-41D5-4C2C-1ECE-B1FB754B0EBB}"/>
                </a:ext>
              </a:extLst>
            </p:cNvPr>
            <p:cNvGrpSpPr/>
            <p:nvPr/>
          </p:nvGrpSpPr>
          <p:grpSpPr>
            <a:xfrm>
              <a:off x="8208103" y="1281001"/>
              <a:ext cx="2726635" cy="2314923"/>
              <a:chOff x="838200" y="1281001"/>
              <a:chExt cx="2726635" cy="2314923"/>
            </a:xfrm>
          </p:grpSpPr>
          <p:grpSp>
            <p:nvGrpSpPr>
              <p:cNvPr id="65" name="Group 64">
                <a:extLst>
                  <a:ext uri="{FF2B5EF4-FFF2-40B4-BE49-F238E27FC236}">
                    <a16:creationId xmlns:a16="http://schemas.microsoft.com/office/drawing/2014/main" id="{30AB3B91-C4DE-B84C-02DB-0038A96C2D2C}"/>
                  </a:ext>
                </a:extLst>
              </p:cNvPr>
              <p:cNvGrpSpPr/>
              <p:nvPr/>
            </p:nvGrpSpPr>
            <p:grpSpPr>
              <a:xfrm>
                <a:off x="838200" y="1281001"/>
                <a:ext cx="2726635" cy="2314923"/>
                <a:chOff x="838200" y="1037877"/>
                <a:chExt cx="2726635" cy="2314923"/>
              </a:xfrm>
            </p:grpSpPr>
            <p:sp>
              <p:nvSpPr>
                <p:cNvPr id="69" name="Rectangle: Rounded Corners 68">
                  <a:extLst>
                    <a:ext uri="{FF2B5EF4-FFF2-40B4-BE49-F238E27FC236}">
                      <a16:creationId xmlns:a16="http://schemas.microsoft.com/office/drawing/2014/main" id="{B7E8D70C-66E3-65ED-FA3A-34F2E1BA44F5}"/>
                    </a:ext>
                  </a:extLst>
                </p:cNvPr>
                <p:cNvSpPr/>
                <p:nvPr/>
              </p:nvSpPr>
              <p:spPr>
                <a:xfrm>
                  <a:off x="838200" y="1411357"/>
                  <a:ext cx="2726635" cy="1941443"/>
                </a:xfrm>
                <a:prstGeom prst="round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Oval 69">
                  <a:extLst>
                    <a:ext uri="{FF2B5EF4-FFF2-40B4-BE49-F238E27FC236}">
                      <a16:creationId xmlns:a16="http://schemas.microsoft.com/office/drawing/2014/main" id="{B414299C-C0A9-9163-BEB5-14AE5112F67A}"/>
                    </a:ext>
                  </a:extLst>
                </p:cNvPr>
                <p:cNvSpPr/>
                <p:nvPr/>
              </p:nvSpPr>
              <p:spPr>
                <a:xfrm>
                  <a:off x="1931517" y="1037877"/>
                  <a:ext cx="540000" cy="540000"/>
                </a:xfrm>
                <a:prstGeom prst="ellipse">
                  <a:avLst/>
                </a:prstGeom>
                <a:solidFill>
                  <a:schemeClr val="accent1">
                    <a:lumMod val="75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6" name="TextBox 65">
                <a:extLst>
                  <a:ext uri="{FF2B5EF4-FFF2-40B4-BE49-F238E27FC236}">
                    <a16:creationId xmlns:a16="http://schemas.microsoft.com/office/drawing/2014/main" id="{23D56B54-4A94-468B-E172-EBA33854B638}"/>
                  </a:ext>
                </a:extLst>
              </p:cNvPr>
              <p:cNvSpPr txBox="1"/>
              <p:nvPr/>
            </p:nvSpPr>
            <p:spPr>
              <a:xfrm>
                <a:off x="1949857" y="1833563"/>
                <a:ext cx="503343" cy="184666"/>
              </a:xfrm>
              <a:prstGeom prst="rect">
                <a:avLst/>
              </a:prstGeom>
              <a:noFill/>
            </p:spPr>
            <p:txBody>
              <a:bodyPr wrap="none" lIns="0" tIns="0" rIns="0" bIns="0" rtlCol="0">
                <a:spAutoFit/>
              </a:bodyPr>
              <a:lstStyle/>
              <a:p>
                <a:pPr algn="ctr">
                  <a:spcBef>
                    <a:spcPts val="600"/>
                  </a:spcBef>
                </a:pPr>
                <a:r>
                  <a:rPr lang="de-DE" sz="1200" b="1" dirty="0">
                    <a:solidFill>
                      <a:schemeClr val="accent1">
                        <a:lumMod val="75000"/>
                      </a:schemeClr>
                    </a:solidFill>
                    <a:latin typeface="Roboto" panose="02000000000000000000" pitchFamily="2" charset="0"/>
                    <a:ea typeface="Roboto" panose="02000000000000000000" pitchFamily="2" charset="0"/>
                    <a:cs typeface="Roboto"/>
                  </a:rPr>
                  <a:t>Verlauf</a:t>
                </a:r>
              </a:p>
            </p:txBody>
          </p:sp>
          <p:sp>
            <p:nvSpPr>
              <p:cNvPr id="67" name="TextBox 66">
                <a:extLst>
                  <a:ext uri="{FF2B5EF4-FFF2-40B4-BE49-F238E27FC236}">
                    <a16:creationId xmlns:a16="http://schemas.microsoft.com/office/drawing/2014/main" id="{5DDD1128-B301-F3DA-B8A9-B64404173FA3}"/>
                  </a:ext>
                </a:extLst>
              </p:cNvPr>
              <p:cNvSpPr txBox="1"/>
              <p:nvPr/>
            </p:nvSpPr>
            <p:spPr>
              <a:xfrm>
                <a:off x="992853" y="2194481"/>
                <a:ext cx="2417328" cy="738664"/>
              </a:xfrm>
              <a:prstGeom prst="rect">
                <a:avLst/>
              </a:prstGeom>
              <a:noFill/>
            </p:spPr>
            <p:txBody>
              <a:bodyPr wrap="square" lIns="0" tIns="0" rIns="0" bIns="0" rtlCol="0">
                <a:spAutoFit/>
              </a:bodyPr>
              <a:lstStyle/>
              <a:p>
                <a:pPr algn="ctr">
                  <a:spcBef>
                    <a:spcPts val="600"/>
                  </a:spcBef>
                </a:pPr>
                <a:r>
                  <a:rPr lang="de-DE" sz="1200" dirty="0">
                    <a:latin typeface="Roboto" panose="02000000000000000000" pitchFamily="2" charset="0"/>
                    <a:ea typeface="Roboto" panose="02000000000000000000" pitchFamily="2" charset="0"/>
                    <a:cs typeface="Roboto"/>
                  </a:rPr>
                  <a:t>Nutzer können auf vergangene Konversationen zugreifen, diese auslesen und beispielsweise weiterführende Fragen stellen</a:t>
                </a:r>
              </a:p>
            </p:txBody>
          </p:sp>
          <p:cxnSp>
            <p:nvCxnSpPr>
              <p:cNvPr id="68" name="Straight Connector 67">
                <a:extLst>
                  <a:ext uri="{FF2B5EF4-FFF2-40B4-BE49-F238E27FC236}">
                    <a16:creationId xmlns:a16="http://schemas.microsoft.com/office/drawing/2014/main" id="{DA6EDDF9-2DA5-8A54-370B-5123AD5CFC91}"/>
                  </a:ext>
                </a:extLst>
              </p:cNvPr>
              <p:cNvCxnSpPr/>
              <p:nvPr/>
            </p:nvCxnSpPr>
            <p:spPr>
              <a:xfrm>
                <a:off x="992853" y="2107097"/>
                <a:ext cx="241732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73" name="Graphic 72" descr="Database with solid fill">
              <a:extLst>
                <a:ext uri="{FF2B5EF4-FFF2-40B4-BE49-F238E27FC236}">
                  <a16:creationId xmlns:a16="http://schemas.microsoft.com/office/drawing/2014/main" id="{340E95D6-A653-92D3-CC57-3698A35278B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73420" y="1353001"/>
              <a:ext cx="396000" cy="396000"/>
            </a:xfrm>
            <a:prstGeom prst="rect">
              <a:avLst/>
            </a:prstGeom>
          </p:spPr>
        </p:pic>
      </p:grpSp>
      <p:grpSp>
        <p:nvGrpSpPr>
          <p:cNvPr id="82" name="Group 81">
            <a:extLst>
              <a:ext uri="{FF2B5EF4-FFF2-40B4-BE49-F238E27FC236}">
                <a16:creationId xmlns:a16="http://schemas.microsoft.com/office/drawing/2014/main" id="{BC59C2E2-47D2-DAE6-36E9-9B67201C7875}"/>
              </a:ext>
            </a:extLst>
          </p:cNvPr>
          <p:cNvGrpSpPr/>
          <p:nvPr/>
        </p:nvGrpSpPr>
        <p:grpSpPr>
          <a:xfrm>
            <a:off x="8441648" y="1281001"/>
            <a:ext cx="2726635" cy="2314923"/>
            <a:chOff x="838200" y="1281001"/>
            <a:chExt cx="2726635" cy="2314923"/>
          </a:xfrm>
        </p:grpSpPr>
        <p:grpSp>
          <p:nvGrpSpPr>
            <p:cNvPr id="83" name="Group 82">
              <a:extLst>
                <a:ext uri="{FF2B5EF4-FFF2-40B4-BE49-F238E27FC236}">
                  <a16:creationId xmlns:a16="http://schemas.microsoft.com/office/drawing/2014/main" id="{F97D0092-E262-05BB-55D9-0AC96A00D903}"/>
                </a:ext>
              </a:extLst>
            </p:cNvPr>
            <p:cNvGrpSpPr/>
            <p:nvPr/>
          </p:nvGrpSpPr>
          <p:grpSpPr>
            <a:xfrm>
              <a:off x="838200" y="1281001"/>
              <a:ext cx="2726635" cy="2314923"/>
              <a:chOff x="838200" y="1037877"/>
              <a:chExt cx="2726635" cy="2314923"/>
            </a:xfrm>
          </p:grpSpPr>
          <p:sp>
            <p:nvSpPr>
              <p:cNvPr id="87" name="Rectangle: Rounded Corners 86">
                <a:extLst>
                  <a:ext uri="{FF2B5EF4-FFF2-40B4-BE49-F238E27FC236}">
                    <a16:creationId xmlns:a16="http://schemas.microsoft.com/office/drawing/2014/main" id="{37662351-C5C2-84BB-4F84-F7DB3900676C}"/>
                  </a:ext>
                </a:extLst>
              </p:cNvPr>
              <p:cNvSpPr/>
              <p:nvPr/>
            </p:nvSpPr>
            <p:spPr>
              <a:xfrm>
                <a:off x="838200" y="1411357"/>
                <a:ext cx="2726635" cy="1941443"/>
              </a:xfrm>
              <a:prstGeom prst="round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8" name="Oval 87">
                <a:extLst>
                  <a:ext uri="{FF2B5EF4-FFF2-40B4-BE49-F238E27FC236}">
                    <a16:creationId xmlns:a16="http://schemas.microsoft.com/office/drawing/2014/main" id="{C4530098-5BBD-8204-DBE2-564480548776}"/>
                  </a:ext>
                </a:extLst>
              </p:cNvPr>
              <p:cNvSpPr/>
              <p:nvPr/>
            </p:nvSpPr>
            <p:spPr>
              <a:xfrm>
                <a:off x="1931517" y="1037877"/>
                <a:ext cx="540000" cy="540000"/>
              </a:xfrm>
              <a:prstGeom prst="ellipse">
                <a:avLst/>
              </a:prstGeom>
              <a:solidFill>
                <a:schemeClr val="accent1">
                  <a:lumMod val="75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4" name="TextBox 83">
              <a:extLst>
                <a:ext uri="{FF2B5EF4-FFF2-40B4-BE49-F238E27FC236}">
                  <a16:creationId xmlns:a16="http://schemas.microsoft.com/office/drawing/2014/main" id="{4E032AC8-7BBD-5EFA-0434-776522E6167E}"/>
                </a:ext>
              </a:extLst>
            </p:cNvPr>
            <p:cNvSpPr txBox="1"/>
            <p:nvPr/>
          </p:nvSpPr>
          <p:spPr>
            <a:xfrm>
              <a:off x="1299833" y="1833563"/>
              <a:ext cx="1803379" cy="184666"/>
            </a:xfrm>
            <a:prstGeom prst="rect">
              <a:avLst/>
            </a:prstGeom>
            <a:noFill/>
          </p:spPr>
          <p:txBody>
            <a:bodyPr wrap="none" lIns="0" tIns="0" rIns="0" bIns="0" rtlCol="0">
              <a:spAutoFit/>
            </a:bodyPr>
            <a:lstStyle/>
            <a:p>
              <a:pPr algn="ctr">
                <a:spcBef>
                  <a:spcPts val="600"/>
                </a:spcBef>
              </a:pPr>
              <a:r>
                <a:rPr lang="de-DE" sz="1200" b="1" dirty="0">
                  <a:solidFill>
                    <a:schemeClr val="accent1">
                      <a:lumMod val="75000"/>
                    </a:schemeClr>
                  </a:solidFill>
                  <a:latin typeface="Roboto" panose="02000000000000000000" pitchFamily="2" charset="0"/>
                  <a:ea typeface="Roboto" panose="02000000000000000000" pitchFamily="2" charset="0"/>
                  <a:cs typeface="Roboto"/>
                </a:rPr>
                <a:t>Multimodale Verarbeitung</a:t>
              </a:r>
            </a:p>
          </p:txBody>
        </p:sp>
        <p:sp>
          <p:nvSpPr>
            <p:cNvPr id="85" name="TextBox 84">
              <a:extLst>
                <a:ext uri="{FF2B5EF4-FFF2-40B4-BE49-F238E27FC236}">
                  <a16:creationId xmlns:a16="http://schemas.microsoft.com/office/drawing/2014/main" id="{8BA18C85-954D-A442-97EB-89D279C40F58}"/>
                </a:ext>
              </a:extLst>
            </p:cNvPr>
            <p:cNvSpPr txBox="1"/>
            <p:nvPr/>
          </p:nvSpPr>
          <p:spPr>
            <a:xfrm>
              <a:off x="992853" y="2194481"/>
              <a:ext cx="2417328" cy="923330"/>
            </a:xfrm>
            <a:prstGeom prst="rect">
              <a:avLst/>
            </a:prstGeom>
            <a:noFill/>
          </p:spPr>
          <p:txBody>
            <a:bodyPr wrap="square" lIns="0" tIns="0" rIns="0" bIns="0" rtlCol="0">
              <a:spAutoFit/>
            </a:bodyPr>
            <a:lstStyle/>
            <a:p>
              <a:pPr algn="ctr">
                <a:spcBef>
                  <a:spcPts val="600"/>
                </a:spcBef>
              </a:pPr>
              <a:r>
                <a:rPr lang="de-DE" sz="1200" dirty="0">
                  <a:latin typeface="Roboto" panose="02000000000000000000" pitchFamily="2" charset="0"/>
                  <a:ea typeface="Roboto" panose="02000000000000000000" pitchFamily="2" charset="0"/>
                  <a:cs typeface="Roboto"/>
                </a:rPr>
                <a:t>Nutzer können für Fragestellungen nicht nur auf reinen Text zurückgreifen, sondern auch auf eingefügte Bilder oder angehängte Dokumente</a:t>
              </a:r>
            </a:p>
          </p:txBody>
        </p:sp>
        <p:cxnSp>
          <p:nvCxnSpPr>
            <p:cNvPr id="86" name="Straight Connector 85">
              <a:extLst>
                <a:ext uri="{FF2B5EF4-FFF2-40B4-BE49-F238E27FC236}">
                  <a16:creationId xmlns:a16="http://schemas.microsoft.com/office/drawing/2014/main" id="{8658EED0-083D-8E4F-548F-204E46EEF6D1}"/>
                </a:ext>
              </a:extLst>
            </p:cNvPr>
            <p:cNvCxnSpPr/>
            <p:nvPr/>
          </p:nvCxnSpPr>
          <p:spPr>
            <a:xfrm>
              <a:off x="992853" y="2107097"/>
              <a:ext cx="241732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6" name="Rectangle 95">
            <a:extLst>
              <a:ext uri="{FF2B5EF4-FFF2-40B4-BE49-F238E27FC236}">
                <a16:creationId xmlns:a16="http://schemas.microsoft.com/office/drawing/2014/main" id="{B350B2A4-E21F-7963-8EAD-9849FAA09716}"/>
              </a:ext>
            </a:extLst>
          </p:cNvPr>
          <p:cNvSpPr/>
          <p:nvPr/>
        </p:nvSpPr>
        <p:spPr>
          <a:xfrm>
            <a:off x="728870" y="1235663"/>
            <a:ext cx="6857999" cy="2459903"/>
          </a:xfrm>
          <a:prstGeom prst="rect">
            <a:avLst/>
          </a:prstGeom>
          <a:noFill/>
          <a:ln>
            <a:solidFill>
              <a:schemeClr val="accent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TextBox 96">
            <a:extLst>
              <a:ext uri="{FF2B5EF4-FFF2-40B4-BE49-F238E27FC236}">
                <a16:creationId xmlns:a16="http://schemas.microsoft.com/office/drawing/2014/main" id="{E1820462-1F98-63C9-29D4-76A60982D51B}"/>
              </a:ext>
            </a:extLst>
          </p:cNvPr>
          <p:cNvSpPr txBox="1"/>
          <p:nvPr/>
        </p:nvSpPr>
        <p:spPr>
          <a:xfrm>
            <a:off x="5876464" y="1003904"/>
            <a:ext cx="1710405" cy="184666"/>
          </a:xfrm>
          <a:prstGeom prst="rect">
            <a:avLst/>
          </a:prstGeom>
          <a:noFill/>
        </p:spPr>
        <p:txBody>
          <a:bodyPr wrap="none" lIns="0" tIns="0" rIns="0" bIns="0" rtlCol="0">
            <a:spAutoFit/>
          </a:bodyPr>
          <a:lstStyle/>
          <a:p>
            <a:pPr algn="r">
              <a:spcBef>
                <a:spcPts val="600"/>
              </a:spcBef>
            </a:pPr>
            <a:r>
              <a:rPr lang="de-DE" sz="1200" b="1" dirty="0">
                <a:solidFill>
                  <a:schemeClr val="accent1">
                    <a:lumMod val="75000"/>
                  </a:schemeClr>
                </a:solidFill>
                <a:latin typeface="Roboto" panose="02000000000000000000" pitchFamily="2" charset="0"/>
                <a:ea typeface="Roboto" panose="02000000000000000000" pitchFamily="2" charset="0"/>
                <a:cs typeface="Roboto"/>
              </a:rPr>
              <a:t>Minimum Viable </a:t>
            </a:r>
            <a:r>
              <a:rPr lang="de-DE" sz="1200" b="1" dirty="0" err="1">
                <a:solidFill>
                  <a:schemeClr val="accent1">
                    <a:lumMod val="75000"/>
                  </a:schemeClr>
                </a:solidFill>
                <a:latin typeface="Roboto" panose="02000000000000000000" pitchFamily="2" charset="0"/>
                <a:ea typeface="Roboto" panose="02000000000000000000" pitchFamily="2" charset="0"/>
                <a:cs typeface="Roboto"/>
              </a:rPr>
              <a:t>Product</a:t>
            </a:r>
            <a:endParaRPr lang="de-DE" sz="1200" b="1" dirty="0">
              <a:solidFill>
                <a:schemeClr val="accent1">
                  <a:lumMod val="75000"/>
                </a:schemeClr>
              </a:solidFill>
              <a:latin typeface="Roboto" panose="02000000000000000000" pitchFamily="2" charset="0"/>
              <a:ea typeface="Roboto" panose="02000000000000000000" pitchFamily="2" charset="0"/>
              <a:cs typeface="Roboto"/>
            </a:endParaRPr>
          </a:p>
        </p:txBody>
      </p:sp>
      <p:grpSp>
        <p:nvGrpSpPr>
          <p:cNvPr id="103" name="Group 102">
            <a:extLst>
              <a:ext uri="{FF2B5EF4-FFF2-40B4-BE49-F238E27FC236}">
                <a16:creationId xmlns:a16="http://schemas.microsoft.com/office/drawing/2014/main" id="{5F482A99-2744-F5C7-1CFD-36E1A5499392}"/>
              </a:ext>
            </a:extLst>
          </p:cNvPr>
          <p:cNvGrpSpPr/>
          <p:nvPr/>
        </p:nvGrpSpPr>
        <p:grpSpPr>
          <a:xfrm>
            <a:off x="4639924" y="3897404"/>
            <a:ext cx="2726635" cy="2314923"/>
            <a:chOff x="4675551" y="3981662"/>
            <a:chExt cx="2726635" cy="2314923"/>
          </a:xfrm>
        </p:grpSpPr>
        <p:grpSp>
          <p:nvGrpSpPr>
            <p:cNvPr id="89" name="Group 88">
              <a:extLst>
                <a:ext uri="{FF2B5EF4-FFF2-40B4-BE49-F238E27FC236}">
                  <a16:creationId xmlns:a16="http://schemas.microsoft.com/office/drawing/2014/main" id="{4FC831A2-8453-D6BC-35AA-07D71690E9A6}"/>
                </a:ext>
              </a:extLst>
            </p:cNvPr>
            <p:cNvGrpSpPr/>
            <p:nvPr/>
          </p:nvGrpSpPr>
          <p:grpSpPr>
            <a:xfrm>
              <a:off x="4675551" y="3981662"/>
              <a:ext cx="2726635" cy="2314923"/>
              <a:chOff x="838200" y="1281001"/>
              <a:chExt cx="2726635" cy="2314923"/>
            </a:xfrm>
          </p:grpSpPr>
          <p:grpSp>
            <p:nvGrpSpPr>
              <p:cNvPr id="90" name="Group 89">
                <a:extLst>
                  <a:ext uri="{FF2B5EF4-FFF2-40B4-BE49-F238E27FC236}">
                    <a16:creationId xmlns:a16="http://schemas.microsoft.com/office/drawing/2014/main" id="{BA07BF69-52CB-0903-72AC-2E96786B7B30}"/>
                  </a:ext>
                </a:extLst>
              </p:cNvPr>
              <p:cNvGrpSpPr/>
              <p:nvPr/>
            </p:nvGrpSpPr>
            <p:grpSpPr>
              <a:xfrm>
                <a:off x="838200" y="1281001"/>
                <a:ext cx="2726635" cy="2314923"/>
                <a:chOff x="838200" y="1037877"/>
                <a:chExt cx="2726635" cy="2314923"/>
              </a:xfrm>
            </p:grpSpPr>
            <p:sp>
              <p:nvSpPr>
                <p:cNvPr id="94" name="Rectangle: Rounded Corners 93">
                  <a:extLst>
                    <a:ext uri="{FF2B5EF4-FFF2-40B4-BE49-F238E27FC236}">
                      <a16:creationId xmlns:a16="http://schemas.microsoft.com/office/drawing/2014/main" id="{1326AB43-F440-3CD0-89B9-39EDC265C74C}"/>
                    </a:ext>
                  </a:extLst>
                </p:cNvPr>
                <p:cNvSpPr/>
                <p:nvPr/>
              </p:nvSpPr>
              <p:spPr>
                <a:xfrm>
                  <a:off x="838200" y="1411357"/>
                  <a:ext cx="2726635" cy="1941443"/>
                </a:xfrm>
                <a:prstGeom prst="round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Oval 94">
                  <a:extLst>
                    <a:ext uri="{FF2B5EF4-FFF2-40B4-BE49-F238E27FC236}">
                      <a16:creationId xmlns:a16="http://schemas.microsoft.com/office/drawing/2014/main" id="{BFAA469A-65C7-B636-0735-42FF2B42D298}"/>
                    </a:ext>
                  </a:extLst>
                </p:cNvPr>
                <p:cNvSpPr/>
                <p:nvPr/>
              </p:nvSpPr>
              <p:spPr>
                <a:xfrm>
                  <a:off x="1931517" y="1037877"/>
                  <a:ext cx="540000" cy="540000"/>
                </a:xfrm>
                <a:prstGeom prst="ellipse">
                  <a:avLst/>
                </a:prstGeom>
                <a:solidFill>
                  <a:schemeClr val="accent1">
                    <a:lumMod val="75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1" name="TextBox 90">
                <a:extLst>
                  <a:ext uri="{FF2B5EF4-FFF2-40B4-BE49-F238E27FC236}">
                    <a16:creationId xmlns:a16="http://schemas.microsoft.com/office/drawing/2014/main" id="{A4DE2A68-6075-8717-C23B-DB32AEAF4C44}"/>
                  </a:ext>
                </a:extLst>
              </p:cNvPr>
              <p:cNvSpPr txBox="1"/>
              <p:nvPr/>
            </p:nvSpPr>
            <p:spPr>
              <a:xfrm>
                <a:off x="1599592" y="1833563"/>
                <a:ext cx="1203856" cy="184666"/>
              </a:xfrm>
              <a:prstGeom prst="rect">
                <a:avLst/>
              </a:prstGeom>
              <a:noFill/>
            </p:spPr>
            <p:txBody>
              <a:bodyPr wrap="none" lIns="0" tIns="0" rIns="0" bIns="0" rtlCol="0">
                <a:spAutoFit/>
              </a:bodyPr>
              <a:lstStyle/>
              <a:p>
                <a:pPr algn="ctr">
                  <a:spcBef>
                    <a:spcPts val="600"/>
                  </a:spcBef>
                </a:pPr>
                <a:r>
                  <a:rPr lang="de-DE" sz="1200" b="1" dirty="0">
                    <a:solidFill>
                      <a:schemeClr val="accent1">
                        <a:lumMod val="75000"/>
                      </a:schemeClr>
                    </a:solidFill>
                    <a:latin typeface="Roboto" panose="02000000000000000000" pitchFamily="2" charset="0"/>
                    <a:ea typeface="Roboto" panose="02000000000000000000" pitchFamily="2" charset="0"/>
                    <a:cs typeface="Roboto"/>
                  </a:rPr>
                  <a:t>Authentifizierung</a:t>
                </a:r>
              </a:p>
            </p:txBody>
          </p:sp>
          <p:sp>
            <p:nvSpPr>
              <p:cNvPr id="92" name="TextBox 91">
                <a:extLst>
                  <a:ext uri="{FF2B5EF4-FFF2-40B4-BE49-F238E27FC236}">
                    <a16:creationId xmlns:a16="http://schemas.microsoft.com/office/drawing/2014/main" id="{FB0CB603-6842-1C35-31E8-7CAE642C3512}"/>
                  </a:ext>
                </a:extLst>
              </p:cNvPr>
              <p:cNvSpPr txBox="1"/>
              <p:nvPr/>
            </p:nvSpPr>
            <p:spPr>
              <a:xfrm>
                <a:off x="992853" y="2194481"/>
                <a:ext cx="2417328" cy="738664"/>
              </a:xfrm>
              <a:prstGeom prst="rect">
                <a:avLst/>
              </a:prstGeom>
              <a:noFill/>
            </p:spPr>
            <p:txBody>
              <a:bodyPr wrap="square" lIns="0" tIns="0" rIns="0" bIns="0" rtlCol="0">
                <a:spAutoFit/>
              </a:bodyPr>
              <a:lstStyle/>
              <a:p>
                <a:pPr algn="ctr">
                  <a:spcBef>
                    <a:spcPts val="600"/>
                  </a:spcBef>
                </a:pPr>
                <a:r>
                  <a:rPr lang="de-DE" sz="1200" dirty="0">
                    <a:latin typeface="Roboto" panose="02000000000000000000" pitchFamily="2" charset="0"/>
                    <a:ea typeface="Roboto" panose="02000000000000000000" pitchFamily="2" charset="0"/>
                    <a:cs typeface="Roboto"/>
                  </a:rPr>
                  <a:t>Nutzer können sich mit Microsoft oder Google Account authentifizieren und so auf ihren Verlauf zugreifen</a:t>
                </a:r>
              </a:p>
            </p:txBody>
          </p:sp>
          <p:cxnSp>
            <p:nvCxnSpPr>
              <p:cNvPr id="93" name="Straight Connector 92">
                <a:extLst>
                  <a:ext uri="{FF2B5EF4-FFF2-40B4-BE49-F238E27FC236}">
                    <a16:creationId xmlns:a16="http://schemas.microsoft.com/office/drawing/2014/main" id="{B6D42F71-AAC1-24D4-C4E8-BA757EE549B3}"/>
                  </a:ext>
                </a:extLst>
              </p:cNvPr>
              <p:cNvCxnSpPr/>
              <p:nvPr/>
            </p:nvCxnSpPr>
            <p:spPr>
              <a:xfrm>
                <a:off x="992853" y="2107097"/>
                <a:ext cx="241732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99" name="Graphic 98" descr="Employee badge with solid fill">
              <a:extLst>
                <a:ext uri="{FF2B5EF4-FFF2-40B4-BE49-F238E27FC236}">
                  <a16:creationId xmlns:a16="http://schemas.microsoft.com/office/drawing/2014/main" id="{6ABE558E-C3EF-EA06-593F-65008320E1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94868" y="4094236"/>
              <a:ext cx="288000" cy="288000"/>
            </a:xfrm>
            <a:prstGeom prst="rect">
              <a:avLst/>
            </a:prstGeom>
          </p:spPr>
        </p:pic>
      </p:grpSp>
      <p:grpSp>
        <p:nvGrpSpPr>
          <p:cNvPr id="102" name="Group 101">
            <a:extLst>
              <a:ext uri="{FF2B5EF4-FFF2-40B4-BE49-F238E27FC236}">
                <a16:creationId xmlns:a16="http://schemas.microsoft.com/office/drawing/2014/main" id="{DA083E90-B6AE-4DFD-2624-B1D222BA6F0B}"/>
              </a:ext>
            </a:extLst>
          </p:cNvPr>
          <p:cNvGrpSpPr/>
          <p:nvPr/>
        </p:nvGrpSpPr>
        <p:grpSpPr>
          <a:xfrm>
            <a:off x="8441648" y="3901678"/>
            <a:ext cx="2726635" cy="2314923"/>
            <a:chOff x="838199" y="3834898"/>
            <a:chExt cx="2726635" cy="2314923"/>
          </a:xfrm>
        </p:grpSpPr>
        <p:grpSp>
          <p:nvGrpSpPr>
            <p:cNvPr id="74" name="Group 73">
              <a:extLst>
                <a:ext uri="{FF2B5EF4-FFF2-40B4-BE49-F238E27FC236}">
                  <a16:creationId xmlns:a16="http://schemas.microsoft.com/office/drawing/2014/main" id="{682EF69D-8FCD-F234-21EB-5184577AF533}"/>
                </a:ext>
              </a:extLst>
            </p:cNvPr>
            <p:cNvGrpSpPr/>
            <p:nvPr/>
          </p:nvGrpSpPr>
          <p:grpSpPr>
            <a:xfrm>
              <a:off x="838199" y="3834898"/>
              <a:ext cx="2726635" cy="2314923"/>
              <a:chOff x="838200" y="1281001"/>
              <a:chExt cx="2726635" cy="2314923"/>
            </a:xfrm>
          </p:grpSpPr>
          <p:grpSp>
            <p:nvGrpSpPr>
              <p:cNvPr id="75" name="Group 74">
                <a:extLst>
                  <a:ext uri="{FF2B5EF4-FFF2-40B4-BE49-F238E27FC236}">
                    <a16:creationId xmlns:a16="http://schemas.microsoft.com/office/drawing/2014/main" id="{015FF6AC-CD3A-B7A8-B7A1-D1C4BDF3A412}"/>
                  </a:ext>
                </a:extLst>
              </p:cNvPr>
              <p:cNvGrpSpPr/>
              <p:nvPr/>
            </p:nvGrpSpPr>
            <p:grpSpPr>
              <a:xfrm>
                <a:off x="838200" y="1281001"/>
                <a:ext cx="2726635" cy="2314923"/>
                <a:chOff x="838200" y="1037877"/>
                <a:chExt cx="2726635" cy="2314923"/>
              </a:xfrm>
            </p:grpSpPr>
            <p:sp>
              <p:nvSpPr>
                <p:cNvPr id="80" name="Rectangle: Rounded Corners 79">
                  <a:extLst>
                    <a:ext uri="{FF2B5EF4-FFF2-40B4-BE49-F238E27FC236}">
                      <a16:creationId xmlns:a16="http://schemas.microsoft.com/office/drawing/2014/main" id="{67BE32F8-E169-79A4-D9DE-42DCFD46F31A}"/>
                    </a:ext>
                  </a:extLst>
                </p:cNvPr>
                <p:cNvSpPr/>
                <p:nvPr/>
              </p:nvSpPr>
              <p:spPr>
                <a:xfrm>
                  <a:off x="838200" y="1411357"/>
                  <a:ext cx="2726635" cy="1941443"/>
                </a:xfrm>
                <a:prstGeom prst="round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Oval 80">
                  <a:extLst>
                    <a:ext uri="{FF2B5EF4-FFF2-40B4-BE49-F238E27FC236}">
                      <a16:creationId xmlns:a16="http://schemas.microsoft.com/office/drawing/2014/main" id="{A2A38600-BAE3-8574-6E17-C6A8E17D91DD}"/>
                    </a:ext>
                  </a:extLst>
                </p:cNvPr>
                <p:cNvSpPr/>
                <p:nvPr/>
              </p:nvSpPr>
              <p:spPr>
                <a:xfrm>
                  <a:off x="1931517" y="1037877"/>
                  <a:ext cx="540000" cy="540000"/>
                </a:xfrm>
                <a:prstGeom prst="ellipse">
                  <a:avLst/>
                </a:prstGeom>
                <a:solidFill>
                  <a:schemeClr val="accent1">
                    <a:lumMod val="75000"/>
                  </a:schemeClr>
                </a:solid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7" name="TextBox 76">
                <a:extLst>
                  <a:ext uri="{FF2B5EF4-FFF2-40B4-BE49-F238E27FC236}">
                    <a16:creationId xmlns:a16="http://schemas.microsoft.com/office/drawing/2014/main" id="{B9ABBEF8-D83B-CCF2-27D2-FCF94978CF71}"/>
                  </a:ext>
                </a:extLst>
              </p:cNvPr>
              <p:cNvSpPr txBox="1"/>
              <p:nvPr/>
            </p:nvSpPr>
            <p:spPr>
              <a:xfrm>
                <a:off x="1409639" y="1833563"/>
                <a:ext cx="1583767" cy="184666"/>
              </a:xfrm>
              <a:prstGeom prst="rect">
                <a:avLst/>
              </a:prstGeom>
              <a:noFill/>
            </p:spPr>
            <p:txBody>
              <a:bodyPr wrap="none" lIns="0" tIns="0" rIns="0" bIns="0" rtlCol="0">
                <a:spAutoFit/>
              </a:bodyPr>
              <a:lstStyle/>
              <a:p>
                <a:pPr algn="ctr">
                  <a:spcBef>
                    <a:spcPts val="600"/>
                  </a:spcBef>
                </a:pPr>
                <a:r>
                  <a:rPr lang="de-DE" sz="1200" b="1" dirty="0">
                    <a:solidFill>
                      <a:schemeClr val="accent1">
                        <a:lumMod val="75000"/>
                      </a:schemeClr>
                    </a:solidFill>
                    <a:latin typeface="Roboto" panose="02000000000000000000" pitchFamily="2" charset="0"/>
                    <a:ea typeface="Roboto" panose="02000000000000000000" pitchFamily="2" charset="0"/>
                    <a:cs typeface="Roboto"/>
                  </a:rPr>
                  <a:t>Confluence Integration</a:t>
                </a:r>
              </a:p>
            </p:txBody>
          </p:sp>
          <p:sp>
            <p:nvSpPr>
              <p:cNvPr id="78" name="TextBox 77">
                <a:extLst>
                  <a:ext uri="{FF2B5EF4-FFF2-40B4-BE49-F238E27FC236}">
                    <a16:creationId xmlns:a16="http://schemas.microsoft.com/office/drawing/2014/main" id="{A68E6097-E2C8-2F46-3D7D-B021F7DDF03B}"/>
                  </a:ext>
                </a:extLst>
              </p:cNvPr>
              <p:cNvSpPr txBox="1"/>
              <p:nvPr/>
            </p:nvSpPr>
            <p:spPr>
              <a:xfrm>
                <a:off x="992853" y="2194481"/>
                <a:ext cx="2417328" cy="738664"/>
              </a:xfrm>
              <a:prstGeom prst="rect">
                <a:avLst/>
              </a:prstGeom>
              <a:noFill/>
            </p:spPr>
            <p:txBody>
              <a:bodyPr wrap="square" lIns="0" tIns="0" rIns="0" bIns="0" rtlCol="0">
                <a:spAutoFit/>
              </a:bodyPr>
              <a:lstStyle/>
              <a:p>
                <a:pPr algn="ctr">
                  <a:spcBef>
                    <a:spcPts val="600"/>
                  </a:spcBef>
                </a:pPr>
                <a:r>
                  <a:rPr lang="de-DE" sz="1200" dirty="0">
                    <a:latin typeface="Roboto" panose="02000000000000000000" pitchFamily="2" charset="0"/>
                    <a:ea typeface="Roboto" panose="02000000000000000000" pitchFamily="2" charset="0"/>
                    <a:cs typeface="Roboto"/>
                  </a:rPr>
                  <a:t>Entwicklung eines Confluence </a:t>
                </a:r>
                <a:r>
                  <a:rPr lang="de-DE" sz="1200" dirty="0" err="1">
                    <a:latin typeface="Roboto" panose="02000000000000000000" pitchFamily="2" charset="0"/>
                    <a:ea typeface="Roboto" panose="02000000000000000000" pitchFamily="2" charset="0"/>
                    <a:cs typeface="Roboto"/>
                  </a:rPr>
                  <a:t>Macros</a:t>
                </a:r>
                <a:r>
                  <a:rPr lang="de-DE" sz="1200" dirty="0">
                    <a:latin typeface="Roboto" panose="02000000000000000000" pitchFamily="2" charset="0"/>
                    <a:ea typeface="Roboto" panose="02000000000000000000" pitchFamily="2" charset="0"/>
                    <a:cs typeface="Roboto"/>
                  </a:rPr>
                  <a:t>, sodass Nutzer mit dem Service in Confluence interagieren können</a:t>
                </a:r>
              </a:p>
            </p:txBody>
          </p:sp>
          <p:cxnSp>
            <p:nvCxnSpPr>
              <p:cNvPr id="79" name="Straight Connector 78">
                <a:extLst>
                  <a:ext uri="{FF2B5EF4-FFF2-40B4-BE49-F238E27FC236}">
                    <a16:creationId xmlns:a16="http://schemas.microsoft.com/office/drawing/2014/main" id="{6542187A-2CDB-5974-FBE0-0B22B7D9534A}"/>
                  </a:ext>
                </a:extLst>
              </p:cNvPr>
              <p:cNvCxnSpPr/>
              <p:nvPr/>
            </p:nvCxnSpPr>
            <p:spPr>
              <a:xfrm>
                <a:off x="992853" y="2107097"/>
                <a:ext cx="2417328"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01" name="Graphic 100" descr="Tools with solid fill">
              <a:extLst>
                <a:ext uri="{FF2B5EF4-FFF2-40B4-BE49-F238E27FC236}">
                  <a16:creationId xmlns:a16="http://schemas.microsoft.com/office/drawing/2014/main" id="{B52ED52D-241C-0FE2-D897-F2F8C59BE0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62581" y="3967225"/>
              <a:ext cx="288000" cy="288000"/>
            </a:xfrm>
            <a:prstGeom prst="rect">
              <a:avLst/>
            </a:prstGeom>
          </p:spPr>
        </p:pic>
      </p:grpSp>
      <p:pic>
        <p:nvPicPr>
          <p:cNvPr id="106" name="Graphic 105" descr="Puzzle pieces with solid fill">
            <a:extLst>
              <a:ext uri="{FF2B5EF4-FFF2-40B4-BE49-F238E27FC236}">
                <a16:creationId xmlns:a16="http://schemas.microsoft.com/office/drawing/2014/main" id="{AC03C434-0D4B-9BEA-CB85-2FD17ADE625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606965" y="1348695"/>
            <a:ext cx="396000" cy="396000"/>
          </a:xfrm>
          <a:prstGeom prst="rect">
            <a:avLst/>
          </a:prstGeom>
        </p:spPr>
      </p:pic>
    </p:spTree>
    <p:extLst>
      <p:ext uri="{BB962C8B-B14F-4D97-AF65-F5344CB8AC3E}">
        <p14:creationId xmlns:p14="http://schemas.microsoft.com/office/powerpoint/2010/main" val="395798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1BA9BBA6-3D7A-6A48-9338-FD76DCFCBB21}"/>
              </a:ext>
            </a:extLst>
          </p:cNvPr>
          <p:cNvSpPr>
            <a:spLocks noGrp="1"/>
          </p:cNvSpPr>
          <p:nvPr>
            <p:ph type="title"/>
          </p:nvPr>
        </p:nvSpPr>
        <p:spPr>
          <a:xfrm>
            <a:off x="838200" y="365125"/>
            <a:ext cx="10515600" cy="536663"/>
          </a:xfrm>
        </p:spPr>
        <p:txBody>
          <a:bodyPr lIns="0" tIns="0" rIns="0" bIns="0">
            <a:normAutofit/>
          </a:bodyPr>
          <a:lstStyle/>
          <a:p>
            <a:r>
              <a:rPr lang="de-DE" sz="2500" b="1" dirty="0">
                <a:latin typeface="Roboto" panose="02000000000000000000" pitchFamily="2" charset="0"/>
                <a:ea typeface="Roboto" panose="02000000000000000000" pitchFamily="2" charset="0"/>
                <a:cs typeface="Roboto"/>
              </a:rPr>
              <a:t>Nutzer-Anfragen werden durch eine Vielzahl von Systemen realisiert</a:t>
            </a:r>
          </a:p>
        </p:txBody>
      </p:sp>
      <p:sp>
        <p:nvSpPr>
          <p:cNvPr id="12" name="Titel 1">
            <a:extLst>
              <a:ext uri="{FF2B5EF4-FFF2-40B4-BE49-F238E27FC236}">
                <a16:creationId xmlns:a16="http://schemas.microsoft.com/office/drawing/2014/main" id="{10B869F3-CA52-456C-82A0-8C0E1C9546C4}"/>
              </a:ext>
            </a:extLst>
          </p:cNvPr>
          <p:cNvSpPr txBox="1">
            <a:spLocks/>
          </p:cNvSpPr>
          <p:nvPr/>
        </p:nvSpPr>
        <p:spPr>
          <a:xfrm>
            <a:off x="838200" y="686438"/>
            <a:ext cx="10515600" cy="536663"/>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600" dirty="0">
                <a:solidFill>
                  <a:srgbClr val="0F0F0F"/>
                </a:solidFill>
                <a:latin typeface="Roboto" panose="02000000000000000000" pitchFamily="2" charset="0"/>
                <a:ea typeface="Roboto" panose="02000000000000000000" pitchFamily="2" charset="0"/>
                <a:cs typeface="+mn-lt"/>
              </a:rPr>
              <a:t>Aktivitäten- und Sequenzdiagramm </a:t>
            </a:r>
          </a:p>
        </p:txBody>
      </p:sp>
      <p:sp>
        <p:nvSpPr>
          <p:cNvPr id="2" name="Rechteck 1">
            <a:extLst>
              <a:ext uri="{FF2B5EF4-FFF2-40B4-BE49-F238E27FC236}">
                <a16:creationId xmlns:a16="http://schemas.microsoft.com/office/drawing/2014/main" id="{E094B76A-5644-0804-553D-21D574AFA710}"/>
              </a:ext>
            </a:extLst>
          </p:cNvPr>
          <p:cNvSpPr/>
          <p:nvPr/>
        </p:nvSpPr>
        <p:spPr>
          <a:xfrm>
            <a:off x="10906540" y="1"/>
            <a:ext cx="1285460" cy="176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000" b="1" dirty="0">
                <a:latin typeface="Roboto" panose="02000000000000000000" pitchFamily="2" charset="0"/>
                <a:ea typeface="Roboto" panose="02000000000000000000" pitchFamily="2" charset="0"/>
              </a:rPr>
              <a:t>Systeminteraktion</a:t>
            </a:r>
          </a:p>
        </p:txBody>
      </p:sp>
      <p:pic>
        <p:nvPicPr>
          <p:cNvPr id="2050" name="Picture 2">
            <a:extLst>
              <a:ext uri="{FF2B5EF4-FFF2-40B4-BE49-F238E27FC236}">
                <a16:creationId xmlns:a16="http://schemas.microsoft.com/office/drawing/2014/main" id="{F2473E2D-4146-0090-6407-A19576D163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504" y="1780803"/>
            <a:ext cx="2397485" cy="4712072"/>
          </a:xfrm>
          <a:prstGeom prst="rect">
            <a:avLst/>
          </a:prstGeom>
          <a:noFill/>
          <a:ln>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ABAB767-4D62-C67D-9D41-C276846DF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35997"/>
            <a:ext cx="6351104" cy="2986005"/>
          </a:xfrm>
          <a:prstGeom prst="rect">
            <a:avLst/>
          </a:prstGeom>
          <a:noFill/>
          <a:ln w="12700">
            <a:solidFill>
              <a:schemeClr val="accent1">
                <a:lumMod val="75000"/>
              </a:schemeClr>
            </a:solidFill>
          </a:ln>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2D7BF211-19B0-DC49-5654-1EC7319B4AD0}"/>
              </a:ext>
            </a:extLst>
          </p:cNvPr>
          <p:cNvGrpSpPr/>
          <p:nvPr/>
        </p:nvGrpSpPr>
        <p:grpSpPr>
          <a:xfrm>
            <a:off x="838199" y="1344173"/>
            <a:ext cx="6351103" cy="372829"/>
            <a:chOff x="838200" y="1314657"/>
            <a:chExt cx="4813618" cy="372829"/>
          </a:xfrm>
        </p:grpSpPr>
        <p:sp>
          <p:nvSpPr>
            <p:cNvPr id="6" name="Oval 5">
              <a:extLst>
                <a:ext uri="{FF2B5EF4-FFF2-40B4-BE49-F238E27FC236}">
                  <a16:creationId xmlns:a16="http://schemas.microsoft.com/office/drawing/2014/main" id="{D2BE4C71-1898-ADD1-87FD-C81FBFB27C41}"/>
                </a:ext>
              </a:extLst>
            </p:cNvPr>
            <p:cNvSpPr/>
            <p:nvPr/>
          </p:nvSpPr>
          <p:spPr>
            <a:xfrm>
              <a:off x="838200" y="1327486"/>
              <a:ext cx="272851" cy="36000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b="1" dirty="0"/>
            </a:p>
          </p:txBody>
        </p:sp>
        <p:cxnSp>
          <p:nvCxnSpPr>
            <p:cNvPr id="8" name="Straight Connector 7">
              <a:extLst>
                <a:ext uri="{FF2B5EF4-FFF2-40B4-BE49-F238E27FC236}">
                  <a16:creationId xmlns:a16="http://schemas.microsoft.com/office/drawing/2014/main" id="{3162C030-54DB-B9EB-DF82-DCB91EFA1CF9}"/>
                </a:ext>
              </a:extLst>
            </p:cNvPr>
            <p:cNvCxnSpPr>
              <a:cxnSpLocks/>
            </p:cNvCxnSpPr>
            <p:nvPr/>
          </p:nvCxnSpPr>
          <p:spPr>
            <a:xfrm>
              <a:off x="971818" y="1634478"/>
              <a:ext cx="46800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F82D51-F58E-09D5-45C9-3040905BBC44}"/>
                </a:ext>
              </a:extLst>
            </p:cNvPr>
            <p:cNvSpPr txBox="1"/>
            <p:nvPr/>
          </p:nvSpPr>
          <p:spPr>
            <a:xfrm>
              <a:off x="1176508" y="1314657"/>
              <a:ext cx="2167260" cy="307777"/>
            </a:xfrm>
            <a:prstGeom prst="rect">
              <a:avLst/>
            </a:prstGeom>
            <a:noFill/>
          </p:spPr>
          <p:txBody>
            <a:bodyPr wrap="none" lIns="0" tIns="0" rIns="0" bIns="0" rtlCol="0">
              <a:spAutoFit/>
            </a:bodyPr>
            <a:lstStyle/>
            <a:p>
              <a:pPr algn="l">
                <a:spcBef>
                  <a:spcPts val="600"/>
                </a:spcBef>
              </a:pPr>
              <a:r>
                <a:rPr lang="de-DE" sz="2000" b="1" dirty="0">
                  <a:latin typeface="Roboto" panose="02000000000000000000" pitchFamily="2" charset="0"/>
                  <a:ea typeface="Roboto" panose="02000000000000000000" pitchFamily="2" charset="0"/>
                  <a:cs typeface="Roboto"/>
                </a:rPr>
                <a:t>Sequenzdiagramm</a:t>
              </a:r>
            </a:p>
          </p:txBody>
        </p:sp>
      </p:grpSp>
      <p:grpSp>
        <p:nvGrpSpPr>
          <p:cNvPr id="10" name="Group 9">
            <a:extLst>
              <a:ext uri="{FF2B5EF4-FFF2-40B4-BE49-F238E27FC236}">
                <a16:creationId xmlns:a16="http://schemas.microsoft.com/office/drawing/2014/main" id="{4E9612BA-3342-3DB5-8CD0-AEBDC5A62D75}"/>
              </a:ext>
            </a:extLst>
          </p:cNvPr>
          <p:cNvGrpSpPr/>
          <p:nvPr/>
        </p:nvGrpSpPr>
        <p:grpSpPr>
          <a:xfrm>
            <a:off x="7577504" y="1337970"/>
            <a:ext cx="3776296" cy="372829"/>
            <a:chOff x="838200" y="1314657"/>
            <a:chExt cx="2862129" cy="372829"/>
          </a:xfrm>
        </p:grpSpPr>
        <p:sp>
          <p:nvSpPr>
            <p:cNvPr id="11" name="Oval 10">
              <a:extLst>
                <a:ext uri="{FF2B5EF4-FFF2-40B4-BE49-F238E27FC236}">
                  <a16:creationId xmlns:a16="http://schemas.microsoft.com/office/drawing/2014/main" id="{7763DF8B-4C92-C87F-7126-7D22FCCF6F06}"/>
                </a:ext>
              </a:extLst>
            </p:cNvPr>
            <p:cNvSpPr/>
            <p:nvPr/>
          </p:nvSpPr>
          <p:spPr>
            <a:xfrm>
              <a:off x="838200" y="1327486"/>
              <a:ext cx="272851" cy="360000"/>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b="1" dirty="0"/>
            </a:p>
          </p:txBody>
        </p:sp>
        <p:cxnSp>
          <p:nvCxnSpPr>
            <p:cNvPr id="13" name="Straight Connector 12">
              <a:extLst>
                <a:ext uri="{FF2B5EF4-FFF2-40B4-BE49-F238E27FC236}">
                  <a16:creationId xmlns:a16="http://schemas.microsoft.com/office/drawing/2014/main" id="{39D2C148-BED3-4C85-EC74-693643FF49F2}"/>
                </a:ext>
              </a:extLst>
            </p:cNvPr>
            <p:cNvCxnSpPr>
              <a:cxnSpLocks/>
            </p:cNvCxnSpPr>
            <p:nvPr/>
          </p:nvCxnSpPr>
          <p:spPr>
            <a:xfrm>
              <a:off x="971818" y="1634478"/>
              <a:ext cx="2728511"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7C714B4-28E7-1FCB-8A0C-5870C3FB86C5}"/>
                </a:ext>
              </a:extLst>
            </p:cNvPr>
            <p:cNvSpPr txBox="1"/>
            <p:nvPr/>
          </p:nvSpPr>
          <p:spPr>
            <a:xfrm>
              <a:off x="1176508" y="1314657"/>
              <a:ext cx="1724011" cy="307777"/>
            </a:xfrm>
            <a:prstGeom prst="rect">
              <a:avLst/>
            </a:prstGeom>
            <a:noFill/>
          </p:spPr>
          <p:txBody>
            <a:bodyPr wrap="none" lIns="0" tIns="0" rIns="0" bIns="0" rtlCol="0">
              <a:spAutoFit/>
            </a:bodyPr>
            <a:lstStyle/>
            <a:p>
              <a:pPr algn="l">
                <a:spcBef>
                  <a:spcPts val="600"/>
                </a:spcBef>
              </a:pPr>
              <a:r>
                <a:rPr lang="de-DE" sz="2000" b="1" dirty="0">
                  <a:latin typeface="Roboto" panose="02000000000000000000" pitchFamily="2" charset="0"/>
                  <a:ea typeface="Roboto" panose="02000000000000000000" pitchFamily="2" charset="0"/>
                  <a:cs typeface="Roboto"/>
                </a:rPr>
                <a:t>Aktivitätsdiagramm</a:t>
              </a:r>
            </a:p>
          </p:txBody>
        </p:sp>
      </p:grpSp>
      <p:pic>
        <p:nvPicPr>
          <p:cNvPr id="19" name="Graphic 18" descr="Workflow with solid fill">
            <a:extLst>
              <a:ext uri="{FF2B5EF4-FFF2-40B4-BE49-F238E27FC236}">
                <a16:creationId xmlns:a16="http://schemas.microsoft.com/office/drawing/2014/main" id="{EF516D1D-3545-5BDF-120E-C89D2D6496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09800" y="1386799"/>
            <a:ext cx="288000" cy="288000"/>
          </a:xfrm>
          <a:prstGeom prst="rect">
            <a:avLst/>
          </a:prstGeom>
        </p:spPr>
      </p:pic>
      <p:pic>
        <p:nvPicPr>
          <p:cNvPr id="21" name="Graphic 20" descr="Cloud Computing with solid fill">
            <a:extLst>
              <a:ext uri="{FF2B5EF4-FFF2-40B4-BE49-F238E27FC236}">
                <a16:creationId xmlns:a16="http://schemas.microsoft.com/office/drawing/2014/main" id="{10A57AC3-8221-A5E9-1BE9-C9EB9C500D4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0495" y="1386799"/>
            <a:ext cx="288000" cy="288000"/>
          </a:xfrm>
          <a:prstGeom prst="rect">
            <a:avLst/>
          </a:prstGeom>
        </p:spPr>
      </p:pic>
    </p:spTree>
    <p:extLst>
      <p:ext uri="{BB962C8B-B14F-4D97-AF65-F5344CB8AC3E}">
        <p14:creationId xmlns:p14="http://schemas.microsoft.com/office/powerpoint/2010/main" val="3113868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spcBef>
            <a:spcPts val="600"/>
          </a:spcBef>
          <a:defRPr sz="1200" b="1" dirty="0" smtClean="0">
            <a:solidFill>
              <a:schemeClr val="accent1">
                <a:lumMod val="75000"/>
              </a:schemeClr>
            </a:solidFill>
            <a:latin typeface="Roboto" panose="02000000000000000000" pitchFamily="2" charset="0"/>
            <a:ea typeface="Roboto" panose="02000000000000000000" pitchFamily="2" charset="0"/>
            <a:cs typeface="Roboto"/>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29c97b-bea6-40b9-920d-8680737a0788">
      <Terms xmlns="http://schemas.microsoft.com/office/infopath/2007/PartnerControls"/>
    </lcf76f155ced4ddcb4097134ff3c332f>
    <TaxCatchAll xmlns="c1a1bd6b-34a0-4cca-baab-d579cbb3242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E7611696F41D347B873E082D651E8C3" ma:contentTypeVersion="8" ma:contentTypeDescription="Ein neues Dokument erstellen." ma:contentTypeScope="" ma:versionID="332a43d4c22e8a95fc3e6adb5910eee2">
  <xsd:schema xmlns:xsd="http://www.w3.org/2001/XMLSchema" xmlns:xs="http://www.w3.org/2001/XMLSchema" xmlns:p="http://schemas.microsoft.com/office/2006/metadata/properties" xmlns:ns2="e329c97b-bea6-40b9-920d-8680737a0788" xmlns:ns3="c1a1bd6b-34a0-4cca-baab-d579cbb32427" targetNamespace="http://schemas.microsoft.com/office/2006/metadata/properties" ma:root="true" ma:fieldsID="8f0a0102fe51e83bed5d899655c119c3" ns2:_="" ns3:_="">
    <xsd:import namespace="e329c97b-bea6-40b9-920d-8680737a0788"/>
    <xsd:import namespace="c1a1bd6b-34a0-4cca-baab-d579cbb3242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29c97b-bea6-40b9-920d-8680737a07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ildmarkierungen" ma:readOnly="false" ma:fieldId="{5cf76f15-5ced-4ddc-b409-7134ff3c332f}" ma:taxonomyMulti="true" ma:sspId="73d6c55e-5e9c-4acd-9db2-f5c587c91683"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a1bd6b-34a0-4cca-baab-d579cbb3242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e99a43f-c3c5-474b-b590-4a5aa33f29c6}" ma:internalName="TaxCatchAll" ma:showField="CatchAllData" ma:web="c1a1bd6b-34a0-4cca-baab-d579cbb324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0656C7-4A32-4A95-8238-8F042D4C6CA3}">
  <ds:schemaRefs>
    <ds:schemaRef ds:uri="http://schemas.microsoft.com/sharepoint/v3/contenttype/forms"/>
  </ds:schemaRefs>
</ds:datastoreItem>
</file>

<file path=customXml/itemProps2.xml><?xml version="1.0" encoding="utf-8"?>
<ds:datastoreItem xmlns:ds="http://schemas.openxmlformats.org/officeDocument/2006/customXml" ds:itemID="{2B71B440-81E0-4C97-9E02-FE9CC788E977}">
  <ds:schemaRefs>
    <ds:schemaRef ds:uri="e329c97b-bea6-40b9-920d-8680737a07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a1bd6b-34a0-4cca-baab-d579cbb32427"/>
  </ds:schemaRefs>
</ds:datastoreItem>
</file>

<file path=customXml/itemProps3.xml><?xml version="1.0" encoding="utf-8"?>
<ds:datastoreItem xmlns:ds="http://schemas.openxmlformats.org/officeDocument/2006/customXml" ds:itemID="{2C12F933-F5E3-4B8F-9310-F0EA64A319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29c97b-bea6-40b9-920d-8680737a0788"/>
    <ds:schemaRef ds:uri="c1a1bd6b-34a0-4cca-baab-d579cbb324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532</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Roboto</vt:lpstr>
      <vt:lpstr>Wingdings</vt:lpstr>
      <vt:lpstr>Office</vt:lpstr>
      <vt:lpstr>Confluence ist ein auf Seiten basierendes Wiki zum Wissensaustausch in Organisationen </vt:lpstr>
      <vt:lpstr>Effektives Wissensmanagement durch die Nutzung von LLMs </vt:lpstr>
      <vt:lpstr>Vielzahl von Features sollen durch unsere Anwendung realisiert werden</vt:lpstr>
      <vt:lpstr>Nutzer-Anfragen werden durch eine Vielzahl von Systemen realisiert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 A1</dc:title>
  <dc:creator>Alexander Mitte</dc:creator>
  <cp:lastModifiedBy>Alexander Mitte</cp:lastModifiedBy>
  <cp:revision>2</cp:revision>
  <dcterms:created xsi:type="dcterms:W3CDTF">2023-10-19T15:51:28Z</dcterms:created>
  <dcterms:modified xsi:type="dcterms:W3CDTF">2024-04-28T21:03:13Z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0x010100CE7611696F41D347B873E082D651E8C3</vt:lpwstr>
  </property>
</Properties>
</file>