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6"/>
    <p:restoredTop sz="94660"/>
  </p:normalViewPr>
  <p:slideViewPr>
    <p:cSldViewPr snapToGrid="0" snapToObjects="1">
      <p:cViewPr>
        <p:scale>
          <a:sx n="185" d="100"/>
          <a:sy n="185" d="100"/>
        </p:scale>
        <p:origin x="1552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37C6-B32C-1B4B-BEE4-98B8B1B05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640E3-4ACF-E24C-97B1-2E33C97B3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00B89-83B0-8B44-A5D3-EFADD4F0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42F-11F3-6740-8586-907421AD2DDF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F0BAA-8B2D-9142-98A1-7F0005D7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854E4-C1B2-324A-804C-87F3BDE4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D491-6F06-3847-A8C2-7502E01D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9691-A18A-9841-A318-BDF694B8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A1A1D-0BF6-C542-9CC6-7CAB472A8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C546E-45BA-9E4D-BC44-0564C456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42F-11F3-6740-8586-907421AD2DDF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6EA6F-7FDC-C640-B6F3-37711C72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296F5-A4EC-1F4E-B17E-ACA48302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D491-6F06-3847-A8C2-7502E01D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2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B948C9-6024-4844-B2C5-C6D124B86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B90BB-8108-E040-992E-E7F6E81EF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F8E20-6AE1-0444-AA1C-FDFC560B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42F-11F3-6740-8586-907421AD2DDF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C09EC-81FE-FF48-8DC7-7BE8E59E9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14C60-942C-5442-B645-C9CD8107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D491-6F06-3847-A8C2-7502E01D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5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785B-7BEA-644F-B9CF-DC6024C7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BE8BE-CAA7-8942-AFD9-28051AAB9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A01D0-D9CF-2A4F-AF38-306FE6AE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42F-11F3-6740-8586-907421AD2DDF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EF687-B6B0-BF4C-8CA6-3E59DE8B7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255E1-BD77-8848-86DA-D42A8E75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D491-6F06-3847-A8C2-7502E01D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2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3E75-E48A-C54C-8985-5DEA7EC11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B522C-0607-104A-BD8E-96A195DB2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5F1DC-1A47-DB42-8538-85F54369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42F-11F3-6740-8586-907421AD2DDF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01E4-4C69-1B4A-BB63-C4AF51855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A8FDA-EBE9-6C4A-B9E8-5DE256FD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D491-6F06-3847-A8C2-7502E01D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9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8756-1FBA-FF4F-87FA-9EA0A147B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5CA2C-8FB0-8D4A-BA5F-E5251A5BD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88277-3FAA-254C-A526-20387EACA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72C51-8A55-4C41-B660-F1EB15994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42F-11F3-6740-8586-907421AD2DDF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9C9D0-0D4F-704E-8CD8-A3E6FFBA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39FD8-C7A1-E441-A2D5-BBD63619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D491-6F06-3847-A8C2-7502E01D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9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71D8-0B3C-E14C-A41F-F78D4F321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D8129-7FDF-E74F-9AA6-C0E977950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299A5-71C7-B148-A49E-107029110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F40C0-B3BD-C54B-96FF-BFADC1275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AD047-6475-6341-94C8-7F9A37086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5DC219-16CC-8D43-A69C-1E4D79CF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42F-11F3-6740-8586-907421AD2DDF}" type="datetimeFigureOut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7AB3B8-C541-A241-93E7-928B9E1D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C376C3-F3E2-C141-AD8E-1E0BD01EA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D491-6F06-3847-A8C2-7502E01D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9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78315-C9FC-C84A-9DE3-74BB6E041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39A75-B768-0747-A8F6-617FD9BC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42F-11F3-6740-8586-907421AD2DDF}" type="datetimeFigureOut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79D77-6C7F-914C-A2A9-C79FC7C8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81AD9-4950-C54D-8BDF-547ED678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D491-6F06-3847-A8C2-7502E01D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6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77C9D-FBF7-B244-A540-BBA030512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42F-11F3-6740-8586-907421AD2DDF}" type="datetimeFigureOut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09289-5ADE-E346-9B3C-84048B64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7FD93-D7F5-D445-8E33-1FB34703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D491-6F06-3847-A8C2-7502E01D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3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1930-57CC-CB45-B1D0-65C3F779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B0244-17F0-D240-AD4E-92F114223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4644E-E42E-8947-A9C3-D0D4DCA64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3E017-3DCF-3343-AA0D-702EB035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42F-11F3-6740-8586-907421AD2DDF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4F202-3A0B-D142-8C20-33FFBFE6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A52F7-C296-F341-BE01-FEBAD771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D491-6F06-3847-A8C2-7502E01D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4689-2F34-6048-922D-5564DE8A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C7C0F-175B-3F4F-B3EA-9630655F9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A9B8B-B833-2440-BC86-1702BEEA0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9A8A9-E402-C844-9E6A-832EFC7B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42F-11F3-6740-8586-907421AD2DDF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45186-1BC8-624B-88F5-86D0B63C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583A7-7A69-8E46-8021-4ABB3E36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D491-6F06-3847-A8C2-7502E01D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BA3CE-4980-1D4A-8510-C42AF480A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2903A-4969-4B4A-98F9-2513D50EF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A2850-FE89-C04F-B887-FC6ED19C8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C142F-11F3-6740-8586-907421AD2DDF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ABA2E-AFD3-CF48-9633-08FD135A3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38402-C68F-B346-BA88-9093F9CA5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8D491-6F06-3847-A8C2-7502E01D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0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3C20D4-9F9B-7045-8200-9460D3C6E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7" y="1383189"/>
            <a:ext cx="8685788" cy="442599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9E39545-8BB1-3E4A-B282-E917A6D46A4A}"/>
              </a:ext>
            </a:extLst>
          </p:cNvPr>
          <p:cNvSpPr/>
          <p:nvPr/>
        </p:nvSpPr>
        <p:spPr>
          <a:xfrm>
            <a:off x="6758047" y="3593289"/>
            <a:ext cx="1516343" cy="24316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FBB754-11A3-2F47-8E55-375D8BAE60BB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flipV="1">
            <a:off x="8052327" y="3278348"/>
            <a:ext cx="1123811" cy="3505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2571F3-A958-8647-AE38-33605655964B}"/>
              </a:ext>
            </a:extLst>
          </p:cNvPr>
          <p:cNvSpPr txBox="1"/>
          <p:nvPr/>
        </p:nvSpPr>
        <p:spPr>
          <a:xfrm>
            <a:off x="9176138" y="3062904"/>
            <a:ext cx="2931059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IEC-KO and inducible KO</a:t>
            </a:r>
          </a:p>
        </p:txBody>
      </p:sp>
    </p:spTree>
    <p:extLst>
      <p:ext uri="{BB962C8B-B14F-4D97-AF65-F5344CB8AC3E}">
        <p14:creationId xmlns:p14="http://schemas.microsoft.com/office/powerpoint/2010/main" val="1033415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2F9758A-AFE3-164E-8E40-AF20410AA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664" y="3748286"/>
            <a:ext cx="7819598" cy="29309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216C24-EC1B-D049-AD48-2AF82F797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54" y="144379"/>
            <a:ext cx="11202546" cy="570641"/>
          </a:xfrm>
        </p:spPr>
        <p:txBody>
          <a:bodyPr>
            <a:normAutofit fontScale="90000"/>
          </a:bodyPr>
          <a:lstStyle/>
          <a:p>
            <a:r>
              <a:rPr lang="en-US" dirty="0"/>
              <a:t>Inflammation is also commensal dependent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268B3E-61CC-5D47-BDF8-42EC04E5D678}"/>
              </a:ext>
            </a:extLst>
          </p:cNvPr>
          <p:cNvSpPr txBox="1"/>
          <p:nvPr/>
        </p:nvSpPr>
        <p:spPr>
          <a:xfrm>
            <a:off x="199380" y="688511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1E86D-5657-DD46-B100-05017BF9C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664" y="610461"/>
            <a:ext cx="8080227" cy="32423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8318F6-8EFD-BB4F-8723-AEDA92C74034}"/>
              </a:ext>
            </a:extLst>
          </p:cNvPr>
          <p:cNvSpPr txBox="1"/>
          <p:nvPr/>
        </p:nvSpPr>
        <p:spPr>
          <a:xfrm>
            <a:off x="10072150" y="2241311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16S after FMT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E697B-40AF-2F4E-8331-019D23C357D3}"/>
              </a:ext>
            </a:extLst>
          </p:cNvPr>
          <p:cNvSpPr txBox="1"/>
          <p:nvPr/>
        </p:nvSpPr>
        <p:spPr>
          <a:xfrm>
            <a:off x="9680265" y="4957011"/>
            <a:ext cx="212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DSS-colitis after FMT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733CE0-D7A4-E540-B093-35A3284F3F8F}"/>
              </a:ext>
            </a:extLst>
          </p:cNvPr>
          <p:cNvSpPr txBox="1"/>
          <p:nvPr/>
        </p:nvSpPr>
        <p:spPr>
          <a:xfrm>
            <a:off x="8827741" y="6309913"/>
            <a:ext cx="3236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Would Ctrl into Hes1-KO rescue?</a:t>
            </a:r>
          </a:p>
        </p:txBody>
      </p:sp>
    </p:spTree>
    <p:extLst>
      <p:ext uri="{BB962C8B-B14F-4D97-AF65-F5344CB8AC3E}">
        <p14:creationId xmlns:p14="http://schemas.microsoft.com/office/powerpoint/2010/main" val="3473455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EEA5-6B97-7741-9554-E23504DC3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05" y="158129"/>
            <a:ext cx="11790947" cy="859399"/>
          </a:xfrm>
        </p:spPr>
        <p:txBody>
          <a:bodyPr/>
          <a:lstStyle/>
          <a:p>
            <a:r>
              <a:rPr lang="en-US" dirty="0"/>
              <a:t>Hes1 alters mucus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E582F2-DC12-134D-9954-FA489D56455D}"/>
              </a:ext>
            </a:extLst>
          </p:cNvPr>
          <p:cNvSpPr txBox="1"/>
          <p:nvPr/>
        </p:nvSpPr>
        <p:spPr>
          <a:xfrm>
            <a:off x="488138" y="1265035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76DD9-DBD6-DC47-B6ED-5FF21D7C6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906" y="900649"/>
            <a:ext cx="2667488" cy="370228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09EFDE1-B160-1B46-8549-F0900D76EB22}"/>
              </a:ext>
            </a:extLst>
          </p:cNvPr>
          <p:cNvGrpSpPr/>
          <p:nvPr/>
        </p:nvGrpSpPr>
        <p:grpSpPr>
          <a:xfrm>
            <a:off x="6019225" y="1089354"/>
            <a:ext cx="4984379" cy="3441758"/>
            <a:chOff x="6597802" y="283600"/>
            <a:chExt cx="4984379" cy="344175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42307B4-34A3-C842-8D1A-7ADAA6527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97802" y="283600"/>
              <a:ext cx="4984379" cy="344175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3B9BD69-0717-474B-9051-53F3A92072D7}"/>
                </a:ext>
              </a:extLst>
            </p:cNvPr>
            <p:cNvSpPr txBox="1"/>
            <p:nvPr/>
          </p:nvSpPr>
          <p:spPr>
            <a:xfrm>
              <a:off x="7360709" y="39113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Fig S7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5C4B320-D17F-0B4F-95C7-2AE0B338272C}"/>
              </a:ext>
            </a:extLst>
          </p:cNvPr>
          <p:cNvSpPr txBox="1"/>
          <p:nvPr/>
        </p:nvSpPr>
        <p:spPr>
          <a:xfrm>
            <a:off x="2172559" y="4764505"/>
            <a:ext cx="2123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“mucus hyperplasia”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D2450B-9BF5-9E46-A0F3-676A977FECA4}"/>
              </a:ext>
            </a:extLst>
          </p:cNvPr>
          <p:cNvSpPr txBox="1"/>
          <p:nvPr/>
        </p:nvSpPr>
        <p:spPr>
          <a:xfrm>
            <a:off x="6373299" y="4895134"/>
            <a:ext cx="5115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is not simply due to lost Notch signaling (yes hyperplasia, no dysbiosis)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126D4-F76A-EB49-B971-FB6E3364659E}"/>
              </a:ext>
            </a:extLst>
          </p:cNvPr>
          <p:cNvSpPr txBox="1"/>
          <p:nvPr/>
        </p:nvSpPr>
        <p:spPr>
          <a:xfrm>
            <a:off x="10003399" y="2382461"/>
            <a:ext cx="160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Notch inhibitor</a:t>
            </a:r>
          </a:p>
        </p:txBody>
      </p:sp>
    </p:spTree>
    <p:extLst>
      <p:ext uri="{BB962C8B-B14F-4D97-AF65-F5344CB8AC3E}">
        <p14:creationId xmlns:p14="http://schemas.microsoft.com/office/powerpoint/2010/main" val="2916803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EEA5-6B97-7741-9554-E23504DC3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05" y="158129"/>
            <a:ext cx="11790947" cy="859399"/>
          </a:xfrm>
        </p:spPr>
        <p:txBody>
          <a:bodyPr/>
          <a:lstStyle/>
          <a:p>
            <a:r>
              <a:rPr lang="en-US" dirty="0"/>
              <a:t>Hes1 altered mucus alters microbiota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E582F2-DC12-134D-9954-FA489D56455D}"/>
              </a:ext>
            </a:extLst>
          </p:cNvPr>
          <p:cNvSpPr txBox="1"/>
          <p:nvPr/>
        </p:nvSpPr>
        <p:spPr>
          <a:xfrm>
            <a:off x="220005" y="790523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A8ACF-E30B-4242-9521-63342651C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081" y="852399"/>
            <a:ext cx="6581847" cy="29820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A2272F-16B5-1947-B313-DAB2BCB56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609" y="3834427"/>
            <a:ext cx="6581847" cy="29856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480854-28C9-874B-866E-51BF3E90269E}"/>
              </a:ext>
            </a:extLst>
          </p:cNvPr>
          <p:cNvSpPr txBox="1"/>
          <p:nvPr/>
        </p:nvSpPr>
        <p:spPr>
          <a:xfrm>
            <a:off x="7722803" y="1251284"/>
            <a:ext cx="428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Unclear how they ruled out the possibility that </a:t>
            </a:r>
            <a:r>
              <a:rPr lang="en-US" dirty="0" err="1"/>
              <a:t>Akkermansia</a:t>
            </a:r>
            <a:r>
              <a:rPr lang="en-US" dirty="0" err="1">
                <a:sym typeface="Wingdings" pitchFamily="2" charset="2"/>
              </a:rPr>
              <a:t>mucus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74A1D-AFB2-024D-AA23-F7E94E0B47B3}"/>
              </a:ext>
            </a:extLst>
          </p:cNvPr>
          <p:cNvSpPr txBox="1"/>
          <p:nvPr/>
        </p:nvSpPr>
        <p:spPr>
          <a:xfrm>
            <a:off x="6985191" y="3994484"/>
            <a:ext cx="204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Muc2 pulldown, increased Am</a:t>
            </a:r>
          </a:p>
        </p:txBody>
      </p:sp>
    </p:spTree>
    <p:extLst>
      <p:ext uri="{BB962C8B-B14F-4D97-AF65-F5344CB8AC3E}">
        <p14:creationId xmlns:p14="http://schemas.microsoft.com/office/powerpoint/2010/main" val="124185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263956B-FBF4-B34E-A6F1-84F7B456F9D5}"/>
              </a:ext>
            </a:extLst>
          </p:cNvPr>
          <p:cNvSpPr txBox="1"/>
          <p:nvPr/>
        </p:nvSpPr>
        <p:spPr>
          <a:xfrm>
            <a:off x="283561" y="2721486"/>
            <a:ext cx="873701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Notch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84CAB1-F19E-DE4B-85F7-BCACD2B65B87}"/>
              </a:ext>
            </a:extLst>
          </p:cNvPr>
          <p:cNvSpPr txBox="1"/>
          <p:nvPr/>
        </p:nvSpPr>
        <p:spPr>
          <a:xfrm>
            <a:off x="1760668" y="2582986"/>
            <a:ext cx="2630272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Hes1</a:t>
            </a:r>
            <a:r>
              <a:rPr lang="en-US" dirty="0"/>
              <a:t> </a:t>
            </a:r>
          </a:p>
          <a:p>
            <a:r>
              <a:rPr lang="en-US" dirty="0"/>
              <a:t>(transcriptional repressor)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1A64CC-85A9-B943-A693-D8B79CEA1AE9}"/>
              </a:ext>
            </a:extLst>
          </p:cNvPr>
          <p:cNvSpPr txBox="1"/>
          <p:nvPr/>
        </p:nvSpPr>
        <p:spPr>
          <a:xfrm>
            <a:off x="4855560" y="2985054"/>
            <a:ext cx="1758371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Drives IEC lineage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AC97EC-9412-5540-AD15-1ABA30ED2D9F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1157262" y="2936929"/>
            <a:ext cx="6034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7B5D21-DD8D-D647-892B-3C82E7E0312D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4390940" y="2936929"/>
            <a:ext cx="464620" cy="432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C76AEA-3352-764D-93D0-02384C15357C}"/>
              </a:ext>
            </a:extLst>
          </p:cNvPr>
          <p:cNvSpPr txBox="1"/>
          <p:nvPr/>
        </p:nvSpPr>
        <p:spPr>
          <a:xfrm>
            <a:off x="1760668" y="4033296"/>
            <a:ext cx="4853262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(Hes3, Hes5 known to be required for IEC renewal in adult mouse gut)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84891D2-85F1-1B4C-94C0-B7DCDAA5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background for paper</a:t>
            </a:r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DE83917D-112B-4944-9B7F-306D1930BDF6}"/>
              </a:ext>
            </a:extLst>
          </p:cNvPr>
          <p:cNvSpPr/>
          <p:nvPr/>
        </p:nvSpPr>
        <p:spPr>
          <a:xfrm>
            <a:off x="6904028" y="4855579"/>
            <a:ext cx="1215342" cy="1140107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DB85130-3FE5-BC43-87A6-6842DB87D6EA}"/>
              </a:ext>
            </a:extLst>
          </p:cNvPr>
          <p:cNvSpPr/>
          <p:nvPr/>
        </p:nvSpPr>
        <p:spPr>
          <a:xfrm>
            <a:off x="7326504" y="5442994"/>
            <a:ext cx="370389" cy="36460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85E651EE-803C-1E4B-9DAE-36C4BDE77989}"/>
              </a:ext>
            </a:extLst>
          </p:cNvPr>
          <p:cNvSpPr/>
          <p:nvPr/>
        </p:nvSpPr>
        <p:spPr>
          <a:xfrm flipV="1">
            <a:off x="8026806" y="4855579"/>
            <a:ext cx="1215342" cy="1140107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48A6858-123B-A841-99B7-4E714A9825CD}"/>
              </a:ext>
            </a:extLst>
          </p:cNvPr>
          <p:cNvSpPr/>
          <p:nvPr/>
        </p:nvSpPr>
        <p:spPr>
          <a:xfrm flipV="1">
            <a:off x="8449282" y="5442994"/>
            <a:ext cx="370389" cy="36460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5D9864-3977-B34B-867A-D95ED79D1DF6}"/>
              </a:ext>
            </a:extLst>
          </p:cNvPr>
          <p:cNvSpPr txBox="1"/>
          <p:nvPr/>
        </p:nvSpPr>
        <p:spPr>
          <a:xfrm>
            <a:off x="7089819" y="6013577"/>
            <a:ext cx="84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Paneth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DB68A5-DC3D-664A-9478-FAF6B166D9FE}"/>
              </a:ext>
            </a:extLst>
          </p:cNvPr>
          <p:cNvSpPr txBox="1"/>
          <p:nvPr/>
        </p:nvSpPr>
        <p:spPr>
          <a:xfrm>
            <a:off x="8244593" y="6013577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goblet</a:t>
            </a:r>
          </a:p>
        </p:txBody>
      </p:sp>
      <p:sp>
        <p:nvSpPr>
          <p:cNvPr id="26" name="Bent Arrow 25">
            <a:extLst>
              <a:ext uri="{FF2B5EF4-FFF2-40B4-BE49-F238E27FC236}">
                <a16:creationId xmlns:a16="http://schemas.microsoft.com/office/drawing/2014/main" id="{1A22094D-941B-F94F-B730-29A6314B04C7}"/>
              </a:ext>
            </a:extLst>
          </p:cNvPr>
          <p:cNvSpPr/>
          <p:nvPr/>
        </p:nvSpPr>
        <p:spPr>
          <a:xfrm>
            <a:off x="7454096" y="4228045"/>
            <a:ext cx="364603" cy="77550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4A5015-8BE7-3544-BB70-3FDD2374C02B}"/>
              </a:ext>
            </a:extLst>
          </p:cNvPr>
          <p:cNvSpPr txBox="1"/>
          <p:nvPr/>
        </p:nvSpPr>
        <p:spPr>
          <a:xfrm>
            <a:off x="7750223" y="4121811"/>
            <a:ext cx="8406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AMPs</a:t>
            </a:r>
          </a:p>
        </p:txBody>
      </p:sp>
      <p:sp>
        <p:nvSpPr>
          <p:cNvPr id="28" name="Bent Arrow 27">
            <a:extLst>
              <a:ext uri="{FF2B5EF4-FFF2-40B4-BE49-F238E27FC236}">
                <a16:creationId xmlns:a16="http://schemas.microsoft.com/office/drawing/2014/main" id="{6CA759D7-17F9-8D49-BC01-A075A7103492}"/>
              </a:ext>
            </a:extLst>
          </p:cNvPr>
          <p:cNvSpPr/>
          <p:nvPr/>
        </p:nvSpPr>
        <p:spPr>
          <a:xfrm>
            <a:off x="8542482" y="4217676"/>
            <a:ext cx="364603" cy="77550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552154-3B53-6041-B99F-F1E30A671A8F}"/>
              </a:ext>
            </a:extLst>
          </p:cNvPr>
          <p:cNvSpPr txBox="1"/>
          <p:nvPr/>
        </p:nvSpPr>
        <p:spPr>
          <a:xfrm>
            <a:off x="8838609" y="4111442"/>
            <a:ext cx="9348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mucus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D3A06F-A533-0646-974E-DE684CD0CF7B}"/>
              </a:ext>
            </a:extLst>
          </p:cNvPr>
          <p:cNvSpPr txBox="1"/>
          <p:nvPr/>
        </p:nvSpPr>
        <p:spPr>
          <a:xfrm>
            <a:off x="4855560" y="2119363"/>
            <a:ext cx="1758371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Inhibits inflammation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0A8F2D-996B-AF41-8B96-3142E1F92B15}"/>
              </a:ext>
            </a:extLst>
          </p:cNvPr>
          <p:cNvCxnSpPr>
            <a:cxnSpLocks/>
            <a:stCxn id="12" idx="3"/>
            <a:endCxn id="31" idx="1"/>
          </p:cNvCxnSpPr>
          <p:nvPr/>
        </p:nvCxnSpPr>
        <p:spPr>
          <a:xfrm flipV="1">
            <a:off x="4390940" y="2504084"/>
            <a:ext cx="464620" cy="43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34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84668-1D14-AE42-8711-F063FB1A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27D67-EA80-E546-99C1-03AC3126F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990" y="2622096"/>
            <a:ext cx="4324029" cy="10419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D05461-AFBB-0341-8BA7-5BD078384573}"/>
              </a:ext>
            </a:extLst>
          </p:cNvPr>
          <p:cNvSpPr/>
          <p:nvPr/>
        </p:nvSpPr>
        <p:spPr>
          <a:xfrm>
            <a:off x="1335990" y="2540643"/>
            <a:ext cx="2454719" cy="289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9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CCB60-D7D5-F742-AA8B-8CA1F3BB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931" y="180511"/>
            <a:ext cx="10835869" cy="1325563"/>
          </a:xfrm>
        </p:spPr>
        <p:txBody>
          <a:bodyPr/>
          <a:lstStyle/>
          <a:p>
            <a:r>
              <a:rPr lang="en-US" dirty="0"/>
              <a:t>Hes1 deficiency leads to microbiota differences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A99DD-FF2B-AC4C-9580-9CA233CEF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79" y="1217297"/>
            <a:ext cx="6162110" cy="28702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F5EC02-4AA0-EC43-9288-6F272BED9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271" y="1058778"/>
            <a:ext cx="1854377" cy="53485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3A8E3E-AE14-0F46-9CAB-56D3D3BF3478}"/>
              </a:ext>
            </a:extLst>
          </p:cNvPr>
          <p:cNvSpPr txBox="1"/>
          <p:nvPr/>
        </p:nvSpPr>
        <p:spPr>
          <a:xfrm>
            <a:off x="9188217" y="228310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ielum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B6950B-4ED2-9F4D-A814-22284A5B982B}"/>
              </a:ext>
            </a:extLst>
          </p:cNvPr>
          <p:cNvSpPr txBox="1"/>
          <p:nvPr/>
        </p:nvSpPr>
        <p:spPr>
          <a:xfrm>
            <a:off x="9201362" y="5108265"/>
            <a:ext cx="69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2141FA-4BDC-4640-B360-A4E4E2E6F7BE}"/>
              </a:ext>
            </a:extLst>
          </p:cNvPr>
          <p:cNvCxnSpPr/>
          <p:nvPr/>
        </p:nvCxnSpPr>
        <p:spPr>
          <a:xfrm flipV="1">
            <a:off x="6304547" y="3733029"/>
            <a:ext cx="0" cy="66021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BCEE4EB-D352-B241-A487-F2E9DE23E3B3}"/>
              </a:ext>
            </a:extLst>
          </p:cNvPr>
          <p:cNvSpPr txBox="1"/>
          <p:nvPr/>
        </p:nvSpPr>
        <p:spPr>
          <a:xfrm>
            <a:off x="5269314" y="4393245"/>
            <a:ext cx="21475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From changes in O2?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82CDFC-59CA-0C41-973A-5B2177D3217E}"/>
              </a:ext>
            </a:extLst>
          </p:cNvPr>
          <p:cNvSpPr txBox="1"/>
          <p:nvPr/>
        </p:nvSpPr>
        <p:spPr>
          <a:xfrm>
            <a:off x="1210033" y="5348896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79350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1978-16A8-374E-A58C-88FFC226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distinction between Hes1+ and Hes1-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8EBA3-21F1-A242-9EA0-D750D9244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97" y="4502329"/>
            <a:ext cx="8409081" cy="2197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6FF6F7-0D5C-4D45-B339-B602D6C4A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81" y="1506022"/>
            <a:ext cx="5393353" cy="2996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0DB682-FE32-F74D-A021-E7261E17F233}"/>
              </a:ext>
            </a:extLst>
          </p:cNvPr>
          <p:cNvSpPr txBox="1"/>
          <p:nvPr/>
        </p:nvSpPr>
        <p:spPr>
          <a:xfrm>
            <a:off x="2028181" y="412607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7B916A-6D82-464C-9371-7F601BAAEF25}"/>
              </a:ext>
            </a:extLst>
          </p:cNvPr>
          <p:cNvSpPr txBox="1"/>
          <p:nvPr/>
        </p:nvSpPr>
        <p:spPr>
          <a:xfrm>
            <a:off x="5727032" y="4495409"/>
            <a:ext cx="527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S2b, same mouse, feces before and after depletion</a:t>
            </a:r>
          </a:p>
        </p:txBody>
      </p:sp>
    </p:spTree>
    <p:extLst>
      <p:ext uri="{BB962C8B-B14F-4D97-AF65-F5344CB8AC3E}">
        <p14:creationId xmlns:p14="http://schemas.microsoft.com/office/powerpoint/2010/main" val="191253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F442-24D6-AA4C-B28B-C7898613B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80" y="365126"/>
            <a:ext cx="11181920" cy="638652"/>
          </a:xfrm>
        </p:spPr>
        <p:txBody>
          <a:bodyPr>
            <a:normAutofit fontScale="90000"/>
          </a:bodyPr>
          <a:lstStyle/>
          <a:p>
            <a:r>
              <a:rPr lang="en-US" dirty="0"/>
              <a:t>Hes1 loss leads to decreased AMPs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CB81D2-F02C-D54D-8334-BB74E0237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89" y="1306285"/>
            <a:ext cx="8702923" cy="22206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E1A12B-FD8B-0442-AD7A-4F6FDE16F7F4}"/>
              </a:ext>
            </a:extLst>
          </p:cNvPr>
          <p:cNvSpPr txBox="1"/>
          <p:nvPr/>
        </p:nvSpPr>
        <p:spPr>
          <a:xfrm>
            <a:off x="254382" y="1003778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F07354-A3BA-4C41-9161-A9082589D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462" y="4097534"/>
            <a:ext cx="5802659" cy="25224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A859E1-6824-684D-97CF-38158097CA4C}"/>
              </a:ext>
            </a:extLst>
          </p:cNvPr>
          <p:cNvSpPr txBox="1"/>
          <p:nvPr/>
        </p:nvSpPr>
        <p:spPr>
          <a:xfrm>
            <a:off x="2715068" y="4097534"/>
            <a:ext cx="2375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5</a:t>
            </a:r>
          </a:p>
          <a:p>
            <a:r>
              <a:rPr lang="en-US" dirty="0"/>
              <a:t>Increased Paneth cells</a:t>
            </a:r>
          </a:p>
          <a:p>
            <a:r>
              <a:rPr lang="en-US" dirty="0"/>
              <a:t>Authors do not address</a:t>
            </a:r>
          </a:p>
        </p:txBody>
      </p:sp>
    </p:spTree>
    <p:extLst>
      <p:ext uri="{BB962C8B-B14F-4D97-AF65-F5344CB8AC3E}">
        <p14:creationId xmlns:p14="http://schemas.microsoft.com/office/powerpoint/2010/main" val="519675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9257-963B-694C-AFEA-A0AA5AA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 expression is commensal-dependent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76DE63-0113-B740-ABE4-B28079F88CCE}"/>
              </a:ext>
            </a:extLst>
          </p:cNvPr>
          <p:cNvSpPr txBox="1"/>
          <p:nvPr/>
        </p:nvSpPr>
        <p:spPr>
          <a:xfrm>
            <a:off x="660018" y="2048806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BA23BE-8CA0-0C4A-9B86-011F971CAAED}"/>
              </a:ext>
            </a:extLst>
          </p:cNvPr>
          <p:cNvSpPr txBox="1"/>
          <p:nvPr/>
        </p:nvSpPr>
        <p:spPr>
          <a:xfrm>
            <a:off x="8298352" y="1864140"/>
            <a:ext cx="2601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look at certain AMPs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9685B0-B6A6-6E43-B369-DBB32A269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56" y="2418138"/>
            <a:ext cx="5407110" cy="27356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A036C6-B794-6B4C-B77B-EEDE21D76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803" y="2418138"/>
            <a:ext cx="4616347" cy="275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1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CA3B-1AE5-794B-A699-346F50A3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59" y="309383"/>
            <a:ext cx="11605317" cy="1017529"/>
          </a:xfrm>
        </p:spPr>
        <p:txBody>
          <a:bodyPr>
            <a:normAutofit/>
          </a:bodyPr>
          <a:lstStyle/>
          <a:p>
            <a:r>
              <a:rPr lang="en-US" dirty="0"/>
              <a:t>Hes1 required for colonization resistance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AD915-3F4C-884A-9831-F3075463C42A}"/>
              </a:ext>
            </a:extLst>
          </p:cNvPr>
          <p:cNvSpPr txBox="1"/>
          <p:nvPr/>
        </p:nvSpPr>
        <p:spPr>
          <a:xfrm>
            <a:off x="412511" y="1478165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33588-B15A-2F45-AAEC-CAC809A6D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78" y="1662831"/>
            <a:ext cx="3557056" cy="5068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3AD3D9-A223-0145-8028-49336A625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634" y="1746297"/>
            <a:ext cx="3792216" cy="44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7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CA3B-1AE5-794B-A699-346F50A3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59" y="309383"/>
            <a:ext cx="11605317" cy="1017529"/>
          </a:xfrm>
        </p:spPr>
        <p:txBody>
          <a:bodyPr>
            <a:normAutofit/>
          </a:bodyPr>
          <a:lstStyle/>
          <a:p>
            <a:r>
              <a:rPr lang="en-US" dirty="0"/>
              <a:t>Hes1 loss sensitizes to DSS-colitis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AD915-3F4C-884A-9831-F3075463C42A}"/>
              </a:ext>
            </a:extLst>
          </p:cNvPr>
          <p:cNvSpPr txBox="1"/>
          <p:nvPr/>
        </p:nvSpPr>
        <p:spPr>
          <a:xfrm>
            <a:off x="412511" y="1478165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B8819-EFEC-794F-BCA7-C4D1FED19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16" y="1847497"/>
            <a:ext cx="6230179" cy="3988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94D6CC-1CDC-D44F-A733-52D70F27D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170" y="1662831"/>
            <a:ext cx="3964659" cy="429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53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189</Words>
  <Application>Microsoft Macintosh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Required background for paper</vt:lpstr>
      <vt:lpstr>Significance: </vt:lpstr>
      <vt:lpstr>Hes1 deficiency leads to microbiota differences</vt:lpstr>
      <vt:lpstr>Clear distinction between Hes1+ and Hes1-</vt:lpstr>
      <vt:lpstr>Hes1 loss leads to decreased AMPs</vt:lpstr>
      <vt:lpstr>AMP expression is commensal-dependent</vt:lpstr>
      <vt:lpstr>Hes1 required for colonization resistance</vt:lpstr>
      <vt:lpstr>Hes1 loss sensitizes to DSS-colitis</vt:lpstr>
      <vt:lpstr>Inflammation is also commensal dependent</vt:lpstr>
      <vt:lpstr>Hes1 alters mucus</vt:lpstr>
      <vt:lpstr>Hes1 altered mucus alters microbiota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Kester, Jemila Caplan</dc:creator>
  <cp:lastModifiedBy>Kester, Jemila Caplan</cp:lastModifiedBy>
  <cp:revision>13</cp:revision>
  <cp:lastPrinted>2018-06-11T17:24:57Z</cp:lastPrinted>
  <dcterms:created xsi:type="dcterms:W3CDTF">2018-06-11T14:05:17Z</dcterms:created>
  <dcterms:modified xsi:type="dcterms:W3CDTF">2018-06-11T17:28:15Z</dcterms:modified>
</cp:coreProperties>
</file>