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1" r:id="rId3"/>
    <p:sldId id="297" r:id="rId4"/>
    <p:sldId id="284" r:id="rId5"/>
    <p:sldId id="282" r:id="rId6"/>
    <p:sldId id="298" r:id="rId7"/>
    <p:sldId id="281" r:id="rId8"/>
    <p:sldId id="285" r:id="rId9"/>
    <p:sldId id="292" r:id="rId10"/>
    <p:sldId id="283" r:id="rId11"/>
    <p:sldId id="258" r:id="rId12"/>
    <p:sldId id="261" r:id="rId13"/>
    <p:sldId id="295" r:id="rId14"/>
    <p:sldId id="262" r:id="rId15"/>
    <p:sldId id="263" r:id="rId16"/>
    <p:sldId id="264" r:id="rId17"/>
    <p:sldId id="268" r:id="rId18"/>
    <p:sldId id="265" r:id="rId19"/>
    <p:sldId id="266" r:id="rId20"/>
    <p:sldId id="260" r:id="rId21"/>
    <p:sldId id="267" r:id="rId22"/>
    <p:sldId id="299" r:id="rId23"/>
    <p:sldId id="310" r:id="rId24"/>
    <p:sldId id="304" r:id="rId25"/>
    <p:sldId id="309" r:id="rId26"/>
    <p:sldId id="290" r:id="rId27"/>
    <p:sldId id="289" r:id="rId28"/>
    <p:sldId id="280" r:id="rId29"/>
    <p:sldId id="300" r:id="rId30"/>
    <p:sldId id="273" r:id="rId31"/>
    <p:sldId id="274" r:id="rId32"/>
    <p:sldId id="275" r:id="rId33"/>
    <p:sldId id="302" r:id="rId34"/>
    <p:sldId id="303" r:id="rId35"/>
    <p:sldId id="293" r:id="rId36"/>
    <p:sldId id="307" r:id="rId37"/>
    <p:sldId id="308" r:id="rId38"/>
    <p:sldId id="294" r:id="rId39"/>
    <p:sldId id="276" r:id="rId40"/>
    <p:sldId id="277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39" autoAdjust="0"/>
  </p:normalViewPr>
  <p:slideViewPr>
    <p:cSldViewPr>
      <p:cViewPr varScale="1">
        <p:scale>
          <a:sx n="56" d="100"/>
          <a:sy n="56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02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CCAF-AF82-4C16-8553-E949B1C2310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7271-1E12-4C15-9B2D-C89C6F31D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D2F54-1167-4AEF-BA2C-7FFFAFE46D7A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2AC0-D3CD-415E-8D51-C2927F37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2AC0-D3CD-415E-8D51-C2927F373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2AC0-D3CD-415E-8D51-C2927F373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autism_kb_data</a:t>
            </a:r>
            <a:endParaRPr lang="en-US" dirty="0" smtClean="0"/>
          </a:p>
          <a:p>
            <a:r>
              <a:rPr lang="en-US" dirty="0" err="1" smtClean="0"/>
              <a:t>crc_zhao</a:t>
            </a:r>
            <a:r>
              <a:rPr lang="en-US" dirty="0" smtClean="0"/>
              <a:t> (everything in all files)</a:t>
            </a:r>
          </a:p>
          <a:p>
            <a:r>
              <a:rPr lang="en-US" dirty="0" err="1" smtClean="0"/>
              <a:t>edd_singh</a:t>
            </a:r>
            <a:r>
              <a:rPr lang="en-US" dirty="0" smtClean="0"/>
              <a:t> (primers aren’t in files, have </a:t>
            </a:r>
            <a:r>
              <a:rPr lang="en-US" dirty="0" err="1" smtClean="0"/>
              <a:t>fasta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ibd_gevers</a:t>
            </a:r>
            <a:r>
              <a:rPr lang="en-US" baseline="0" dirty="0" smtClean="0"/>
              <a:t> (need to merge, primers aren’t in files (I think))</a:t>
            </a:r>
          </a:p>
          <a:p>
            <a:r>
              <a:rPr lang="en-US" baseline="0" dirty="0" err="1" smtClean="0"/>
              <a:t>sci_gungor</a:t>
            </a:r>
            <a:r>
              <a:rPr lang="en-US" baseline="0" dirty="0" smtClean="0"/>
              <a:t> (need </a:t>
            </a:r>
            <a:r>
              <a:rPr lang="en-US" baseline="0" dirty="0" err="1" smtClean="0"/>
              <a:t>barcopes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womp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ob_escobar</a:t>
            </a:r>
            <a:r>
              <a:rPr lang="en-US" baseline="0" smtClean="0"/>
              <a:t> (no primers in files)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2AC0-D3CD-415E-8D51-C2927F3732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dataset7 = </a:t>
            </a:r>
            <a:r>
              <a:rPr lang="en-US" dirty="0" err="1" smtClean="0"/>
              <a:t>RA_Littman</a:t>
            </a:r>
            <a:r>
              <a:rPr lang="en-US" baseline="0" dirty="0" smtClean="0"/>
              <a:t> already has primers removed; this run I asked to remove primers</a:t>
            </a:r>
          </a:p>
          <a:p>
            <a:r>
              <a:rPr lang="en-US" baseline="0" dirty="0" smtClean="0"/>
              <a:t>- dataset8 </a:t>
            </a:r>
            <a:r>
              <a:rPr lang="en-US" baseline="0" dirty="0" smtClean="0"/>
              <a:t>= messed up tab delimitation in barcode map file; samples were lost at the split by barcodes </a:t>
            </a:r>
            <a:r>
              <a:rPr lang="en-US" baseline="0" dirty="0" smtClean="0"/>
              <a:t>point (</a:t>
            </a:r>
            <a:r>
              <a:rPr lang="en-US" baseline="0" dirty="0" err="1" smtClean="0"/>
              <a:t>CRC_Xiang</a:t>
            </a:r>
            <a:r>
              <a:rPr lang="en-US" baseline="0" dirty="0" smtClean="0"/>
              <a:t>, but actually it breaks the code rather than returning lost samples)</a:t>
            </a:r>
            <a:endParaRPr lang="en-US" baseline="0" dirty="0" smtClean="0"/>
          </a:p>
          <a:p>
            <a:r>
              <a:rPr lang="en-US" baseline="0" dirty="0" smtClean="0"/>
              <a:t>- dataset9 </a:t>
            </a:r>
            <a:r>
              <a:rPr lang="en-US" baseline="0" dirty="0" smtClean="0"/>
              <a:t>= length trim was too high, empty files after length trim (comes from </a:t>
            </a:r>
            <a:r>
              <a:rPr lang="en-US" baseline="0" dirty="0" err="1" smtClean="0"/>
              <a:t>Engstrand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- dataset10 </a:t>
            </a:r>
            <a:r>
              <a:rPr lang="en-US" baseline="0" dirty="0" smtClean="0"/>
              <a:t>= wrong ASCII </a:t>
            </a:r>
            <a:r>
              <a:rPr lang="en-US" baseline="0" dirty="0" smtClean="0"/>
              <a:t>encoding leads to throwing out lots of files leads to nothing getting past the MIN_COUNT filter!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2AC0-D3CD-415E-8D51-C2927F3732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2AC0-D3CD-415E-8D51-C2927F3732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F2AC0-D3CD-415E-8D51-C2927F3732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215A-1781-46C5-8A27-7013F53A453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5B08-5E98-4FAC-9390-1EF5CF341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685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b="0" kern="1200">
          <a:solidFill>
            <a:schemeClr val="tx1">
              <a:lumMod val="65000"/>
              <a:lumOff val="35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b="0" kern="1200">
          <a:solidFill>
            <a:schemeClr val="tx1">
              <a:lumMod val="50000"/>
              <a:lumOff val="50000"/>
            </a:schemeClr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16S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Claire </a:t>
            </a:r>
            <a:r>
              <a:rPr lang="en-US" dirty="0" err="1" smtClean="0"/>
              <a:t>Duvallet</a:t>
            </a:r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 err="1" smtClean="0"/>
              <a:t>Gurry</a:t>
            </a:r>
            <a:r>
              <a:rPr lang="en-US" dirty="0" smtClean="0"/>
              <a:t>, Scott </a:t>
            </a:r>
            <a:r>
              <a:rPr lang="en-US" dirty="0" err="1" smtClean="0"/>
              <a:t>Olesen</a:t>
            </a:r>
            <a:endParaRPr lang="en-US" dirty="0" smtClean="0"/>
          </a:p>
          <a:p>
            <a:r>
              <a:rPr lang="en-US" dirty="0" smtClean="0"/>
              <a:t>March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1. pre-processing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93201" y="1676400"/>
            <a:ext cx="1757598" cy="1844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16S MAGIC</a:t>
            </a:r>
            <a:endParaRPr lang="en-US" sz="3600" dirty="0"/>
          </a:p>
        </p:txBody>
      </p:sp>
      <p:sp>
        <p:nvSpPr>
          <p:cNvPr id="21" name="Down Arrow 20"/>
          <p:cNvSpPr/>
          <p:nvPr/>
        </p:nvSpPr>
        <p:spPr>
          <a:xfrm rot="16200000">
            <a:off x="2796488" y="2260939"/>
            <a:ext cx="742460" cy="67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5605052" y="2260939"/>
            <a:ext cx="742460" cy="67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" y="1874520"/>
            <a:ext cx="2516984" cy="1447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raw 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many possible formats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0816" y="1874520"/>
            <a:ext cx="2516984" cy="1447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neat data</a:t>
            </a:r>
            <a:endParaRPr lang="en-US" sz="2000" dirty="0" smtClean="0"/>
          </a:p>
          <a:p>
            <a:pPr algn="ctr"/>
            <a:r>
              <a:rPr lang="en-US" sz="2000" dirty="0" err="1" smtClean="0"/>
              <a:t>dereplicated</a:t>
            </a:r>
            <a:r>
              <a:rPr lang="en-US" sz="2000" dirty="0" smtClean="0"/>
              <a:t> </a:t>
            </a:r>
            <a:r>
              <a:rPr lang="en-US" sz="2000" dirty="0" err="1" smtClean="0"/>
              <a:t>fasta</a:t>
            </a:r>
            <a:r>
              <a:rPr lang="en-US" sz="2000" dirty="0" smtClean="0"/>
              <a:t> + </a:t>
            </a:r>
            <a:r>
              <a:rPr lang="en-US" sz="2000" dirty="0" err="1" smtClean="0"/>
              <a:t>dereplication</a:t>
            </a:r>
            <a:r>
              <a:rPr lang="en-US" sz="2000" dirty="0" smtClean="0"/>
              <a:t> map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-1" y="4343400"/>
            <a:ext cx="5791201" cy="2514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Raw data options:</a:t>
            </a:r>
            <a:endParaRPr lang="en-US" sz="4800" dirty="0"/>
          </a:p>
          <a:p>
            <a:pPr marL="350838" lvl="1"/>
            <a:r>
              <a:rPr lang="en-US" sz="2000" dirty="0"/>
              <a:t>one </a:t>
            </a:r>
            <a:r>
              <a:rPr lang="en-US" sz="2000" dirty="0" err="1"/>
              <a:t>fastq</a:t>
            </a:r>
            <a:r>
              <a:rPr lang="en-US" sz="2000" dirty="0"/>
              <a:t> or multiple </a:t>
            </a:r>
            <a:r>
              <a:rPr lang="en-US" sz="2000" dirty="0" err="1"/>
              <a:t>fastq</a:t>
            </a:r>
            <a:r>
              <a:rPr lang="en-US" sz="2000" dirty="0"/>
              <a:t> files</a:t>
            </a:r>
          </a:p>
          <a:p>
            <a:pPr marL="350838" lvl="1"/>
            <a:r>
              <a:rPr lang="en-US" sz="2000" dirty="0"/>
              <a:t>with or without barcodes in sequences</a:t>
            </a:r>
          </a:p>
          <a:p>
            <a:pPr marL="350838" lvl="1"/>
            <a:r>
              <a:rPr lang="en-US" sz="2000" dirty="0"/>
              <a:t>with or without primers in sequences</a:t>
            </a:r>
          </a:p>
          <a:p>
            <a:pPr marL="350838" lvl="1"/>
            <a:r>
              <a:rPr lang="en-US" sz="2000" dirty="0"/>
              <a:t>all different lengths, possibly low quality</a:t>
            </a:r>
          </a:p>
          <a:p>
            <a:pPr marL="350838" lvl="1"/>
            <a:r>
              <a:rPr lang="en-US" sz="2000" dirty="0"/>
              <a:t>can also take in a </a:t>
            </a:r>
            <a:r>
              <a:rPr lang="en-US" sz="2000" dirty="0" err="1" smtClean="0"/>
              <a:t>fasta</a:t>
            </a:r>
            <a:endParaRPr lang="en-US" sz="20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029200" y="4267200"/>
            <a:ext cx="4114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Outputs:</a:t>
            </a:r>
            <a:endParaRPr lang="en-US" sz="5200" dirty="0" smtClean="0"/>
          </a:p>
          <a:p>
            <a:pPr marL="568325" lvl="1" indent="-217488"/>
            <a:r>
              <a:rPr lang="en-US" sz="2000" dirty="0" err="1" smtClean="0"/>
              <a:t>dereplicated</a:t>
            </a:r>
            <a:r>
              <a:rPr lang="en-US" sz="2000" dirty="0" smtClean="0"/>
              <a:t> </a:t>
            </a:r>
            <a:r>
              <a:rPr lang="en-US" sz="2000" dirty="0" err="1" smtClean="0"/>
              <a:t>fasta</a:t>
            </a:r>
            <a:r>
              <a:rPr lang="en-US" sz="2000" dirty="0" smtClean="0"/>
              <a:t>: all of the unique sequences</a:t>
            </a:r>
          </a:p>
          <a:p>
            <a:pPr marL="568325" lvl="1" indent="-217488"/>
            <a:r>
              <a:rPr lang="en-US" sz="2000" dirty="0" err="1" smtClean="0"/>
              <a:t>dereplication</a:t>
            </a:r>
            <a:r>
              <a:rPr lang="en-US" sz="2000" dirty="0" smtClean="0"/>
              <a:t> map: counts of each sequence per sample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which steps are done depends on inputs</a:t>
            </a:r>
          </a:p>
          <a:p>
            <a:pPr lvl="1"/>
            <a:r>
              <a:rPr lang="en-US" dirty="0" smtClean="0"/>
              <a:t>talk to pipeline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summary_file.txt</a:t>
            </a:r>
          </a:p>
          <a:p>
            <a:r>
              <a:rPr lang="en-US" dirty="0" smtClean="0"/>
              <a:t>AWS pipeline calls a medley of scripts</a:t>
            </a:r>
          </a:p>
          <a:p>
            <a:pPr lvl="1"/>
            <a:r>
              <a:rPr lang="en-US" dirty="0" smtClean="0"/>
              <a:t>lab scripts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2.split_by_barcodes.py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usearch</a:t>
            </a:r>
            <a:r>
              <a:rPr lang="en-US" dirty="0" smtClean="0"/>
              <a:t> functions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step 1. pre-processing with AWS pipeline</a:t>
            </a:r>
            <a:endParaRPr lang="en-US" sz="3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00" y="5105400"/>
            <a:ext cx="9067800" cy="1219200"/>
            <a:chOff x="76200" y="5105400"/>
            <a:chExt cx="9067800" cy="1219200"/>
          </a:xfrm>
        </p:grpSpPr>
        <p:sp>
          <p:nvSpPr>
            <p:cNvPr id="7" name="Chevron 6"/>
            <p:cNvSpPr/>
            <p:nvPr/>
          </p:nvSpPr>
          <p:spPr>
            <a:xfrm>
              <a:off x="76200" y="5105400"/>
              <a:ext cx="2057400" cy="1219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828800" y="5105400"/>
              <a:ext cx="2057400" cy="1219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3581400" y="5105400"/>
              <a:ext cx="2057400" cy="1219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5334000" y="5105400"/>
              <a:ext cx="2057400" cy="1219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" y="529950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de-multiplex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7400" y="529950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 primers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0000" y="529950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529950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7086600" y="5105400"/>
              <a:ext cx="2057400" cy="1219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5200" y="529950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de-replication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1.1: need to split by barcodes if </a:t>
            </a:r>
            <a:r>
              <a:rPr lang="en-US" dirty="0" err="1" smtClean="0"/>
              <a:t>fastqs</a:t>
            </a:r>
            <a:r>
              <a:rPr lang="en-US" dirty="0" smtClean="0"/>
              <a:t> aren’t already </a:t>
            </a:r>
            <a:r>
              <a:rPr lang="en-US" dirty="0" err="1" smtClean="0"/>
              <a:t>demultiplexed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0920"/>
            <a:ext cx="8153400" cy="4903680"/>
          </a:xfrm>
        </p:spPr>
        <p:txBody>
          <a:bodyPr>
            <a:normAutofit/>
          </a:bodyPr>
          <a:lstStyle/>
          <a:p>
            <a:r>
              <a:rPr lang="en-US" dirty="0" smtClean="0"/>
              <a:t>if you only have one </a:t>
            </a:r>
            <a:r>
              <a:rPr lang="en-US" dirty="0" err="1" smtClean="0"/>
              <a:t>fastq</a:t>
            </a:r>
            <a:r>
              <a:rPr lang="en-US" dirty="0" smtClean="0"/>
              <a:t> file with all samples in it, need to split by barcodes</a:t>
            </a:r>
          </a:p>
          <a:p>
            <a:pPr lvl="1"/>
            <a:r>
              <a:rPr lang="en-US" dirty="0"/>
              <a:t>basically put sample IDs in the </a:t>
            </a:r>
            <a:r>
              <a:rPr lang="en-US" dirty="0" err="1"/>
              <a:t>fastq</a:t>
            </a:r>
            <a:r>
              <a:rPr lang="en-US" dirty="0"/>
              <a:t> sequence </a:t>
            </a:r>
            <a:r>
              <a:rPr lang="en-US" dirty="0" smtClean="0"/>
              <a:t>IDs</a:t>
            </a:r>
          </a:p>
          <a:p>
            <a:r>
              <a:rPr lang="en-US" dirty="0" smtClean="0"/>
              <a:t>sequencing centers often </a:t>
            </a:r>
            <a:r>
              <a:rPr lang="en-US" dirty="0" err="1" smtClean="0"/>
              <a:t>demultiplex</a:t>
            </a:r>
            <a:r>
              <a:rPr lang="en-US" dirty="0" smtClean="0"/>
              <a:t> </a:t>
            </a:r>
            <a:r>
              <a:rPr lang="en-US" dirty="0" err="1" smtClean="0"/>
              <a:t>fastqs</a:t>
            </a:r>
            <a:r>
              <a:rPr lang="en-US" dirty="0" smtClean="0"/>
              <a:t> for you</a:t>
            </a:r>
          </a:p>
          <a:p>
            <a:pPr lvl="1"/>
            <a:r>
              <a:rPr lang="en-US" dirty="0" smtClean="0"/>
              <a:t>i.e. you have one file per sample</a:t>
            </a:r>
          </a:p>
        </p:txBody>
      </p:sp>
      <p:sp>
        <p:nvSpPr>
          <p:cNvPr id="10" name="Chevron 9"/>
          <p:cNvSpPr/>
          <p:nvPr/>
        </p:nvSpPr>
        <p:spPr>
          <a:xfrm>
            <a:off x="76200" y="6400800"/>
            <a:ext cx="872538" cy="4230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0106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92593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285079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de-multiplex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0133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 primers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0959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1785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3775662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261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de-replication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1.1: split by barcodes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0920"/>
            <a:ext cx="8305800" cy="4903680"/>
          </a:xfrm>
        </p:spPr>
        <p:txBody>
          <a:bodyPr>
            <a:normAutofit/>
          </a:bodyPr>
          <a:lstStyle/>
          <a:p>
            <a:r>
              <a:rPr lang="en-US" dirty="0"/>
              <a:t>barcodes can be in multiple places</a:t>
            </a:r>
          </a:p>
          <a:p>
            <a:pPr lvl="1"/>
            <a:r>
              <a:rPr lang="en-US" dirty="0"/>
              <a:t>beginning of sequence, sequence ID, index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this can be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summary_file.txt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pipeline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2.split_by_barcodes.py</a:t>
            </a:r>
          </a:p>
          <a:p>
            <a:pPr lvl="1"/>
            <a:r>
              <a:rPr lang="en-US" dirty="0" smtClean="0"/>
              <a:t>or simply </a:t>
            </a:r>
            <a:r>
              <a:rPr lang="en-US" dirty="0"/>
              <a:t>renames sequences with sample IDs if </a:t>
            </a:r>
            <a:r>
              <a:rPr lang="en-US" dirty="0" err="1"/>
              <a:t>fastq</a:t>
            </a:r>
            <a:r>
              <a:rPr lang="en-US" dirty="0"/>
              <a:t> is already de-multiplexed</a:t>
            </a:r>
          </a:p>
        </p:txBody>
      </p:sp>
      <p:sp>
        <p:nvSpPr>
          <p:cNvPr id="10" name="Chevron 9"/>
          <p:cNvSpPr/>
          <p:nvPr/>
        </p:nvSpPr>
        <p:spPr>
          <a:xfrm>
            <a:off x="76200" y="6400800"/>
            <a:ext cx="872538" cy="4230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0106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92593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285079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de-multiplex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0133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 primers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0959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1785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3775662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261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de-replication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</a:t>
            </a:r>
            <a:r>
              <a:rPr lang="en-US" dirty="0" err="1" smtClean="0"/>
              <a:t>demultiplexing</a:t>
            </a:r>
            <a:r>
              <a:rPr lang="en-US" dirty="0" smtClean="0"/>
              <a:t> also trims off barcode and relabels sequences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057400"/>
            <a:ext cx="8801100" cy="262347"/>
            <a:chOff x="228600" y="5528853"/>
            <a:chExt cx="8801100" cy="262347"/>
          </a:xfrm>
        </p:grpSpPr>
        <p:sp>
          <p:nvSpPr>
            <p:cNvPr id="5" name="Rectangle 4"/>
            <p:cNvSpPr/>
            <p:nvPr/>
          </p:nvSpPr>
          <p:spPr>
            <a:xfrm>
              <a:off x="228600" y="5528853"/>
              <a:ext cx="838200" cy="26234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barcode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528853"/>
              <a:ext cx="1752600" cy="262347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primer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5528853"/>
              <a:ext cx="6210300" cy="262347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16S region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66800" y="2938053"/>
            <a:ext cx="7962900" cy="262347"/>
            <a:chOff x="1028700" y="6519453"/>
            <a:chExt cx="7962900" cy="262347"/>
          </a:xfrm>
        </p:grpSpPr>
        <p:sp>
          <p:nvSpPr>
            <p:cNvPr id="9" name="Rectangle 8"/>
            <p:cNvSpPr/>
            <p:nvPr/>
          </p:nvSpPr>
          <p:spPr>
            <a:xfrm>
              <a:off x="1028700" y="6519453"/>
              <a:ext cx="1752600" cy="262347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primer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1300" y="6519453"/>
              <a:ext cx="6210300" cy="262347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16S region</a:t>
              </a:r>
              <a:endParaRPr lang="en-US" sz="1400" dirty="0"/>
            </a:p>
          </p:txBody>
        </p:sp>
      </p:grpSp>
      <p:sp>
        <p:nvSpPr>
          <p:cNvPr id="11" name="Down Arrow 10"/>
          <p:cNvSpPr/>
          <p:nvPr/>
        </p:nvSpPr>
        <p:spPr>
          <a:xfrm>
            <a:off x="4381500" y="2438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4" b="40662"/>
          <a:stretch/>
        </p:blipFill>
        <p:spPr bwMode="auto">
          <a:xfrm>
            <a:off x="228600" y="5261610"/>
            <a:ext cx="3595688" cy="136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15" b="50580"/>
          <a:stretch/>
        </p:blipFill>
        <p:spPr bwMode="auto">
          <a:xfrm>
            <a:off x="4800600" y="5250180"/>
            <a:ext cx="3595688" cy="137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3581400"/>
            <a:ext cx="4114800" cy="1219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xaa</a:t>
            </a:r>
            <a:endParaRPr lang="en-US" sz="2000" dirty="0" smtClean="0"/>
          </a:p>
          <a:p>
            <a:pPr lvl="1"/>
            <a:r>
              <a:rPr lang="en-US" sz="1800" dirty="0" smtClean="0"/>
              <a:t>or original </a:t>
            </a:r>
            <a:r>
              <a:rPr lang="en-US" sz="1800" dirty="0" err="1" smtClean="0"/>
              <a:t>fastq</a:t>
            </a:r>
            <a:r>
              <a:rPr lang="en-US" sz="1800" dirty="0" smtClean="0"/>
              <a:t> file name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14888" y="3657600"/>
            <a:ext cx="44577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xaa.sb</a:t>
            </a:r>
          </a:p>
          <a:p>
            <a:pPr lvl="1"/>
            <a:r>
              <a:rPr lang="en-US" dirty="0" smtClean="0"/>
              <a:t>sample IDs in </a:t>
            </a:r>
            <a:r>
              <a:rPr lang="en-US" dirty="0" err="1" smtClean="0"/>
              <a:t>seq</a:t>
            </a:r>
            <a:r>
              <a:rPr lang="en-US" dirty="0" smtClean="0"/>
              <a:t> IDs</a:t>
            </a:r>
          </a:p>
          <a:p>
            <a:pPr lvl="1"/>
            <a:r>
              <a:rPr lang="en-US" dirty="0" smtClean="0"/>
              <a:t>barcodes removed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seqs</a:t>
            </a:r>
            <a:r>
              <a:rPr lang="en-US" dirty="0" smtClean="0"/>
              <a:t> with barcode mismatches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4114800" y="4572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5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1.2: remove primers if they’re still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should manually check if primers are in </a:t>
            </a:r>
            <a:r>
              <a:rPr lang="en-US" dirty="0" err="1" smtClean="0"/>
              <a:t>seqs</a:t>
            </a:r>
            <a:endParaRPr lang="en-US" dirty="0" smtClean="0"/>
          </a:p>
          <a:p>
            <a:r>
              <a:rPr lang="en-US" dirty="0" smtClean="0"/>
              <a:t>pipeline calls wrapper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1.remove_primers.py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checks for primers in forward and reverse complement sequence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876800"/>
            <a:ext cx="1752600" cy="262347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primer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819400" y="4876800"/>
            <a:ext cx="6210300" cy="262347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16S region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819400" y="5757453"/>
            <a:ext cx="6210300" cy="262347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16S region</a:t>
            </a:r>
            <a:endParaRPr lang="en-US" sz="1400" dirty="0"/>
          </a:p>
        </p:txBody>
      </p:sp>
      <p:sp>
        <p:nvSpPr>
          <p:cNvPr id="19" name="Down Arrow 18"/>
          <p:cNvSpPr/>
          <p:nvPr/>
        </p:nvSpPr>
        <p:spPr>
          <a:xfrm>
            <a:off x="4381500" y="5257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evron 22"/>
          <p:cNvSpPr/>
          <p:nvPr/>
        </p:nvSpPr>
        <p:spPr>
          <a:xfrm>
            <a:off x="7620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1001065" y="6400800"/>
            <a:ext cx="872538" cy="4230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192593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285079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de-multiplex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0133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primers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30959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51785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3775662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261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de-replication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step 1.3: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 need to figure out quality score encoding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usearch</a:t>
            </a:r>
            <a:r>
              <a:rPr lang="en-US" dirty="0" smtClean="0"/>
              <a:t> –</a:t>
            </a:r>
            <a:r>
              <a:rPr lang="en-US" dirty="0" err="1" smtClean="0"/>
              <a:t>fastq_chars</a:t>
            </a:r>
            <a:r>
              <a:rPr lang="en-US" dirty="0" smtClean="0"/>
              <a:t> to make a guess</a:t>
            </a:r>
          </a:p>
          <a:p>
            <a:pPr lvl="1"/>
            <a:r>
              <a:rPr lang="en-US" dirty="0" smtClean="0"/>
              <a:t>specify in ASCII_ENCODING in summary file</a:t>
            </a:r>
          </a:p>
          <a:p>
            <a:r>
              <a:rPr lang="en-US" dirty="0" smtClean="0"/>
              <a:t>AWS quality trims with </a:t>
            </a:r>
            <a:r>
              <a:rPr lang="en-US" dirty="0" err="1" smtClean="0"/>
              <a:t>usearch</a:t>
            </a:r>
            <a:r>
              <a:rPr lang="en-US" dirty="0" smtClean="0"/>
              <a:t> –</a:t>
            </a:r>
            <a:r>
              <a:rPr lang="en-US" dirty="0" err="1" smtClean="0"/>
              <a:t>fastq_filter</a:t>
            </a:r>
            <a:endParaRPr lang="en-US" dirty="0" smtClean="0"/>
          </a:p>
          <a:p>
            <a:pPr lvl="1"/>
            <a:r>
              <a:rPr lang="en-US" dirty="0"/>
              <a:t>truncates at first base with p(error) &gt; 0.003</a:t>
            </a:r>
          </a:p>
          <a:p>
            <a:pPr lvl="1"/>
            <a:r>
              <a:rPr lang="en-US" dirty="0" smtClean="0"/>
              <a:t>default Q=25, can specify in summary file</a:t>
            </a:r>
          </a:p>
          <a:p>
            <a:r>
              <a:rPr lang="en-US" dirty="0" smtClean="0"/>
              <a:t>what kind of quality filtering do you prefer?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7620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0106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925930" y="6400800"/>
            <a:ext cx="872538" cy="4230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5079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de-multiplex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0133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 primers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959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785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775662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261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de-replication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1.4: length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3058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sequences must be same </a:t>
            </a:r>
            <a:r>
              <a:rPr lang="en-US" sz="2800" dirty="0"/>
              <a:t>length for </a:t>
            </a:r>
            <a:r>
              <a:rPr lang="en-US" sz="2800" dirty="0" smtClean="0"/>
              <a:t>later steps</a:t>
            </a:r>
          </a:p>
          <a:p>
            <a:pPr lvl="1"/>
            <a:r>
              <a:rPr lang="en-US" sz="2400" dirty="0" smtClean="0"/>
              <a:t>i.e. alignment and clustering</a:t>
            </a:r>
          </a:p>
          <a:p>
            <a:r>
              <a:rPr lang="en-US" sz="2800" dirty="0" smtClean="0"/>
              <a:t>AWS </a:t>
            </a:r>
            <a:r>
              <a:rPr lang="en-US" sz="2800" dirty="0"/>
              <a:t>length trims with </a:t>
            </a:r>
            <a:r>
              <a:rPr lang="en-US" sz="2800" dirty="0" err="1"/>
              <a:t>usearch</a:t>
            </a:r>
            <a:r>
              <a:rPr lang="en-US" sz="2800" dirty="0"/>
              <a:t> –</a:t>
            </a:r>
            <a:r>
              <a:rPr lang="en-US" sz="2800" dirty="0" err="1"/>
              <a:t>fastx_truncate</a:t>
            </a:r>
            <a:endParaRPr lang="en-US" sz="2800" dirty="0"/>
          </a:p>
          <a:p>
            <a:pPr lvl="1"/>
            <a:r>
              <a:rPr lang="en-US" sz="2400" dirty="0"/>
              <a:t>AWS default is 101, specify in TRIM_LENGTH</a:t>
            </a:r>
          </a:p>
          <a:p>
            <a:r>
              <a:rPr lang="en-US" sz="2800" dirty="0"/>
              <a:t>results </a:t>
            </a:r>
            <a:r>
              <a:rPr lang="en-US" sz="2800" dirty="0" smtClean="0"/>
              <a:t>are in </a:t>
            </a:r>
            <a:r>
              <a:rPr lang="en-US" sz="2800" dirty="0"/>
              <a:t>*.</a:t>
            </a:r>
            <a:r>
              <a:rPr lang="en-US" sz="2800" dirty="0" err="1"/>
              <a:t>raw_trimmed.fasta</a:t>
            </a:r>
            <a:endParaRPr lang="en-US" sz="2800" dirty="0"/>
          </a:p>
          <a:p>
            <a:pPr lvl="1"/>
            <a:r>
              <a:rPr lang="en-US" sz="2400" dirty="0"/>
              <a:t>has all of the reads for all samples</a:t>
            </a:r>
          </a:p>
          <a:p>
            <a:pPr lvl="1"/>
            <a:r>
              <a:rPr lang="en-US" sz="2400" dirty="0"/>
              <a:t>all same length, no barcodes or primers</a:t>
            </a:r>
          </a:p>
          <a:p>
            <a:pPr lvl="1"/>
            <a:r>
              <a:rPr lang="en-US" sz="2400" dirty="0"/>
              <a:t>sample IDs are in sequence </a:t>
            </a:r>
            <a:r>
              <a:rPr lang="en-US" sz="2400" dirty="0" smtClean="0"/>
              <a:t>headers</a:t>
            </a:r>
            <a:endParaRPr lang="en-US" sz="2400" dirty="0"/>
          </a:p>
          <a:p>
            <a:r>
              <a:rPr lang="en-US" dirty="0" smtClean="0"/>
              <a:t>we’re almost there!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00106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92593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850795" y="6400800"/>
            <a:ext cx="872538" cy="4230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de-multiplex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0133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 primers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0959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quality</a:t>
            </a:r>
            <a:br>
              <a:rPr lang="en-US" dirty="0"/>
            </a:br>
            <a:r>
              <a:rPr lang="en-US" dirty="0"/>
              <a:t>trim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1785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</a:p>
        </p:txBody>
      </p:sp>
      <p:sp>
        <p:nvSpPr>
          <p:cNvPr id="14" name="Chevron 13"/>
          <p:cNvSpPr/>
          <p:nvPr/>
        </p:nvSpPr>
        <p:spPr>
          <a:xfrm>
            <a:off x="3775662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261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de-replication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1.5: </a:t>
            </a:r>
            <a:r>
              <a:rPr lang="en-US" dirty="0" err="1" smtClean="0"/>
              <a:t>dereplication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keeps only the unique sequences</a:t>
            </a:r>
          </a:p>
          <a:p>
            <a:pPr lvl="1"/>
            <a:r>
              <a:rPr lang="en-US" dirty="0" smtClean="0"/>
              <a:t>in AWS these are in *.</a:t>
            </a:r>
            <a:r>
              <a:rPr lang="en-US" dirty="0" err="1" smtClean="0"/>
              <a:t>raw_dereplicated.fasta</a:t>
            </a:r>
            <a:endParaRPr lang="en-US" dirty="0" smtClean="0"/>
          </a:p>
          <a:p>
            <a:r>
              <a:rPr lang="en-US" dirty="0" smtClean="0"/>
              <a:t>and does “</a:t>
            </a:r>
            <a:r>
              <a:rPr lang="en-US" dirty="0" err="1" smtClean="0"/>
              <a:t>provenancing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i.e. maps how many times each sequence appeared in each sample</a:t>
            </a:r>
          </a:p>
          <a:p>
            <a:pPr lvl="1"/>
            <a:r>
              <a:rPr lang="en-US" dirty="0" smtClean="0"/>
              <a:t>in AWS this file is *.</a:t>
            </a:r>
            <a:r>
              <a:rPr lang="en-US" dirty="0" err="1" smtClean="0"/>
              <a:t>dereplication_map</a:t>
            </a:r>
            <a:endParaRPr lang="en-US" dirty="0" smtClean="0"/>
          </a:p>
          <a:p>
            <a:r>
              <a:rPr lang="en-US" dirty="0" smtClean="0"/>
              <a:t>pipeline calls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3.dereplication.py</a:t>
            </a:r>
          </a:p>
          <a:p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7620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0106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925930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50795" y="6400800"/>
            <a:ext cx="872538" cy="423092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de-multiplex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0133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 primers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959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quality</a:t>
            </a:r>
            <a:br>
              <a:rPr lang="en-US" dirty="0"/>
            </a:br>
            <a:r>
              <a:rPr lang="en-US" dirty="0"/>
              <a:t>trim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785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b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  <a:endParaRPr lang="en-US" sz="9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775662" y="6400800"/>
            <a:ext cx="872538" cy="42309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2610" y="6427680"/>
            <a:ext cx="74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de-replication</a:t>
            </a:r>
          </a:p>
        </p:txBody>
      </p:sp>
    </p:spTree>
    <p:extLst>
      <p:ext uri="{BB962C8B-B14F-4D97-AF65-F5344CB8AC3E}">
        <p14:creationId xmlns:p14="http://schemas.microsoft.com/office/powerpoint/2010/main" val="16056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1.5: </a:t>
            </a:r>
            <a:r>
              <a:rPr lang="en-US" sz="3600" dirty="0" err="1" smtClean="0"/>
              <a:t>dereplication</a:t>
            </a:r>
            <a:r>
              <a:rPr lang="en-US" sz="3600" dirty="0" smtClean="0"/>
              <a:t> documentation is confusing but outputs are recognizable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886200" cy="865436"/>
          </a:xfrm>
        </p:spPr>
        <p:txBody>
          <a:bodyPr/>
          <a:lstStyle/>
          <a:p>
            <a:r>
              <a:rPr lang="en-US" dirty="0" err="1" smtClean="0"/>
              <a:t>dereplication</a:t>
            </a:r>
            <a:r>
              <a:rPr lang="en-US" dirty="0" smtClean="0"/>
              <a:t>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21336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1 occurred 13 times in sample NASH31</a:t>
            </a:r>
          </a:p>
          <a:p>
            <a:pPr marL="280988" indent="-280988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2 occurred 4 times in sample NASH34, 1 time in NASH67, 1 time in NASH11, …</a:t>
            </a:r>
          </a:p>
          <a:p>
            <a:pPr marL="280988" indent="-280988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3 occurred 43 times in NASH26, 1 time in NASH37, 1 time in NASH39, and 2 times in NASH6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25"/>
          <a:stretch/>
        </p:blipFill>
        <p:spPr bwMode="auto">
          <a:xfrm>
            <a:off x="76200" y="2465636"/>
            <a:ext cx="4419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1"/>
          <a:stretch/>
        </p:blipFill>
        <p:spPr bwMode="auto">
          <a:xfrm>
            <a:off x="76200" y="4876800"/>
            <a:ext cx="4419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0" y="48400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unique sequences only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sequences sorted by counts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4163764"/>
            <a:ext cx="3886200" cy="86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dereplicated</a:t>
            </a:r>
            <a:r>
              <a:rPr lang="en-US" dirty="0" smtClean="0"/>
              <a:t> </a:t>
            </a:r>
            <a:r>
              <a:rPr lang="en-US" dirty="0" err="1" smtClean="0"/>
              <a:t>fasta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3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this workshop, I hope you will understand: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305800" cy="4724400"/>
          </a:xfrm>
        </p:spPr>
        <p:txBody>
          <a:bodyPr/>
          <a:lstStyle/>
          <a:p>
            <a:r>
              <a:rPr lang="en-US" dirty="0" smtClean="0"/>
              <a:t>the steps involved in processing 16S data</a:t>
            </a:r>
          </a:p>
          <a:p>
            <a:r>
              <a:rPr lang="en-US" dirty="0" smtClean="0"/>
              <a:t>what the AWS pipeline can do for you</a:t>
            </a:r>
          </a:p>
          <a:p>
            <a:r>
              <a:rPr lang="en-US" dirty="0" smtClean="0"/>
              <a:t>how to troubleshoot some pipeline troubles</a:t>
            </a:r>
          </a:p>
          <a:p>
            <a:pPr lvl="1"/>
            <a:r>
              <a:rPr lang="en-US" dirty="0" smtClean="0"/>
              <a:t>and 16S processing in general</a:t>
            </a:r>
          </a:p>
          <a:p>
            <a:r>
              <a:rPr lang="en-US" dirty="0" smtClean="0"/>
              <a:t>where to find resources for help</a:t>
            </a:r>
          </a:p>
          <a:p>
            <a:pPr lvl="1"/>
            <a:r>
              <a:rPr lang="en-US" dirty="0" smtClean="0"/>
              <a:t>mostly your eyes and your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</a:t>
            </a:r>
            <a:r>
              <a:rPr lang="en-US" dirty="0" err="1" smtClean="0"/>
              <a:t>dereplicated</a:t>
            </a:r>
            <a:r>
              <a:rPr lang="en-US" dirty="0" smtClean="0"/>
              <a:t> </a:t>
            </a:r>
            <a:r>
              <a:rPr lang="en-US" dirty="0" err="1" smtClean="0"/>
              <a:t>fasta</a:t>
            </a:r>
            <a:r>
              <a:rPr lang="en-US" dirty="0" smtClean="0"/>
              <a:t> and </a:t>
            </a:r>
            <a:r>
              <a:rPr lang="en-US" dirty="0"/>
              <a:t>map are </a:t>
            </a:r>
            <a:r>
              <a:rPr lang="en-US" dirty="0" smtClean="0"/>
              <a:t>the end </a:t>
            </a:r>
            <a:r>
              <a:rPr lang="en-US" dirty="0"/>
              <a:t>goal of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pipeline handles many possible inputs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fastq</a:t>
            </a:r>
            <a:r>
              <a:rPr lang="en-US" dirty="0" smtClean="0"/>
              <a:t> or multiple </a:t>
            </a:r>
            <a:r>
              <a:rPr lang="en-US" dirty="0" err="1" smtClean="0"/>
              <a:t>fastq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with or without barcodes in sequences</a:t>
            </a:r>
          </a:p>
          <a:p>
            <a:pPr lvl="1"/>
            <a:r>
              <a:rPr lang="en-US" dirty="0" smtClean="0"/>
              <a:t>with or without primers in sequences</a:t>
            </a:r>
          </a:p>
          <a:p>
            <a:pPr lvl="1"/>
            <a:r>
              <a:rPr lang="en-US" dirty="0" smtClean="0"/>
              <a:t>all different lengths, possibly low quality</a:t>
            </a:r>
          </a:p>
          <a:p>
            <a:pPr lvl="1"/>
            <a:r>
              <a:rPr lang="en-US" dirty="0" smtClean="0"/>
              <a:t>can also take in a </a:t>
            </a:r>
            <a:r>
              <a:rPr lang="en-US" dirty="0" err="1" smtClean="0"/>
              <a:t>fasta</a:t>
            </a:r>
            <a:endParaRPr lang="en-US" dirty="0" smtClean="0"/>
          </a:p>
          <a:p>
            <a:r>
              <a:rPr lang="en-US" dirty="0" smtClean="0"/>
              <a:t>all of this gets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summary_file.txt</a:t>
            </a:r>
          </a:p>
          <a:p>
            <a:pPr lvl="1"/>
            <a:r>
              <a:rPr lang="en-US" dirty="0" smtClean="0"/>
              <a:t>if there are no primers/barcodes, put None</a:t>
            </a:r>
          </a:p>
          <a:p>
            <a:pPr lvl="1"/>
            <a:r>
              <a:rPr lang="en-US" dirty="0" smtClean="0"/>
              <a:t>for other options, read documentation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6324600"/>
            <a:ext cx="4572000" cy="423092"/>
            <a:chOff x="76200" y="4343400"/>
            <a:chExt cx="4572000" cy="423092"/>
          </a:xfrm>
        </p:grpSpPr>
        <p:sp>
          <p:nvSpPr>
            <p:cNvPr id="5" name="Chevron 4"/>
            <p:cNvSpPr/>
            <p:nvPr/>
          </p:nvSpPr>
          <p:spPr>
            <a:xfrm>
              <a:off x="76200" y="4343400"/>
              <a:ext cx="872538" cy="42309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hevron 5"/>
            <p:cNvSpPr/>
            <p:nvPr/>
          </p:nvSpPr>
          <p:spPr>
            <a:xfrm>
              <a:off x="1001065" y="4343400"/>
              <a:ext cx="872538" cy="42309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1925930" y="4343400"/>
              <a:ext cx="872538" cy="42309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2850795" y="4343400"/>
              <a:ext cx="872538" cy="42309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370280"/>
              <a:ext cx="74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de-multiplex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0133" y="4370280"/>
              <a:ext cx="74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 primers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0959" y="4370280"/>
              <a:ext cx="74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b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51785" y="4370280"/>
              <a:ext cx="74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b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3775662" y="4343400"/>
              <a:ext cx="872538" cy="42309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2610" y="4370280"/>
              <a:ext cx="74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de-replication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5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1: AWS pipeline saves intermediate files, identified with suffixes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2314575" cy="20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76200" y="1752600"/>
            <a:ext cx="9048135" cy="1219200"/>
            <a:chOff x="76200" y="5257800"/>
            <a:chExt cx="9048135" cy="1219200"/>
          </a:xfrm>
        </p:grpSpPr>
        <p:sp>
          <p:nvSpPr>
            <p:cNvPr id="20" name="TextBox 19"/>
            <p:cNvSpPr txBox="1"/>
            <p:nvPr/>
          </p:nvSpPr>
          <p:spPr>
            <a:xfrm>
              <a:off x="1828800" y="563656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*.</a:t>
              </a:r>
              <a:r>
                <a:rPr lang="en-US" sz="2400" dirty="0" err="1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sb</a:t>
              </a:r>
              <a:endPara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600" y="5616903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*.</a:t>
              </a:r>
              <a:r>
                <a:rPr lang="en-US" sz="2400" dirty="0" err="1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pt</a:t>
              </a:r>
              <a:endPara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94868" y="563656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*.</a:t>
              </a:r>
              <a:r>
                <a:rPr lang="en-US" sz="2400" dirty="0" err="1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qt</a:t>
              </a:r>
              <a:endPara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72948" y="5663606"/>
              <a:ext cx="6513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*.</a:t>
              </a:r>
              <a:r>
                <a:rPr lang="en-US" sz="24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</a:t>
              </a:r>
              <a:r>
                <a:rPr lang="en-US" sz="2400" dirty="0" err="1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endPara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6200" y="5257800"/>
              <a:ext cx="1828800" cy="1219200"/>
              <a:chOff x="1790700" y="5257800"/>
              <a:chExt cx="2057400" cy="1219200"/>
            </a:xfrm>
          </p:grpSpPr>
          <p:sp>
            <p:nvSpPr>
              <p:cNvPr id="27" name="Chevron 26"/>
              <p:cNvSpPr/>
              <p:nvPr/>
            </p:nvSpPr>
            <p:spPr>
              <a:xfrm>
                <a:off x="1790700" y="5257800"/>
                <a:ext cx="2057400" cy="12192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52637" y="5451902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de-multiplex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286000" y="5257800"/>
              <a:ext cx="1828800" cy="1219200"/>
              <a:chOff x="3543300" y="5257800"/>
              <a:chExt cx="2057400" cy="1219200"/>
            </a:xfrm>
          </p:grpSpPr>
          <p:sp>
            <p:nvSpPr>
              <p:cNvPr id="28" name="Chevron 27"/>
              <p:cNvSpPr/>
              <p:nvPr/>
            </p:nvSpPr>
            <p:spPr>
              <a:xfrm>
                <a:off x="3543300" y="5257800"/>
                <a:ext cx="2057400" cy="12192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71900" y="5451902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trim primers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19600" y="5257800"/>
              <a:ext cx="1828800" cy="1219200"/>
              <a:chOff x="5295900" y="5257800"/>
              <a:chExt cx="2057400" cy="1219200"/>
            </a:xfrm>
          </p:grpSpPr>
          <p:sp>
            <p:nvSpPr>
              <p:cNvPr id="29" name="Chevron 28"/>
              <p:cNvSpPr/>
              <p:nvPr/>
            </p:nvSpPr>
            <p:spPr>
              <a:xfrm>
                <a:off x="5295900" y="5257800"/>
                <a:ext cx="2057400" cy="12192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24500" y="5451902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quality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trim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629400" y="5257800"/>
              <a:ext cx="1828800" cy="1219200"/>
              <a:chOff x="7048500" y="5257800"/>
              <a:chExt cx="2057400" cy="1219200"/>
            </a:xfrm>
          </p:grpSpPr>
          <p:sp>
            <p:nvSpPr>
              <p:cNvPr id="30" name="Chevron 29"/>
              <p:cNvSpPr/>
              <p:nvPr/>
            </p:nvSpPr>
            <p:spPr>
              <a:xfrm>
                <a:off x="7048500" y="5257800"/>
                <a:ext cx="2057400" cy="1219200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53300" y="5451902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trim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8305800" cy="914400"/>
          </a:xfrm>
        </p:spPr>
        <p:txBody>
          <a:bodyPr/>
          <a:lstStyle/>
          <a:p>
            <a:r>
              <a:rPr lang="en-US" dirty="0" smtClean="0"/>
              <a:t>so you can use your eyes and your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processing: eyes and brain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datasets on </a:t>
            </a:r>
            <a:r>
              <a:rPr lang="en-US" dirty="0" err="1" smtClean="0"/>
              <a:t>Alm</a:t>
            </a:r>
            <a:r>
              <a:rPr lang="en-US" dirty="0" smtClean="0"/>
              <a:t> lab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what data do we have?</a:t>
            </a:r>
            <a:endParaRPr lang="en-US" dirty="0" smtClean="0"/>
          </a:p>
          <a:p>
            <a:pPr lvl="1"/>
            <a:r>
              <a:rPr lang="en-US" dirty="0" err="1" smtClean="0"/>
              <a:t>fastq</a:t>
            </a:r>
            <a:r>
              <a:rPr lang="en-US" dirty="0" smtClean="0"/>
              <a:t> or </a:t>
            </a:r>
            <a:r>
              <a:rPr lang="en-US" dirty="0" err="1" smtClean="0"/>
              <a:t>fasta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de-multiplexed already?</a:t>
            </a:r>
          </a:p>
          <a:p>
            <a:pPr lvl="1"/>
            <a:r>
              <a:rPr lang="en-US" dirty="0" smtClean="0"/>
              <a:t>primers in there?</a:t>
            </a:r>
          </a:p>
          <a:p>
            <a:pPr lvl="1"/>
            <a:r>
              <a:rPr lang="en-US" dirty="0" smtClean="0"/>
              <a:t>need to merge?</a:t>
            </a:r>
          </a:p>
          <a:p>
            <a:pPr lvl="1"/>
            <a:r>
              <a:rPr lang="en-US" dirty="0" smtClean="0"/>
              <a:t>trimmed yet?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7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processing: eyes and brain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datasets on workshop node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16S_workshop.pem </a:t>
            </a:r>
            <a:r>
              <a:rPr lang="en-US" dirty="0" smtClean="0"/>
              <a:t>ubuntu@52.70..179.175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datasets </a:t>
            </a:r>
            <a:r>
              <a:rPr lang="en-US" dirty="0" smtClean="0"/>
              <a:t>7-10</a:t>
            </a:r>
            <a:r>
              <a:rPr lang="en-US" dirty="0" smtClean="0"/>
              <a:t>: </a:t>
            </a:r>
            <a:r>
              <a:rPr lang="en-US" dirty="0" smtClean="0"/>
              <a:t>what </a:t>
            </a:r>
            <a:r>
              <a:rPr lang="en-US" dirty="0" smtClean="0"/>
              <a:t>happened?</a:t>
            </a:r>
            <a:endParaRPr lang="en-US" dirty="0" smtClean="0"/>
          </a:p>
          <a:p>
            <a:pPr lvl="1"/>
            <a:r>
              <a:rPr lang="en-US" dirty="0" smtClean="0"/>
              <a:t>where would you start de-bugging?</a:t>
            </a:r>
          </a:p>
          <a:p>
            <a:pPr lvl="1"/>
            <a:r>
              <a:rPr lang="en-US" dirty="0" smtClean="0"/>
              <a:t>where can you find more info about what went wrong?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6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it fail? 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305800" cy="5791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dataset7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dataset8</a:t>
            </a:r>
          </a:p>
          <a:p>
            <a:pPr>
              <a:spcBef>
                <a:spcPts val="200"/>
              </a:spcBef>
            </a:pPr>
            <a:endParaRPr lang="en-US" dirty="0" smtClean="0"/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dataset9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expected 128 samples, got 56 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have intermediate files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dirty="0" smtClean="0"/>
              <a:t>dataset10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USEARCH broke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have intermediate files</a:t>
            </a:r>
            <a:endParaRPr lang="en-US" dirty="0"/>
          </a:p>
          <a:p>
            <a:pPr>
              <a:spcBef>
                <a:spcPts val="200"/>
              </a:spcBef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64" y="2667000"/>
            <a:ext cx="7209503" cy="108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3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 (hints)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5210175" cy="5791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dataset7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no useful errors </a:t>
            </a:r>
            <a:r>
              <a:rPr lang="en-US" dirty="0" err="1" smtClean="0"/>
              <a:t>sry</a:t>
            </a: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dirty="0" smtClean="0"/>
              <a:t>dataset8</a:t>
            </a:r>
          </a:p>
          <a:p>
            <a:pPr>
              <a:spcBef>
                <a:spcPts val="200"/>
              </a:spcBef>
            </a:pPr>
            <a:endParaRPr lang="en-US" sz="700" dirty="0" smtClean="0"/>
          </a:p>
          <a:p>
            <a:pPr>
              <a:spcBef>
                <a:spcPts val="200"/>
              </a:spcBef>
            </a:pPr>
            <a:endParaRPr lang="en-US" sz="700" dirty="0"/>
          </a:p>
          <a:p>
            <a:pPr>
              <a:spcBef>
                <a:spcPts val="200"/>
              </a:spcBef>
            </a:pPr>
            <a:endParaRPr lang="en-US" sz="700" dirty="0" smtClean="0"/>
          </a:p>
          <a:p>
            <a:pPr>
              <a:spcBef>
                <a:spcPts val="200"/>
              </a:spcBef>
            </a:pPr>
            <a:endParaRPr lang="en-US" sz="700" dirty="0"/>
          </a:p>
          <a:p>
            <a:pPr>
              <a:spcBef>
                <a:spcPts val="200"/>
              </a:spcBef>
            </a:pPr>
            <a:endParaRPr lang="en-US" sz="700" dirty="0" smtClean="0"/>
          </a:p>
          <a:p>
            <a:pPr>
              <a:spcBef>
                <a:spcPts val="200"/>
              </a:spcBef>
            </a:pP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dirty="0" smtClean="0"/>
              <a:t>dataset9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endParaRPr lang="en-US" sz="600" dirty="0" smtClean="0"/>
          </a:p>
          <a:p>
            <a:pPr>
              <a:spcBef>
                <a:spcPts val="200"/>
              </a:spcBef>
            </a:pPr>
            <a:r>
              <a:rPr lang="en-US" dirty="0"/>
              <a:t>dataset10</a:t>
            </a:r>
          </a:p>
          <a:p>
            <a:pPr>
              <a:spcBef>
                <a:spcPts val="200"/>
              </a:spcBef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191000"/>
            <a:ext cx="4371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1219200"/>
            <a:ext cx="3286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7" y="2874173"/>
            <a:ext cx="7209503" cy="108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“4” “easy” “steps” for 16S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0. figure out what data you have</a:t>
            </a:r>
          </a:p>
          <a:p>
            <a:pPr lvl="1"/>
            <a:r>
              <a:rPr lang="en-US" dirty="0" smtClean="0"/>
              <a:t>your eyes and your brain</a:t>
            </a:r>
          </a:p>
          <a:p>
            <a:r>
              <a:rPr lang="en-US" dirty="0" smtClean="0"/>
              <a:t>1. pre-process data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/>
              <a:t>2. build OTU table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3. analyze</a:t>
            </a:r>
          </a:p>
          <a:p>
            <a:pPr lvl="1"/>
            <a:r>
              <a:rPr lang="en-US" dirty="0"/>
              <a:t>your </a:t>
            </a:r>
            <a:r>
              <a:rPr lang="en-US" dirty="0" smtClean="0"/>
              <a:t>eyes and your brain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9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1. pre-processing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-1" y="7162800"/>
            <a:ext cx="5791201" cy="2514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Raw data options:</a:t>
            </a:r>
            <a:endParaRPr lang="en-US" sz="4800" dirty="0"/>
          </a:p>
          <a:p>
            <a:pPr marL="350838" lvl="1"/>
            <a:r>
              <a:rPr lang="en-US" sz="2000" dirty="0"/>
              <a:t>one </a:t>
            </a:r>
            <a:r>
              <a:rPr lang="en-US" sz="2000" dirty="0" err="1"/>
              <a:t>fastq</a:t>
            </a:r>
            <a:r>
              <a:rPr lang="en-US" sz="2000" dirty="0"/>
              <a:t> or multiple </a:t>
            </a:r>
            <a:r>
              <a:rPr lang="en-US" sz="2000" dirty="0" err="1"/>
              <a:t>fastq</a:t>
            </a:r>
            <a:r>
              <a:rPr lang="en-US" sz="2000" dirty="0"/>
              <a:t> files</a:t>
            </a:r>
          </a:p>
          <a:p>
            <a:pPr marL="350838" lvl="1"/>
            <a:r>
              <a:rPr lang="en-US" sz="2000" dirty="0"/>
              <a:t>with or without barcodes in sequences</a:t>
            </a:r>
          </a:p>
          <a:p>
            <a:pPr marL="350838" lvl="1"/>
            <a:r>
              <a:rPr lang="en-US" sz="2000" dirty="0"/>
              <a:t>with or without primers in sequences</a:t>
            </a:r>
          </a:p>
          <a:p>
            <a:pPr marL="350838" lvl="1"/>
            <a:r>
              <a:rPr lang="en-US" sz="2000" dirty="0"/>
              <a:t>all different lengths, possibly low quality</a:t>
            </a:r>
          </a:p>
          <a:p>
            <a:pPr marL="350838" lvl="1"/>
            <a:r>
              <a:rPr lang="en-US" sz="2000" dirty="0"/>
              <a:t>can also take in a </a:t>
            </a:r>
            <a:r>
              <a:rPr lang="en-US" sz="2000" dirty="0" err="1" smtClean="0"/>
              <a:t>fasta</a:t>
            </a:r>
            <a:endParaRPr lang="en-US" sz="20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029200" y="7086600"/>
            <a:ext cx="4114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Outputs:</a:t>
            </a:r>
            <a:endParaRPr lang="en-US" sz="5200" dirty="0" smtClean="0"/>
          </a:p>
          <a:p>
            <a:pPr marL="350838" lvl="1"/>
            <a:r>
              <a:rPr lang="en-US" sz="2000" dirty="0" err="1" smtClean="0"/>
              <a:t>dereplicated</a:t>
            </a:r>
            <a:r>
              <a:rPr lang="en-US" sz="2000" dirty="0" smtClean="0"/>
              <a:t> </a:t>
            </a:r>
            <a:r>
              <a:rPr lang="en-US" sz="2000" dirty="0" err="1" smtClean="0"/>
              <a:t>fasta</a:t>
            </a:r>
            <a:r>
              <a:rPr lang="en-US" sz="2000" dirty="0" smtClean="0"/>
              <a:t>: all unique sequences</a:t>
            </a:r>
          </a:p>
          <a:p>
            <a:pPr marL="350838" lvl="1"/>
            <a:r>
              <a:rPr lang="en-US" sz="2000" dirty="0" err="1" smtClean="0"/>
              <a:t>dereplication</a:t>
            </a:r>
            <a:r>
              <a:rPr lang="en-US" sz="2000" dirty="0" smtClean="0"/>
              <a:t> map: counts of each sequence per sample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00" y="38100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step 2. build OTU table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85350" y="4785360"/>
            <a:ext cx="2573299" cy="1844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CLUSTERING MAGIC</a:t>
            </a:r>
            <a:endParaRPr lang="en-US" sz="36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2421469" y="5400579"/>
            <a:ext cx="674964" cy="61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6047566" y="5400579"/>
            <a:ext cx="674964" cy="61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" y="5049289"/>
            <a:ext cx="2080152" cy="13161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dereplicated</a:t>
            </a:r>
            <a:r>
              <a:rPr lang="en-US" sz="2800" dirty="0" smtClean="0"/>
              <a:t> </a:t>
            </a:r>
            <a:r>
              <a:rPr lang="en-US" sz="2800" dirty="0" err="1" smtClean="0"/>
              <a:t>fasta</a:t>
            </a:r>
            <a:r>
              <a:rPr lang="en-US" sz="2800" dirty="0" smtClean="0"/>
              <a:t> + map</a:t>
            </a:r>
            <a:endParaRPr lang="en-US" sz="2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911448" y="5049289"/>
            <a:ext cx="2080152" cy="13161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OTU table</a:t>
            </a:r>
            <a:endParaRPr lang="en-US" sz="2000" dirty="0" smtClean="0"/>
          </a:p>
        </p:txBody>
      </p:sp>
      <p:sp>
        <p:nvSpPr>
          <p:cNvPr id="27" name="Down Arrow 26"/>
          <p:cNvSpPr/>
          <p:nvPr/>
        </p:nvSpPr>
        <p:spPr>
          <a:xfrm rot="16200000">
            <a:off x="2421469" y="1666779"/>
            <a:ext cx="674964" cy="61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6200000">
            <a:off x="6047566" y="1666778"/>
            <a:ext cx="674964" cy="613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85350" y="1051560"/>
            <a:ext cx="2573299" cy="1844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16S </a:t>
            </a:r>
            <a:br>
              <a:rPr lang="en-US" sz="3600" dirty="0" smtClean="0"/>
            </a:br>
            <a:r>
              <a:rPr lang="en-US" sz="3600" dirty="0" smtClean="0"/>
              <a:t>MAGIC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52400" y="1315489"/>
            <a:ext cx="2080152" cy="13161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raw data</a:t>
            </a:r>
            <a:endParaRPr lang="en-US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6911448" y="1315489"/>
            <a:ext cx="2080152" cy="13161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dereplicated</a:t>
            </a:r>
            <a:r>
              <a:rPr lang="en-US" sz="2800" dirty="0" smtClean="0"/>
              <a:t> </a:t>
            </a:r>
            <a:r>
              <a:rPr lang="en-US" sz="2800" dirty="0" err="1" smtClean="0"/>
              <a:t>fasta</a:t>
            </a:r>
            <a:r>
              <a:rPr lang="en-US" sz="2800" dirty="0" smtClean="0"/>
              <a:t> + map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55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building an OTU table is essentially combining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an OTU table is a nested dictionary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shows the counts for each OTU in each sample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{sample1: {OTU1: counts, OTU2: counts}…}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so we first need to map:</a:t>
            </a:r>
          </a:p>
          <a:p>
            <a:pPr lvl="1"/>
            <a:r>
              <a:rPr lang="en-US" dirty="0" smtClean="0"/>
              <a:t>sequence ID </a:t>
            </a:r>
            <a:r>
              <a:rPr lang="en-US" dirty="0" smtClean="0">
                <a:sym typeface="Wingdings" panose="05000000000000000000" pitchFamily="2" charset="2"/>
              </a:rPr>
              <a:t> OTU ID </a:t>
            </a:r>
            <a:r>
              <a:rPr lang="en-US" dirty="0"/>
              <a:t>for each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 smtClean="0"/>
              <a:t> sequence ID </a:t>
            </a:r>
            <a:r>
              <a:rPr lang="en-US" dirty="0" smtClean="0">
                <a:sym typeface="Wingdings" panose="05000000000000000000" pitchFamily="2" charset="2"/>
              </a:rPr>
              <a:t> counts </a:t>
            </a:r>
            <a:r>
              <a:rPr lang="en-US" dirty="0"/>
              <a:t>for each </a:t>
            </a:r>
            <a:r>
              <a:rPr lang="en-US" dirty="0" smtClean="0"/>
              <a:t>sample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6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building an OTU table is essentially combining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724400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dereplicated</a:t>
            </a:r>
            <a:r>
              <a:rPr lang="en-US" sz="2600" dirty="0" smtClean="0"/>
              <a:t> </a:t>
            </a:r>
            <a:r>
              <a:rPr lang="en-US" sz="2600" dirty="0" err="1" smtClean="0"/>
              <a:t>fasta</a:t>
            </a:r>
            <a:r>
              <a:rPr lang="en-US" sz="2600" dirty="0" smtClean="0"/>
              <a:t> is used to map sequences to OTUs</a:t>
            </a:r>
          </a:p>
          <a:p>
            <a:r>
              <a:rPr lang="en-US" sz="2600" dirty="0" err="1" smtClean="0"/>
              <a:t>dereplication</a:t>
            </a:r>
            <a:r>
              <a:rPr lang="en-US" sz="2600" dirty="0" smtClean="0"/>
              <a:t> map already contains the map of sequence counts to samples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76200" y="4495800"/>
            <a:ext cx="14478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dereplicated</a:t>
            </a:r>
            <a:r>
              <a:rPr lang="en-US" dirty="0" smtClean="0"/>
              <a:t> </a:t>
            </a:r>
            <a:r>
              <a:rPr lang="en-US" dirty="0" err="1" smtClean="0"/>
              <a:t>fasta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43066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OTUs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5791200"/>
            <a:ext cx="1447800" cy="838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dereplication</a:t>
            </a:r>
            <a:r>
              <a:rPr lang="en-US" dirty="0" smtClean="0"/>
              <a:t> map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13" idx="1"/>
          </p:cNvCxnSpPr>
          <p:nvPr/>
        </p:nvCxnSpPr>
        <p:spPr>
          <a:xfrm>
            <a:off x="1524000" y="62103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4953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71800" y="4419600"/>
            <a:ext cx="2895600" cy="990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{seq1: OTU1, seq2: OTU2, seq3: OTU1, seq4: OTU3…}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5638800"/>
            <a:ext cx="28956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{sample1: {seq1: 3, seq2: 15, seq3: 10…}, sample 2: {seq1: 0, seq2: 25, seq3: 5…}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15000" y="5867400"/>
            <a:ext cx="990600" cy="30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05600" y="4686300"/>
            <a:ext cx="2286000" cy="1562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{sample1: {OTU1: 13, OTU2: 15…}, sample 2: {OTU1: 5, OTU2: 25…}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15000" y="4876800"/>
            <a:ext cx="990600" cy="30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800" y="6248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basically an OTU table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9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AWS pipeline is not trying to be </a:t>
            </a:r>
            <a:r>
              <a:rPr lang="en-US" dirty="0" err="1" smtClean="0"/>
              <a:t>qiime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AWS pipeline </a:t>
            </a:r>
            <a:r>
              <a:rPr lang="en-US" dirty="0" smtClean="0"/>
              <a:t>will one day be </a:t>
            </a:r>
            <a:r>
              <a:rPr lang="en-US" dirty="0"/>
              <a:t>much more than </a:t>
            </a:r>
            <a:r>
              <a:rPr lang="en-US" dirty="0" err="1"/>
              <a:t>qiime</a:t>
            </a:r>
            <a:endParaRPr lang="en-US" dirty="0"/>
          </a:p>
          <a:p>
            <a:pPr lvl="1"/>
            <a:r>
              <a:rPr lang="en-US" dirty="0"/>
              <a:t>different data types</a:t>
            </a:r>
          </a:p>
          <a:p>
            <a:pPr lvl="1"/>
            <a:r>
              <a:rPr lang="en-US" dirty="0"/>
              <a:t>automatic analyses</a:t>
            </a:r>
          </a:p>
          <a:p>
            <a:r>
              <a:rPr lang="en-US" dirty="0" smtClean="0"/>
              <a:t>having an in-house pipeline offers other advantages</a:t>
            </a:r>
          </a:p>
          <a:p>
            <a:pPr lvl="1"/>
            <a:r>
              <a:rPr lang="en-US" dirty="0" smtClean="0"/>
              <a:t>looking inside the black box</a:t>
            </a:r>
          </a:p>
          <a:p>
            <a:pPr lvl="1"/>
            <a:r>
              <a:rPr lang="en-US" dirty="0" smtClean="0"/>
              <a:t>adding functionalities</a:t>
            </a:r>
          </a:p>
          <a:p>
            <a:pPr lvl="1"/>
            <a:r>
              <a:rPr lang="en-US" dirty="0" smtClean="0"/>
              <a:t>troubleshooting with humans</a:t>
            </a:r>
          </a:p>
          <a:p>
            <a:r>
              <a:rPr lang="en-US" dirty="0" err="1" smtClean="0"/>
              <a:t>qiime</a:t>
            </a:r>
            <a:r>
              <a:rPr lang="en-US" dirty="0" smtClean="0"/>
              <a:t> is great and you should totally use it if you want</a:t>
            </a:r>
          </a:p>
          <a:p>
            <a:pPr lvl="1"/>
            <a:r>
              <a:rPr lang="en-US" dirty="0" smtClean="0"/>
              <a:t>but make sure you’re using it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there are 3 categories of methods for defining OTUs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e novo</a:t>
            </a:r>
          </a:p>
          <a:p>
            <a:pPr lvl="1"/>
            <a:r>
              <a:rPr lang="en-US" dirty="0" smtClean="0"/>
              <a:t>make OTUs based only on sequences (ATCG)</a:t>
            </a:r>
          </a:p>
          <a:p>
            <a:pPr lvl="1"/>
            <a:r>
              <a:rPr lang="en-US" dirty="0" smtClean="0"/>
              <a:t>no database</a:t>
            </a:r>
          </a:p>
          <a:p>
            <a:r>
              <a:rPr lang="en-US" dirty="0" smtClean="0"/>
              <a:t>closed reference</a:t>
            </a:r>
          </a:p>
          <a:p>
            <a:pPr lvl="1"/>
            <a:r>
              <a:rPr lang="en-US" dirty="0" smtClean="0"/>
              <a:t>map sequences to a database to define OTUs</a:t>
            </a:r>
          </a:p>
          <a:p>
            <a:pPr lvl="1"/>
            <a:r>
              <a:rPr lang="en-US" dirty="0" smtClean="0"/>
              <a:t>throw out anything that doesn’t match</a:t>
            </a:r>
          </a:p>
          <a:p>
            <a:pPr lvl="1"/>
            <a:r>
              <a:rPr lang="en-US" dirty="0" smtClean="0"/>
              <a:t>most commonly: map to Green Genes</a:t>
            </a:r>
          </a:p>
          <a:p>
            <a:r>
              <a:rPr lang="en-US" dirty="0" smtClean="0"/>
              <a:t>open reference</a:t>
            </a:r>
          </a:p>
          <a:p>
            <a:pPr lvl="1"/>
            <a:r>
              <a:rPr lang="en-US" dirty="0" smtClean="0"/>
              <a:t>map sequences to a database</a:t>
            </a:r>
          </a:p>
          <a:p>
            <a:pPr lvl="1"/>
            <a:r>
              <a:rPr lang="en-US" dirty="0" smtClean="0"/>
              <a:t>then do de novo clustering on leftover sequences</a:t>
            </a:r>
          </a:p>
          <a:p>
            <a:pPr lvl="1"/>
            <a:r>
              <a:rPr lang="en-US" dirty="0" smtClean="0"/>
              <a:t>and add to the mapped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step 2: </a:t>
            </a:r>
            <a:r>
              <a:rPr lang="en-US" sz="4000" dirty="0" err="1" smtClean="0"/>
              <a:t>denovo</a:t>
            </a:r>
            <a:r>
              <a:rPr lang="en-US" sz="4000" dirty="0" smtClean="0"/>
              <a:t> OTU calling approaches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3058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similarity based OTU clustering</a:t>
            </a:r>
          </a:p>
          <a:p>
            <a:pPr lvl="1"/>
            <a:r>
              <a:rPr lang="en-US" dirty="0" smtClean="0"/>
              <a:t>simplest and most common</a:t>
            </a:r>
          </a:p>
          <a:p>
            <a:pPr lvl="1"/>
            <a:r>
              <a:rPr lang="en-US" dirty="0" err="1" smtClean="0"/>
              <a:t>usearch</a:t>
            </a:r>
            <a:r>
              <a:rPr lang="en-US" dirty="0" smtClean="0"/>
              <a:t> –</a:t>
            </a:r>
            <a:r>
              <a:rPr lang="en-US" dirty="0" err="1" smtClean="0"/>
              <a:t>cluster_otus</a:t>
            </a:r>
            <a:endParaRPr lang="en-US" dirty="0" smtClean="0"/>
          </a:p>
          <a:p>
            <a:pPr lvl="1"/>
            <a:r>
              <a:rPr lang="en-US" dirty="0" smtClean="0"/>
              <a:t>also removes chimeras</a:t>
            </a:r>
          </a:p>
          <a:p>
            <a:r>
              <a:rPr lang="en-US" dirty="0" err="1" smtClean="0"/>
              <a:t>oligotyping</a:t>
            </a:r>
            <a:endParaRPr lang="en-US" dirty="0" smtClean="0"/>
          </a:p>
          <a:p>
            <a:pPr lvl="1"/>
            <a:r>
              <a:rPr lang="en-US" dirty="0" smtClean="0"/>
              <a:t>uses information theory to separate meaningful sequences</a:t>
            </a:r>
          </a:p>
          <a:p>
            <a:r>
              <a:rPr lang="en-US" dirty="0" smtClean="0"/>
              <a:t>distribution-based clustering (DBC)</a:t>
            </a:r>
          </a:p>
          <a:p>
            <a:pPr lvl="1"/>
            <a:r>
              <a:rPr lang="en-US" dirty="0" smtClean="0"/>
              <a:t>uses both similarity and distribution of sequences to call OTUs</a:t>
            </a:r>
          </a:p>
          <a:p>
            <a:r>
              <a:rPr lang="en-US" dirty="0" smtClean="0"/>
              <a:t>DADA2</a:t>
            </a:r>
          </a:p>
          <a:p>
            <a:pPr lvl="1"/>
            <a:r>
              <a:rPr lang="en-US" dirty="0" smtClean="0"/>
              <a:t>seems awesome, only works for Illumina data</a:t>
            </a:r>
          </a:p>
          <a:p>
            <a:r>
              <a:rPr lang="en-US" dirty="0" smtClean="0"/>
              <a:t>if not using </a:t>
            </a:r>
            <a:r>
              <a:rPr lang="en-US" dirty="0" err="1" smtClean="0"/>
              <a:t>usearch</a:t>
            </a:r>
            <a:r>
              <a:rPr lang="en-US" dirty="0" smtClean="0"/>
              <a:t>, you need to remove chimeras!</a:t>
            </a:r>
          </a:p>
          <a:p>
            <a:pPr lvl="1"/>
            <a:r>
              <a:rPr lang="en-US" dirty="0" smtClean="0"/>
              <a:t>at some point in 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7189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2: all OTU calling approaches have pros and cons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3058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denovo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ro: no need for database</a:t>
            </a:r>
          </a:p>
          <a:p>
            <a:pPr lvl="1"/>
            <a:r>
              <a:rPr lang="en-US" dirty="0" smtClean="0"/>
              <a:t>con: need to do more work for taxonomic info</a:t>
            </a:r>
          </a:p>
          <a:p>
            <a:pPr lvl="1"/>
            <a:r>
              <a:rPr lang="en-US" dirty="0"/>
              <a:t>con: can’t </a:t>
            </a:r>
            <a:r>
              <a:rPr lang="en-US" dirty="0" smtClean="0"/>
              <a:t>compare across datasets</a:t>
            </a:r>
          </a:p>
          <a:p>
            <a:r>
              <a:rPr lang="en-US" dirty="0" smtClean="0"/>
              <a:t>closed reference</a:t>
            </a:r>
          </a:p>
          <a:p>
            <a:pPr lvl="1"/>
            <a:r>
              <a:rPr lang="en-US" dirty="0" smtClean="0"/>
              <a:t>pro: get taxonomic info for cheap</a:t>
            </a:r>
          </a:p>
          <a:p>
            <a:pPr lvl="1"/>
            <a:r>
              <a:rPr lang="en-US" dirty="0" smtClean="0"/>
              <a:t>pro: might be able to compare across datasets</a:t>
            </a:r>
          </a:p>
          <a:p>
            <a:pPr lvl="1"/>
            <a:r>
              <a:rPr lang="en-US" dirty="0" smtClean="0"/>
              <a:t>con: database-dependent</a:t>
            </a:r>
          </a:p>
          <a:p>
            <a:pPr lvl="1"/>
            <a:r>
              <a:rPr lang="en-US" dirty="0" smtClean="0"/>
              <a:t>con: how clustering method deals with ties is important</a:t>
            </a:r>
          </a:p>
          <a:p>
            <a:pPr lvl="1"/>
            <a:r>
              <a:rPr lang="en-US" dirty="0" smtClean="0"/>
              <a:t>con: throws out all unmatched sequences</a:t>
            </a:r>
          </a:p>
          <a:p>
            <a:r>
              <a:rPr lang="en-US" dirty="0" smtClean="0"/>
              <a:t>open reference</a:t>
            </a:r>
          </a:p>
          <a:p>
            <a:pPr lvl="1"/>
            <a:r>
              <a:rPr lang="en-US" dirty="0" smtClean="0"/>
              <a:t>pro: you don’t throw out your unknown sequences</a:t>
            </a:r>
          </a:p>
          <a:p>
            <a:pPr lvl="1"/>
            <a:r>
              <a:rPr lang="en-US" dirty="0" smtClean="0"/>
              <a:t>pro: have taxonomic info for some OTUs</a:t>
            </a:r>
          </a:p>
          <a:p>
            <a:pPr lvl="1"/>
            <a:r>
              <a:rPr lang="en-US" dirty="0" smtClean="0"/>
              <a:t>cons: same disadvantages as </a:t>
            </a:r>
            <a:r>
              <a:rPr lang="en-US" dirty="0" err="1" smtClean="0"/>
              <a:t>denovo</a:t>
            </a:r>
            <a:r>
              <a:rPr lang="en-US" dirty="0" smtClean="0"/>
              <a:t> and closed</a:t>
            </a:r>
          </a:p>
          <a:p>
            <a:pPr lvl="1"/>
            <a:r>
              <a:rPr lang="en-US" dirty="0" smtClean="0"/>
              <a:t>cons: is the distance metric really the same?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2: AWS pipeline spits out heaps of files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21336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raw_dereplicated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fasta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" y="5715000"/>
            <a:ext cx="16002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*.otu_table.97.denovo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8" idx="0"/>
          </p:cNvCxnSpPr>
          <p:nvPr/>
        </p:nvCxnSpPr>
        <p:spPr>
          <a:xfrm>
            <a:off x="1219200" y="1981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124200"/>
            <a:ext cx="21336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cluster with </a:t>
            </a:r>
            <a:r>
              <a:rPr lang="en-US" dirty="0" err="1"/>
              <a:t>usearch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set % identity with OTU_SIMILARITY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914400"/>
            <a:ext cx="21336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*.otu_table.97.gg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consensusN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14" idx="1"/>
          </p:cNvCxnSpPr>
          <p:nvPr/>
        </p:nvCxnSpPr>
        <p:spPr>
          <a:xfrm>
            <a:off x="2286000" y="1447800"/>
            <a:ext cx="10668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1032302"/>
            <a:ext cx="16764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 to green genes with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usearch_global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Arrow Connector 16"/>
          <p:cNvCxnSpPr>
            <a:stCxn id="14" idx="3"/>
            <a:endCxn id="10" idx="1"/>
          </p:cNvCxnSpPr>
          <p:nvPr/>
        </p:nvCxnSpPr>
        <p:spPr>
          <a:xfrm flipV="1">
            <a:off x="5029200" y="1447800"/>
            <a:ext cx="1752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5" idx="0"/>
          </p:cNvCxnSpPr>
          <p:nvPr/>
        </p:nvCxnSpPr>
        <p:spPr>
          <a:xfrm>
            <a:off x="1219200" y="3955197"/>
            <a:ext cx="0" cy="175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9200" y="45720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denovo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OTUS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6900" y="152400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Green Genes OTUs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4" name="Straight Arrow Connector 23"/>
          <p:cNvCxnSpPr>
            <a:stCxn id="14" idx="2"/>
            <a:endCxn id="27" idx="0"/>
          </p:cNvCxnSpPr>
          <p:nvPr/>
        </p:nvCxnSpPr>
        <p:spPr>
          <a:xfrm>
            <a:off x="4191000" y="1863299"/>
            <a:ext cx="0" cy="126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3124200"/>
            <a:ext cx="21336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cluster with </a:t>
            </a:r>
            <a:r>
              <a:rPr lang="en-US" dirty="0" err="1"/>
              <a:t>usearch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set % identity with OTU_SIMILARITY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7500" y="220980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unmapped OTUs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Arrow Connector 29"/>
          <p:cNvCxnSpPr>
            <a:stCxn id="14" idx="3"/>
            <a:endCxn id="37" idx="0"/>
          </p:cNvCxnSpPr>
          <p:nvPr/>
        </p:nvCxnSpPr>
        <p:spPr>
          <a:xfrm>
            <a:off x="5029200" y="1447801"/>
            <a:ext cx="1866900" cy="2902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7" idx="1"/>
          </p:cNvCxnSpPr>
          <p:nvPr/>
        </p:nvCxnSpPr>
        <p:spPr>
          <a:xfrm>
            <a:off x="4191000" y="3955197"/>
            <a:ext cx="1981200" cy="81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2200" y="4350603"/>
            <a:ext cx="1447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concatenate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3900" y="44196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denovo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OTUS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3600" y="5715000"/>
            <a:ext cx="19050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*.otu_table.97.gg.consensusN</a:t>
            </a:r>
            <a:br>
              <a:rPr lang="en-US" dirty="0" smtClean="0"/>
            </a:br>
            <a:r>
              <a:rPr lang="en-US" dirty="0" smtClean="0"/>
              <a:t>.open_ref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7" idx="2"/>
            <a:endCxn id="43" idx="0"/>
          </p:cNvCxnSpPr>
          <p:nvPr/>
        </p:nvCxnSpPr>
        <p:spPr>
          <a:xfrm>
            <a:off x="68961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2: but wait there’s more!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71650" y="1200807"/>
            <a:ext cx="16002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*.otu_table.97.denovo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48400" y="4191000"/>
            <a:ext cx="21336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*.otu_table.97.gg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consensusN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5380672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GreenGenes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assignment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obtained by taking the consensus of the top N hits when aligned to the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GreenGenes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38500" y="5715000"/>
            <a:ext cx="16002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*.otu_table.97.denovo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rdp_assigned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4300" y="5715000"/>
            <a:ext cx="20193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*.otu_table.97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denovo_oligotypes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3505200"/>
            <a:ext cx="21336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assign Latin names, set confidence with RDP_CUTOFF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9550" y="3520966"/>
            <a:ext cx="1828800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dk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find unique </a:t>
            </a:r>
            <a:r>
              <a:rPr lang="en-US" dirty="0" err="1" smtClean="0"/>
              <a:t>seqs</a:t>
            </a:r>
            <a:r>
              <a:rPr lang="en-US" dirty="0" smtClean="0"/>
              <a:t> within each </a:t>
            </a:r>
            <a:r>
              <a:rPr lang="en-US" dirty="0" err="1" smtClean="0"/>
              <a:t>denovo</a:t>
            </a:r>
            <a:r>
              <a:rPr lang="en-US" dirty="0" smtClean="0"/>
              <a:t> OTU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" idx="2"/>
            <a:endCxn id="32" idx="0"/>
          </p:cNvCxnSpPr>
          <p:nvPr/>
        </p:nvCxnSpPr>
        <p:spPr>
          <a:xfrm flipH="1">
            <a:off x="1123950" y="2267607"/>
            <a:ext cx="1447800" cy="1253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29" idx="0"/>
          </p:cNvCxnSpPr>
          <p:nvPr/>
        </p:nvCxnSpPr>
        <p:spPr>
          <a:xfrm>
            <a:off x="1123950" y="4351963"/>
            <a:ext cx="0" cy="1363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31" idx="0"/>
          </p:cNvCxnSpPr>
          <p:nvPr/>
        </p:nvCxnSpPr>
        <p:spPr>
          <a:xfrm>
            <a:off x="2571750" y="2267607"/>
            <a:ext cx="1466850" cy="1237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26" idx="0"/>
          </p:cNvCxnSpPr>
          <p:nvPr/>
        </p:nvCxnSpPr>
        <p:spPr>
          <a:xfrm>
            <a:off x="4038600" y="4336197"/>
            <a:ext cx="0" cy="137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48400" y="1066800"/>
            <a:ext cx="2133600" cy="106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*.otu_seqs.97.fasta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48400" y="2209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representative sequences for the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denovo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OTUs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562600" y="10668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562600" y="3505200"/>
            <a:ext cx="3352800" cy="1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analyze data – sanity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724400"/>
          </a:xfrm>
        </p:spPr>
        <p:txBody>
          <a:bodyPr/>
          <a:lstStyle/>
          <a:p>
            <a:r>
              <a:rPr lang="en-US" dirty="0" smtClean="0"/>
              <a:t>sanity checks</a:t>
            </a:r>
          </a:p>
          <a:p>
            <a:pPr lvl="1"/>
            <a:r>
              <a:rPr lang="en-US" dirty="0" smtClean="0"/>
              <a:t>what’s in your OTU table</a:t>
            </a:r>
          </a:p>
          <a:p>
            <a:pPr lvl="1"/>
            <a:r>
              <a:rPr lang="en-US" dirty="0" smtClean="0"/>
              <a:t>number of reads per sample</a:t>
            </a:r>
          </a:p>
          <a:p>
            <a:pPr lvl="1"/>
            <a:r>
              <a:rPr lang="en-US" dirty="0" smtClean="0"/>
              <a:t>distribution of OTUs across samples</a:t>
            </a:r>
          </a:p>
          <a:p>
            <a:pPr lvl="1"/>
            <a:r>
              <a:rPr lang="en-US" dirty="0" err="1" smtClean="0"/>
              <a:t>heatmap</a:t>
            </a:r>
            <a:r>
              <a:rPr lang="en-US" dirty="0" smtClean="0"/>
              <a:t> of abundances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53025"/>
            <a:ext cx="3798801" cy="8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38" y="3733800"/>
            <a:ext cx="30306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low reads per sample can be bad but can also be okay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4087661" cy="281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7" y="4138716"/>
            <a:ext cx="3955323" cy="2719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27" y="3676089"/>
            <a:ext cx="4542173" cy="31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some places to start with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alpha </a:t>
            </a:r>
            <a:r>
              <a:rPr lang="en-US" sz="2800" dirty="0"/>
              <a:t>diversity</a:t>
            </a:r>
          </a:p>
          <a:p>
            <a:r>
              <a:rPr lang="en-US" sz="2800" dirty="0" smtClean="0"/>
              <a:t>PCA</a:t>
            </a:r>
          </a:p>
          <a:p>
            <a:r>
              <a:rPr lang="en-US" sz="2800" dirty="0" smtClean="0"/>
              <a:t>univariate comparisons</a:t>
            </a:r>
          </a:p>
          <a:p>
            <a:r>
              <a:rPr lang="en-US" sz="2800" dirty="0" smtClean="0"/>
              <a:t>basic classifiers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" y="4933536"/>
            <a:ext cx="1863262" cy="192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34" y="1066800"/>
            <a:ext cx="3042666" cy="273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6" y="4014171"/>
            <a:ext cx="4265744" cy="2843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5" y="4725124"/>
            <a:ext cx="3102365" cy="21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“4” “easy” “steps” for 16S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0. figure out what data you have</a:t>
            </a:r>
          </a:p>
          <a:p>
            <a:pPr lvl="1"/>
            <a:r>
              <a:rPr lang="en-US" dirty="0" smtClean="0"/>
              <a:t>your eyes and your brain</a:t>
            </a:r>
          </a:p>
          <a:p>
            <a:r>
              <a:rPr lang="en-US" dirty="0" smtClean="0"/>
              <a:t>1. pre-process data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/>
              <a:t>2. build OTU table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3. analyze</a:t>
            </a:r>
          </a:p>
          <a:p>
            <a:pPr lvl="1"/>
            <a:r>
              <a:rPr lang="en-US" dirty="0"/>
              <a:t>your </a:t>
            </a:r>
            <a:r>
              <a:rPr lang="en-US" dirty="0" smtClean="0"/>
              <a:t>eyes and your brain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own Arrow 3"/>
          <p:cNvSpPr/>
          <p:nvPr/>
        </p:nvSpPr>
        <p:spPr>
          <a:xfrm rot="16200000">
            <a:off x="5739953" y="30542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Down Arrow 4"/>
          <p:cNvSpPr/>
          <p:nvPr/>
        </p:nvSpPr>
        <p:spPr>
          <a:xfrm rot="16200000">
            <a:off x="7559025" y="30542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6334329" y="2797341"/>
            <a:ext cx="1091330" cy="860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MAGIC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724400" y="29204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53400" y="29204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derep</a:t>
            </a:r>
            <a:r>
              <a:rPr lang="en-US" dirty="0" smtClean="0"/>
              <a:t> data</a:t>
            </a:r>
            <a:endParaRPr lang="en-US" sz="1400" dirty="0" smtClean="0"/>
          </a:p>
        </p:txBody>
      </p:sp>
      <p:sp>
        <p:nvSpPr>
          <p:cNvPr id="9" name="Down Arrow 8"/>
          <p:cNvSpPr/>
          <p:nvPr/>
        </p:nvSpPr>
        <p:spPr>
          <a:xfrm rot="16200000">
            <a:off x="5739953" y="43496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Down Arrow 9"/>
          <p:cNvSpPr/>
          <p:nvPr/>
        </p:nvSpPr>
        <p:spPr>
          <a:xfrm rot="16200000">
            <a:off x="7559025" y="43496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6334329" y="4092741"/>
            <a:ext cx="1091330" cy="860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MAGIC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2158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derep</a:t>
            </a:r>
            <a:r>
              <a:rPr lang="en-US" dirty="0" smtClean="0"/>
              <a:t> data</a:t>
            </a:r>
            <a:endParaRPr lang="en-US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153400" y="42158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OTU table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893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pipeline is easy and looking inside the black box is also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currently on AWS and private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Master.py calls raw2otu.py</a:t>
            </a:r>
          </a:p>
          <a:p>
            <a:pPr lvl="1"/>
            <a:r>
              <a:rPr lang="en-US" dirty="0" smtClean="0"/>
              <a:t>reads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summary_file.txt</a:t>
            </a:r>
            <a:r>
              <a:rPr lang="en-US" dirty="0" smtClean="0"/>
              <a:t> for file locations, parameter settings,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raw2otu.py does most of its work in the preprocessing_16S.py module</a:t>
            </a:r>
          </a:p>
          <a:p>
            <a:pPr lvl="1"/>
            <a:r>
              <a:rPr lang="en-US" dirty="0" smtClean="0"/>
              <a:t>many functions are wrappers to either </a:t>
            </a:r>
            <a:r>
              <a:rPr lang="en-US" dirty="0" err="1" smtClean="0"/>
              <a:t>usearch</a:t>
            </a:r>
            <a:r>
              <a:rPr lang="en-US" dirty="0" smtClean="0"/>
              <a:t> functions or </a:t>
            </a:r>
            <a:r>
              <a:rPr lang="en-US" dirty="0" err="1" smtClean="0"/>
              <a:t>Alm</a:t>
            </a:r>
            <a:r>
              <a:rPr lang="en-US" dirty="0" smtClean="0"/>
              <a:t> lab scripts</a:t>
            </a:r>
          </a:p>
        </p:txBody>
      </p:sp>
    </p:spTree>
    <p:extLst>
      <p:ext uri="{BB962C8B-B14F-4D97-AF65-F5344CB8AC3E}">
        <p14:creationId xmlns:p14="http://schemas.microsoft.com/office/powerpoint/2010/main" val="39470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“4” “easy” “steps” with 16S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0. figure out what data you have</a:t>
            </a:r>
          </a:p>
          <a:p>
            <a:pPr lvl="1"/>
            <a:r>
              <a:rPr lang="en-US" dirty="0" smtClean="0"/>
              <a:t>your eyes and your brain</a:t>
            </a:r>
          </a:p>
          <a:p>
            <a:r>
              <a:rPr lang="en-US" dirty="0" smtClean="0"/>
              <a:t>1. pre-process data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/>
              <a:t>2. build OTU table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3. analyze</a:t>
            </a:r>
          </a:p>
          <a:p>
            <a:pPr lvl="1"/>
            <a:r>
              <a:rPr lang="en-US" dirty="0"/>
              <a:t>your </a:t>
            </a:r>
            <a:r>
              <a:rPr lang="en-US" dirty="0" smtClean="0"/>
              <a:t>eyes and </a:t>
            </a:r>
            <a:r>
              <a:rPr lang="en-US" dirty="0"/>
              <a:t>your </a:t>
            </a:r>
            <a:r>
              <a:rPr lang="en-US" dirty="0" smtClean="0"/>
              <a:t>brain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60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there’s a </a:t>
            </a:r>
            <a:r>
              <a:rPr lang="en-US" dirty="0" err="1" smtClean="0"/>
              <a:t>dropbox</a:t>
            </a:r>
            <a:r>
              <a:rPr lang="en-US" dirty="0" smtClean="0"/>
              <a:t> folder from 20.106 with problem sets and 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around with the files</a:t>
            </a:r>
          </a:p>
          <a:p>
            <a:pPr lvl="1"/>
            <a:r>
              <a:rPr lang="en-US" dirty="0" smtClean="0"/>
              <a:t>look at what input and output files look like</a:t>
            </a:r>
          </a:p>
          <a:p>
            <a:pPr lvl="1"/>
            <a:r>
              <a:rPr lang="en-US" dirty="0" smtClean="0"/>
              <a:t>figure out the syntax</a:t>
            </a:r>
          </a:p>
          <a:p>
            <a:r>
              <a:rPr lang="en-US" dirty="0" smtClean="0"/>
              <a:t>don’t be limited by the code given</a:t>
            </a:r>
          </a:p>
          <a:p>
            <a:pPr lvl="1"/>
            <a:r>
              <a:rPr lang="en-US" dirty="0" smtClean="0"/>
              <a:t>some steps are missing in instructions (i.e. length and quality trim)</a:t>
            </a:r>
          </a:p>
          <a:p>
            <a:pPr lvl="1"/>
            <a:r>
              <a:rPr lang="en-US" dirty="0" smtClean="0"/>
              <a:t>you can also play around with parameters</a:t>
            </a:r>
          </a:p>
          <a:p>
            <a:r>
              <a:rPr lang="en-US" sz="1700" dirty="0"/>
              <a:t>https://www.dropbox.com/sh/enyftm9ut2r74ry/AAAZejnQlhUydVNsrCnWgrr-a?dl=0</a:t>
            </a:r>
          </a:p>
        </p:txBody>
      </p:sp>
    </p:spTree>
    <p:extLst>
      <p:ext uri="{BB962C8B-B14F-4D97-AF65-F5344CB8AC3E}">
        <p14:creationId xmlns:p14="http://schemas.microsoft.com/office/powerpoint/2010/main" val="16325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6200000">
            <a:off x="5739953" y="30542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Down Arrow 4"/>
          <p:cNvSpPr/>
          <p:nvPr/>
        </p:nvSpPr>
        <p:spPr>
          <a:xfrm rot="16200000">
            <a:off x="7559025" y="30542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6334329" y="2797341"/>
            <a:ext cx="1091330" cy="860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MAGIC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724400" y="29204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53400" y="29204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derep</a:t>
            </a:r>
            <a:r>
              <a:rPr lang="en-US" dirty="0" smtClean="0"/>
              <a:t> data</a:t>
            </a:r>
            <a:endParaRPr lang="en-US" sz="1400" dirty="0" smtClean="0"/>
          </a:p>
        </p:txBody>
      </p:sp>
      <p:sp>
        <p:nvSpPr>
          <p:cNvPr id="9" name="Down Arrow 8"/>
          <p:cNvSpPr/>
          <p:nvPr/>
        </p:nvSpPr>
        <p:spPr>
          <a:xfrm rot="16200000">
            <a:off x="5739953" y="43496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Down Arrow 9"/>
          <p:cNvSpPr/>
          <p:nvPr/>
        </p:nvSpPr>
        <p:spPr>
          <a:xfrm rot="16200000">
            <a:off x="7559025" y="4349689"/>
            <a:ext cx="461010" cy="34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6334329" y="4092741"/>
            <a:ext cx="1091330" cy="860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MAGIC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2158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derep</a:t>
            </a:r>
            <a:r>
              <a:rPr lang="en-US" dirty="0" smtClean="0"/>
              <a:t> data</a:t>
            </a:r>
            <a:endParaRPr lang="en-US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153400" y="4215866"/>
            <a:ext cx="882187" cy="6140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OTU table</a:t>
            </a:r>
            <a:endParaRPr lang="en-US" sz="1400" dirty="0" smtClean="0"/>
          </a:p>
        </p:txBody>
      </p:sp>
      <p:pic>
        <p:nvPicPr>
          <p:cNvPr id="2050" name="Picture 2" descr="http://images.clipartpanda.com/cartoon-eyes-McLkpEk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23" y="4309241"/>
            <a:ext cx="2674977" cy="22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lipartlord.com/wp-content/uploads/2013/12/brain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3225969" cy="309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0. know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were your regions sequenced?</a:t>
            </a:r>
          </a:p>
          <a:p>
            <a:pPr lvl="1"/>
            <a:r>
              <a:rPr lang="en-US" dirty="0" smtClean="0"/>
              <a:t>barcode – </a:t>
            </a:r>
            <a:r>
              <a:rPr lang="en-US" dirty="0" err="1" smtClean="0"/>
              <a:t>fwd</a:t>
            </a:r>
            <a:r>
              <a:rPr lang="en-US" dirty="0" smtClean="0"/>
              <a:t> primer – region – (rev primer)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  <a:p>
            <a:r>
              <a:rPr lang="en-US" dirty="0" smtClean="0"/>
              <a:t>What kind(s) of file(s) do you have?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19400"/>
            <a:ext cx="8420100" cy="26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8"/>
          <a:stretch/>
        </p:blipFill>
        <p:spPr bwMode="auto">
          <a:xfrm>
            <a:off x="2838450" y="4321277"/>
            <a:ext cx="6305550" cy="93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96"/>
          <a:stretch/>
        </p:blipFill>
        <p:spPr bwMode="auto">
          <a:xfrm>
            <a:off x="2819400" y="5534640"/>
            <a:ext cx="5762625" cy="11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1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0. know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were your regions sequenced?</a:t>
            </a:r>
          </a:p>
          <a:p>
            <a:pPr lvl="1"/>
            <a:r>
              <a:rPr lang="en-US" dirty="0" smtClean="0"/>
              <a:t>barcode – </a:t>
            </a:r>
            <a:r>
              <a:rPr lang="en-US" dirty="0" err="1" smtClean="0"/>
              <a:t>fwd</a:t>
            </a:r>
            <a:r>
              <a:rPr lang="en-US" dirty="0" smtClean="0"/>
              <a:t> primer – region – (rev primer)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  <a:p>
            <a:r>
              <a:rPr lang="en-US" dirty="0" smtClean="0"/>
              <a:t>What kind(s) of file(s) do you have?</a:t>
            </a:r>
          </a:p>
          <a:p>
            <a:pPr lvl="1"/>
            <a:endParaRPr lang="en-US" sz="2000" dirty="0" smtClean="0"/>
          </a:p>
          <a:p>
            <a:pPr lvl="1"/>
            <a:r>
              <a:rPr lang="en-US" dirty="0" err="1" smtClean="0"/>
              <a:t>fastq</a:t>
            </a:r>
            <a:endParaRPr lang="en-US" dirty="0" smtClean="0"/>
          </a:p>
          <a:p>
            <a:pPr lvl="1"/>
            <a:endParaRPr lang="en-US" sz="3600" dirty="0" smtClean="0"/>
          </a:p>
          <a:p>
            <a:pPr lvl="1"/>
            <a:r>
              <a:rPr lang="en-US" dirty="0" err="1" smtClean="0"/>
              <a:t>fasta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819400"/>
            <a:ext cx="8420100" cy="26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8"/>
          <a:stretch/>
        </p:blipFill>
        <p:spPr bwMode="auto">
          <a:xfrm>
            <a:off x="2838450" y="4321277"/>
            <a:ext cx="6305550" cy="93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96"/>
          <a:stretch/>
        </p:blipFill>
        <p:spPr bwMode="auto">
          <a:xfrm>
            <a:off x="2819400" y="5534640"/>
            <a:ext cx="5762625" cy="11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0. understand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305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end reads? paired end? already merged?</a:t>
            </a:r>
          </a:p>
          <a:p>
            <a:pPr lvl="1"/>
            <a:r>
              <a:rPr lang="en-US" dirty="0" smtClean="0"/>
              <a:t>if not merged, you need to do this step yourself</a:t>
            </a:r>
          </a:p>
          <a:p>
            <a:r>
              <a:rPr lang="en-US" dirty="0" smtClean="0"/>
              <a:t>one single </a:t>
            </a:r>
            <a:r>
              <a:rPr lang="en-US" dirty="0" err="1" smtClean="0"/>
              <a:t>fastq</a:t>
            </a:r>
            <a:r>
              <a:rPr lang="en-US" dirty="0" smtClean="0"/>
              <a:t>? one </a:t>
            </a:r>
            <a:r>
              <a:rPr lang="en-US" dirty="0" err="1" smtClean="0"/>
              <a:t>fastq</a:t>
            </a:r>
            <a:r>
              <a:rPr lang="en-US" dirty="0" smtClean="0"/>
              <a:t> file per sample?</a:t>
            </a:r>
          </a:p>
          <a:p>
            <a:pPr lvl="1"/>
            <a:r>
              <a:rPr lang="en-US" dirty="0" smtClean="0"/>
              <a:t>if downloading data: already a </a:t>
            </a:r>
            <a:r>
              <a:rPr lang="en-US" dirty="0" err="1" smtClean="0"/>
              <a:t>fasta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what about the sequences?</a:t>
            </a:r>
          </a:p>
          <a:p>
            <a:pPr lvl="1"/>
            <a:r>
              <a:rPr lang="en-US" dirty="0" smtClean="0"/>
              <a:t>barcodes removed?</a:t>
            </a:r>
          </a:p>
          <a:p>
            <a:pPr lvl="1"/>
            <a:r>
              <a:rPr lang="en-US" dirty="0" smtClean="0"/>
              <a:t>primers removed?</a:t>
            </a:r>
          </a:p>
          <a:p>
            <a:pPr lvl="1"/>
            <a:r>
              <a:rPr lang="en-US" dirty="0" smtClean="0"/>
              <a:t>length trimmed already?</a:t>
            </a:r>
          </a:p>
          <a:p>
            <a:r>
              <a:rPr lang="en-US" dirty="0" smtClean="0"/>
              <a:t>every sequencing center does it differently!!</a:t>
            </a:r>
          </a:p>
          <a:p>
            <a:pPr lvl="1"/>
            <a:r>
              <a:rPr lang="en-US" dirty="0" smtClean="0"/>
              <a:t>use your eyes and your brain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0. paired-end sequencing will require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forward and reverse reads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usearch</a:t>
            </a:r>
            <a:r>
              <a:rPr lang="en-US" dirty="0"/>
              <a:t> or Scott’s script</a:t>
            </a:r>
          </a:p>
          <a:p>
            <a:pPr lvl="1"/>
            <a:r>
              <a:rPr lang="en-US" dirty="0" smtClean="0"/>
              <a:t>note: barcodes may be in a separate index file</a:t>
            </a:r>
            <a:endParaRPr lang="en-US" dirty="0"/>
          </a:p>
          <a:p>
            <a:r>
              <a:rPr lang="en-US" dirty="0" smtClean="0"/>
              <a:t>AWS pipeline does not do this step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4995453"/>
            <a:ext cx="5562600" cy="262347"/>
            <a:chOff x="76200" y="4191000"/>
            <a:chExt cx="5562600" cy="262347"/>
          </a:xfrm>
        </p:grpSpPr>
        <p:sp>
          <p:nvSpPr>
            <p:cNvPr id="5" name="Rectangle 4"/>
            <p:cNvSpPr/>
            <p:nvPr/>
          </p:nvSpPr>
          <p:spPr>
            <a:xfrm>
              <a:off x="76200" y="4191000"/>
              <a:ext cx="838200" cy="26234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barcode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4191000"/>
              <a:ext cx="1752600" cy="262347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fwd</a:t>
              </a:r>
              <a:r>
                <a:rPr lang="en-US" sz="1400" dirty="0" smtClean="0"/>
                <a:t> primer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4191000"/>
              <a:ext cx="2971800" cy="262347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first part of 16S region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19600" y="5410200"/>
            <a:ext cx="4724400" cy="262347"/>
            <a:chOff x="2819400" y="5452653"/>
            <a:chExt cx="4724400" cy="262347"/>
          </a:xfrm>
        </p:grpSpPr>
        <p:sp>
          <p:nvSpPr>
            <p:cNvPr id="11" name="Rectangle 10"/>
            <p:cNvSpPr/>
            <p:nvPr/>
          </p:nvSpPr>
          <p:spPr>
            <a:xfrm>
              <a:off x="5791200" y="5452653"/>
              <a:ext cx="1752600" cy="2623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rev primer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5452653"/>
              <a:ext cx="2971800" cy="262347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second part of 16S region</a:t>
              </a:r>
              <a:endParaRPr lang="en-US" sz="14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6200" y="4800600"/>
            <a:ext cx="129540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696200" y="5867400"/>
            <a:ext cx="129540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4381500" y="5943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0" y="6519452"/>
            <a:ext cx="9144000" cy="262349"/>
            <a:chOff x="0" y="6519452"/>
            <a:chExt cx="9144000" cy="262349"/>
          </a:xfrm>
        </p:grpSpPr>
        <p:sp>
          <p:nvSpPr>
            <p:cNvPr id="19" name="Rectangle 18"/>
            <p:cNvSpPr/>
            <p:nvPr/>
          </p:nvSpPr>
          <p:spPr>
            <a:xfrm>
              <a:off x="0" y="6519453"/>
              <a:ext cx="838200" cy="26234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barcode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6519453"/>
              <a:ext cx="1752600" cy="262347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fwd</a:t>
              </a:r>
              <a:r>
                <a:rPr lang="en-US" sz="1400" dirty="0" smtClean="0"/>
                <a:t> primer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0800" y="6519453"/>
              <a:ext cx="4800600" cy="262348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16S region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91400" y="6519452"/>
              <a:ext cx="1752600" cy="26234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rev primer</a:t>
              </a:r>
              <a:endParaRPr lang="en-US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76200" y="4495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en-US" sz="16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read, R1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96200" y="58336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 read, R2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“4” “easy” “steps” for 16S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0. figure out what data you have</a:t>
            </a:r>
          </a:p>
          <a:p>
            <a:pPr lvl="1"/>
            <a:r>
              <a:rPr lang="en-US" dirty="0" smtClean="0"/>
              <a:t>your eyes and your brain</a:t>
            </a:r>
          </a:p>
          <a:p>
            <a:r>
              <a:rPr lang="en-US" dirty="0" smtClean="0"/>
              <a:t>1. pre-process data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/>
              <a:t>2. build OTU table</a:t>
            </a:r>
          </a:p>
          <a:p>
            <a:pPr lvl="1"/>
            <a:r>
              <a:rPr lang="en-US" dirty="0" smtClean="0"/>
              <a:t>AWS pipeline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3. analyze</a:t>
            </a:r>
          </a:p>
          <a:p>
            <a:pPr lvl="1"/>
            <a:r>
              <a:rPr lang="en-US" dirty="0"/>
              <a:t>your </a:t>
            </a:r>
            <a:r>
              <a:rPr lang="en-US" dirty="0" smtClean="0"/>
              <a:t>eyes and your brain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61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17904</TotalTime>
  <Words>2216</Words>
  <Application>Microsoft Office PowerPoint</Application>
  <PresentationFormat>On-screen Show (4:3)</PresentationFormat>
  <Paragraphs>433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The 16S Workshop</vt:lpstr>
      <vt:lpstr>after this workshop, I hope you will understand:</vt:lpstr>
      <vt:lpstr>the AWS pipeline is not trying to be qiime</vt:lpstr>
      <vt:lpstr>“4” “easy” “steps” with 16S data</vt:lpstr>
      <vt:lpstr>step 0. know your data</vt:lpstr>
      <vt:lpstr>step 0. know your data</vt:lpstr>
      <vt:lpstr>step 0. understand your data</vt:lpstr>
      <vt:lpstr>step 0. paired-end sequencing will require merging</vt:lpstr>
      <vt:lpstr>“4” “easy” “steps” for 16S data</vt:lpstr>
      <vt:lpstr>step 1. pre-processing</vt:lpstr>
      <vt:lpstr>step 1. pre-processing with AWS pipeline</vt:lpstr>
      <vt:lpstr>step 1.1: need to split by barcodes if fastqs aren’t already demultiplexed</vt:lpstr>
      <vt:lpstr>step 1.1: split by barcodes</vt:lpstr>
      <vt:lpstr>step 1.1: demultiplexing also trims off barcode and relabels sequences</vt:lpstr>
      <vt:lpstr>step 1.2: remove primers if they’re still in sequences</vt:lpstr>
      <vt:lpstr>step 1.3: quality trimming</vt:lpstr>
      <vt:lpstr>step 1.4: length trimming</vt:lpstr>
      <vt:lpstr>step 1.5: dereplication</vt:lpstr>
      <vt:lpstr>step 1.5: dereplication documentation is confusing but outputs are recognizable</vt:lpstr>
      <vt:lpstr>step 1: dereplicated fasta and map are the end goal of pre-processing</vt:lpstr>
      <vt:lpstr>step 1: AWS pipeline saves intermediate files, identified with suffixes</vt:lpstr>
      <vt:lpstr>processing: eyes and brain practice</vt:lpstr>
      <vt:lpstr>processing: eyes and brain practice</vt:lpstr>
      <vt:lpstr>where did it fail? what went wrong?</vt:lpstr>
      <vt:lpstr>what went wrong? (hints)</vt:lpstr>
      <vt:lpstr>“4” “easy” “steps” for 16S data</vt:lpstr>
      <vt:lpstr>step 1. pre-processing</vt:lpstr>
      <vt:lpstr>step 2: building an OTU table is essentially combining dictionaries</vt:lpstr>
      <vt:lpstr>step 2: building an OTU table is essentially combining dictionaries</vt:lpstr>
      <vt:lpstr>step 2: there are 3 categories of methods for defining OTUs</vt:lpstr>
      <vt:lpstr>step 2: denovo OTU calling approaches</vt:lpstr>
      <vt:lpstr>step 2: all OTU calling approaches have pros and cons</vt:lpstr>
      <vt:lpstr>step 2: AWS pipeline spits out heaps of files</vt:lpstr>
      <vt:lpstr>step 2: but wait there’s more!</vt:lpstr>
      <vt:lpstr>step 3: analyze data – sanity checks</vt:lpstr>
      <vt:lpstr>step 3: low reads per sample can be bad but can also be okay</vt:lpstr>
      <vt:lpstr>step 3: some places to start with analysis</vt:lpstr>
      <vt:lpstr>“4” “easy” “steps” for 16S data</vt:lpstr>
      <vt:lpstr>using the pipeline is easy and looking inside the black box is also easy</vt:lpstr>
      <vt:lpstr>there’s a dropbox folder from 20.106 with problem sets and sample data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Workshop</dc:title>
  <dc:creator>Claire!</dc:creator>
  <cp:lastModifiedBy>Claire!</cp:lastModifiedBy>
  <cp:revision>171</cp:revision>
  <dcterms:created xsi:type="dcterms:W3CDTF">2015-12-22T20:09:02Z</dcterms:created>
  <dcterms:modified xsi:type="dcterms:W3CDTF">2016-10-11T20:19:58Z</dcterms:modified>
</cp:coreProperties>
</file>