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9E4B-B50E-48B9-B770-4222886D1A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AD391-7617-4E78-8A32-7E5FB407C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8EB3F5-62D1-4EC6-B902-324A6D95C24D}"/>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121B7225-0AE1-44F5-8AC2-1768E2526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C15B2-5013-4C1E-8B7D-5C9E15FFCDA9}"/>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75092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02FB-8093-4E67-B6E7-41CDC52BB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EBFA8-79CA-49AD-B5F2-3213543CF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9F68C-D258-4CE0-9A6A-B679EE44582B}"/>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57F6A223-FB64-48F0-A59D-0FD567DAC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B709C-1CFC-402F-9F1F-E6FB4220A335}"/>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186964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1B628-46D5-4240-A85B-7CC53E46E5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E4EE15-FFD8-48AE-96E4-9FB050C03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E2210-962A-4FF1-BB50-A4B5ED22C3FC}"/>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89EE4DEC-A14A-4CD9-87F9-BF0AE5326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3C75A-F673-4E02-BD03-3749CD831E21}"/>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86408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C821-D233-455F-9B31-06FCC8CB2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B471F-94DA-4DE3-B9D4-4E1EB4E6AC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5A57D-BA4F-4FD1-A853-FC8898EFDA8F}"/>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424EF58A-4C54-4D79-A89B-8AB04DE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85A8C-1327-4B0E-A5FE-D66067D8CB80}"/>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133738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2052-74B4-4127-91FB-0BDF661C1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822BBB-539B-4653-9E1F-E6EBEEB2C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47882F-87DB-4769-949F-EE4FA24EDA9C}"/>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0003661D-2606-4B90-A9C6-47E37D927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6410A-9DDB-479C-AFF8-D425B0AE9789}"/>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179339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BFA5-5BB7-4EEA-9A3C-49FE8D92D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E9293-4137-4E03-ACA3-2BC9243C9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686711-48A6-49E1-A9B5-F48249D72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21153-86D1-4A12-9E10-2C96C0A35946}"/>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6" name="Footer Placeholder 5">
            <a:extLst>
              <a:ext uri="{FF2B5EF4-FFF2-40B4-BE49-F238E27FC236}">
                <a16:creationId xmlns:a16="http://schemas.microsoft.com/office/drawing/2014/main" id="{A75BEA06-D803-40EF-88B7-E1B374561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F0D51-FC13-4E86-9B8C-BEB29C694B27}"/>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351871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DBB0-2B9B-4833-BC90-0F67A3B4D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A308F2-46BC-4D49-A5B5-5079BD9AD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AAA85-17E9-4327-9683-668BE610B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F627E-675D-475F-B3D2-A3A3F9324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1B8E48-FEC9-4CE2-9772-55D527444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FD79AB-2F61-4C1C-8A66-B85A8D3DF3DE}"/>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8" name="Footer Placeholder 7">
            <a:extLst>
              <a:ext uri="{FF2B5EF4-FFF2-40B4-BE49-F238E27FC236}">
                <a16:creationId xmlns:a16="http://schemas.microsoft.com/office/drawing/2014/main" id="{B7FD03F7-BE77-4C3F-843C-8E5683D3EE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42D01-F16D-485F-A526-49A7509DBCB6}"/>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75114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25F8-B196-4857-89C4-FD101B849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F32AAB-0EF5-4081-911B-657FEA7C4E46}"/>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4" name="Footer Placeholder 3">
            <a:extLst>
              <a:ext uri="{FF2B5EF4-FFF2-40B4-BE49-F238E27FC236}">
                <a16:creationId xmlns:a16="http://schemas.microsoft.com/office/drawing/2014/main" id="{101BB6CC-0689-450A-8371-4E1C8D40BD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25415-CF70-4AF3-8AEF-DFD94A67B9C4}"/>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121913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43FCF-C7CD-4CC9-9D22-303E76DA93E1}"/>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3" name="Footer Placeholder 2">
            <a:extLst>
              <a:ext uri="{FF2B5EF4-FFF2-40B4-BE49-F238E27FC236}">
                <a16:creationId xmlns:a16="http://schemas.microsoft.com/office/drawing/2014/main" id="{FDDE9870-C1C7-4121-B0E3-BA4DC3AEC5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236C3D-4F6F-42DA-90F1-3D58B30F7A54}"/>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273095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7529-2EB4-457A-BB7F-33D576E06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603DB0-3C49-41E1-A519-C9E873AEA7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3A1FD-DFEC-4755-9671-E25519BFD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45552-4E85-40F4-958A-8EA78DD30956}"/>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6" name="Footer Placeholder 5">
            <a:extLst>
              <a:ext uri="{FF2B5EF4-FFF2-40B4-BE49-F238E27FC236}">
                <a16:creationId xmlns:a16="http://schemas.microsoft.com/office/drawing/2014/main" id="{78894C6D-B6DC-45F9-827F-0E89B13A9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5B35-3481-49FD-AEC2-FDEBEA1C93B1}"/>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109554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6A7C-5560-43B9-AB02-EF0087DCAA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068DBD-30A2-47F0-BD41-0188A6F1D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E06F4C-0540-4B68-B3B0-02CC98351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E72E6-DF48-4600-BAAE-AEBA1B73FE1B}"/>
              </a:ext>
            </a:extLst>
          </p:cNvPr>
          <p:cNvSpPr>
            <a:spLocks noGrp="1"/>
          </p:cNvSpPr>
          <p:nvPr>
            <p:ph type="dt" sz="half" idx="10"/>
          </p:nvPr>
        </p:nvSpPr>
        <p:spPr/>
        <p:txBody>
          <a:bodyPr/>
          <a:lstStyle/>
          <a:p>
            <a:fld id="{B6C3AF0D-5216-4E6D-B620-8CD3A39668D8}" type="datetimeFigureOut">
              <a:rPr lang="en-US" smtClean="0"/>
              <a:t>3/13/2022</a:t>
            </a:fld>
            <a:endParaRPr lang="en-US"/>
          </a:p>
        </p:txBody>
      </p:sp>
      <p:sp>
        <p:nvSpPr>
          <p:cNvPr id="6" name="Footer Placeholder 5">
            <a:extLst>
              <a:ext uri="{FF2B5EF4-FFF2-40B4-BE49-F238E27FC236}">
                <a16:creationId xmlns:a16="http://schemas.microsoft.com/office/drawing/2014/main" id="{23137473-B5DA-4696-80A3-4A7FA63F6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3902B-D8DC-462E-BC0B-0A93A554727F}"/>
              </a:ext>
            </a:extLst>
          </p:cNvPr>
          <p:cNvSpPr>
            <a:spLocks noGrp="1"/>
          </p:cNvSpPr>
          <p:nvPr>
            <p:ph type="sldNum" sz="quarter" idx="12"/>
          </p:nvPr>
        </p:nvSpPr>
        <p:spPr/>
        <p:txBody>
          <a:bodyPr/>
          <a:lstStyle/>
          <a:p>
            <a:fld id="{0675CD83-45E5-4BA1-BF64-A7DD0E296C58}" type="slidenum">
              <a:rPr lang="en-US" smtClean="0"/>
              <a:t>‹#›</a:t>
            </a:fld>
            <a:endParaRPr lang="en-US"/>
          </a:p>
        </p:txBody>
      </p:sp>
    </p:spTree>
    <p:extLst>
      <p:ext uri="{BB962C8B-B14F-4D97-AF65-F5344CB8AC3E}">
        <p14:creationId xmlns:p14="http://schemas.microsoft.com/office/powerpoint/2010/main" val="394585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BA60-FB80-4A7B-9EB9-1DB531BC2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5F3C4-BDED-4E66-B76A-04046AD70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A847C-9C48-47D7-8FFD-5AA5D3919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3AF0D-5216-4E6D-B620-8CD3A39668D8}" type="datetimeFigureOut">
              <a:rPr lang="en-US" smtClean="0"/>
              <a:t>3/13/2022</a:t>
            </a:fld>
            <a:endParaRPr lang="en-US"/>
          </a:p>
        </p:txBody>
      </p:sp>
      <p:sp>
        <p:nvSpPr>
          <p:cNvPr id="5" name="Footer Placeholder 4">
            <a:extLst>
              <a:ext uri="{FF2B5EF4-FFF2-40B4-BE49-F238E27FC236}">
                <a16:creationId xmlns:a16="http://schemas.microsoft.com/office/drawing/2014/main" id="{F722F3EF-4CBF-4893-A2E9-90A8AA29A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2F3F0-0D55-49E2-90D2-7108BCCF5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5CD83-45E5-4BA1-BF64-A7DD0E296C58}" type="slidenum">
              <a:rPr lang="en-US" smtClean="0"/>
              <a:t>‹#›</a:t>
            </a:fld>
            <a:endParaRPr lang="en-US"/>
          </a:p>
        </p:txBody>
      </p:sp>
    </p:spTree>
    <p:extLst>
      <p:ext uri="{BB962C8B-B14F-4D97-AF65-F5344CB8AC3E}">
        <p14:creationId xmlns:p14="http://schemas.microsoft.com/office/powerpoint/2010/main" val="385484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3EF4B2A6-96DE-4CE0-84C1-BBFABC64DAF9}"/>
              </a:ext>
            </a:extLst>
          </p:cNvPr>
          <p:cNvGrpSpPr/>
          <p:nvPr/>
        </p:nvGrpSpPr>
        <p:grpSpPr>
          <a:xfrm>
            <a:off x="2550852" y="1420426"/>
            <a:ext cx="7090296" cy="4809959"/>
            <a:chOff x="2778712" y="363984"/>
            <a:chExt cx="7090296" cy="4809959"/>
          </a:xfrm>
        </p:grpSpPr>
        <p:sp>
          <p:nvSpPr>
            <p:cNvPr id="5" name="Rectangle 4">
              <a:extLst>
                <a:ext uri="{FF2B5EF4-FFF2-40B4-BE49-F238E27FC236}">
                  <a16:creationId xmlns:a16="http://schemas.microsoft.com/office/drawing/2014/main" id="{115751C6-2C39-4645-B41A-C0AF790AAD94}"/>
                </a:ext>
              </a:extLst>
            </p:cNvPr>
            <p:cNvSpPr/>
            <p:nvPr/>
          </p:nvSpPr>
          <p:spPr>
            <a:xfrm>
              <a:off x="5066190" y="363984"/>
              <a:ext cx="2059620" cy="683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Homepage: JWST</a:t>
              </a:r>
            </a:p>
          </p:txBody>
        </p:sp>
        <p:sp>
          <p:nvSpPr>
            <p:cNvPr id="7" name="TextBox 6">
              <a:extLst>
                <a:ext uri="{FF2B5EF4-FFF2-40B4-BE49-F238E27FC236}">
                  <a16:creationId xmlns:a16="http://schemas.microsoft.com/office/drawing/2014/main" id="{626CCEA7-8526-4FC1-871F-352F8AA5ED88}"/>
                </a:ext>
              </a:extLst>
            </p:cNvPr>
            <p:cNvSpPr txBox="1"/>
            <p:nvPr/>
          </p:nvSpPr>
          <p:spPr>
            <a:xfrm>
              <a:off x="2778712" y="1345875"/>
              <a:ext cx="1381956" cy="646331"/>
            </a:xfrm>
            <a:prstGeom prst="rect">
              <a:avLst/>
            </a:prstGeom>
            <a:solidFill>
              <a:schemeClr val="accent1"/>
            </a:solidFill>
            <a:ln>
              <a:solidFill>
                <a:schemeClr val="tx1"/>
              </a:solidFill>
            </a:ln>
          </p:spPr>
          <p:txBody>
            <a:bodyPr wrap="square" rtlCol="0">
              <a:spAutoFit/>
            </a:bodyPr>
            <a:lstStyle/>
            <a:p>
              <a:pPr algn="ctr"/>
              <a:r>
                <a:rPr lang="en-US" dirty="0"/>
                <a:t>Guide to JWST</a:t>
              </a:r>
            </a:p>
          </p:txBody>
        </p:sp>
        <p:sp>
          <p:nvSpPr>
            <p:cNvPr id="8" name="TextBox 7">
              <a:extLst>
                <a:ext uri="{FF2B5EF4-FFF2-40B4-BE49-F238E27FC236}">
                  <a16:creationId xmlns:a16="http://schemas.microsoft.com/office/drawing/2014/main" id="{7BAA59A2-A7DE-4ADC-809A-EDD9B754D430}"/>
                </a:ext>
              </a:extLst>
            </p:cNvPr>
            <p:cNvSpPr txBox="1"/>
            <p:nvPr/>
          </p:nvSpPr>
          <p:spPr>
            <a:xfrm>
              <a:off x="4557203" y="1356466"/>
              <a:ext cx="1381956" cy="369332"/>
            </a:xfrm>
            <a:prstGeom prst="rect">
              <a:avLst/>
            </a:prstGeom>
            <a:solidFill>
              <a:schemeClr val="accent1"/>
            </a:solidFill>
            <a:ln>
              <a:solidFill>
                <a:schemeClr val="tx1"/>
              </a:solidFill>
            </a:ln>
          </p:spPr>
          <p:txBody>
            <a:bodyPr wrap="square" rtlCol="0">
              <a:spAutoFit/>
            </a:bodyPr>
            <a:lstStyle/>
            <a:p>
              <a:pPr algn="ctr"/>
              <a:r>
                <a:rPr lang="en-US" dirty="0"/>
                <a:t>History</a:t>
              </a:r>
            </a:p>
          </p:txBody>
        </p:sp>
        <p:sp>
          <p:nvSpPr>
            <p:cNvPr id="9" name="TextBox 8">
              <a:extLst>
                <a:ext uri="{FF2B5EF4-FFF2-40B4-BE49-F238E27FC236}">
                  <a16:creationId xmlns:a16="http://schemas.microsoft.com/office/drawing/2014/main" id="{A9DA0B92-602F-4D12-9956-C91AA808B599}"/>
                </a:ext>
              </a:extLst>
            </p:cNvPr>
            <p:cNvSpPr txBox="1"/>
            <p:nvPr/>
          </p:nvSpPr>
          <p:spPr>
            <a:xfrm>
              <a:off x="6328296" y="1345875"/>
              <a:ext cx="1998958" cy="646331"/>
            </a:xfrm>
            <a:prstGeom prst="rect">
              <a:avLst/>
            </a:prstGeom>
            <a:solidFill>
              <a:schemeClr val="accent1"/>
            </a:solidFill>
            <a:ln>
              <a:solidFill>
                <a:schemeClr val="tx1"/>
              </a:solidFill>
            </a:ln>
          </p:spPr>
          <p:txBody>
            <a:bodyPr wrap="square" rtlCol="0">
              <a:spAutoFit/>
            </a:bodyPr>
            <a:lstStyle/>
            <a:p>
              <a:pPr algn="ctr"/>
              <a:r>
                <a:rPr lang="en-US" dirty="0"/>
                <a:t>Future of space exploration</a:t>
              </a:r>
            </a:p>
          </p:txBody>
        </p:sp>
        <p:sp>
          <p:nvSpPr>
            <p:cNvPr id="10" name="TextBox 9">
              <a:extLst>
                <a:ext uri="{FF2B5EF4-FFF2-40B4-BE49-F238E27FC236}">
                  <a16:creationId xmlns:a16="http://schemas.microsoft.com/office/drawing/2014/main" id="{02BDB4AA-5547-48C5-9292-7DC3A7666A87}"/>
                </a:ext>
              </a:extLst>
            </p:cNvPr>
            <p:cNvSpPr txBox="1"/>
            <p:nvPr/>
          </p:nvSpPr>
          <p:spPr>
            <a:xfrm>
              <a:off x="8957568" y="1345875"/>
              <a:ext cx="911440" cy="369332"/>
            </a:xfrm>
            <a:prstGeom prst="rect">
              <a:avLst/>
            </a:prstGeom>
            <a:solidFill>
              <a:schemeClr val="accent1"/>
            </a:solidFill>
            <a:ln>
              <a:solidFill>
                <a:schemeClr val="tx1"/>
              </a:solidFill>
            </a:ln>
          </p:spPr>
          <p:txBody>
            <a:bodyPr wrap="square" rtlCol="0">
              <a:spAutoFit/>
            </a:bodyPr>
            <a:lstStyle/>
            <a:p>
              <a:pPr algn="ctr"/>
              <a:r>
                <a:rPr lang="en-US" dirty="0"/>
                <a:t>Sources</a:t>
              </a:r>
            </a:p>
          </p:txBody>
        </p:sp>
        <p:cxnSp>
          <p:nvCxnSpPr>
            <p:cNvPr id="14" name="Straight Connector 13">
              <a:extLst>
                <a:ext uri="{FF2B5EF4-FFF2-40B4-BE49-F238E27FC236}">
                  <a16:creationId xmlns:a16="http://schemas.microsoft.com/office/drawing/2014/main" id="{77EEED6B-F372-4E7E-BF33-862CA8CBA03C}"/>
                </a:ext>
              </a:extLst>
            </p:cNvPr>
            <p:cNvCxnSpPr>
              <a:cxnSpLocks/>
              <a:stCxn id="8" idx="0"/>
              <a:endCxn id="5" idx="2"/>
            </p:cNvCxnSpPr>
            <p:nvPr/>
          </p:nvCxnSpPr>
          <p:spPr>
            <a:xfrm flipV="1">
              <a:off x="5248181" y="1047565"/>
              <a:ext cx="847819" cy="30890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B5EDA2B-BBC6-49AD-9689-9CBAD96D69E1}"/>
                </a:ext>
              </a:extLst>
            </p:cNvPr>
            <p:cNvCxnSpPr>
              <a:cxnSpLocks/>
              <a:stCxn id="9" idx="0"/>
              <a:endCxn id="5" idx="2"/>
            </p:cNvCxnSpPr>
            <p:nvPr/>
          </p:nvCxnSpPr>
          <p:spPr>
            <a:xfrm flipH="1" flipV="1">
              <a:off x="6096000" y="1047565"/>
              <a:ext cx="1231775" cy="29831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C989B7D-5958-46E7-AB4D-446A0FBA520B}"/>
                </a:ext>
              </a:extLst>
            </p:cNvPr>
            <p:cNvCxnSpPr>
              <a:cxnSpLocks/>
              <a:stCxn id="10" idx="0"/>
              <a:endCxn id="5" idx="2"/>
            </p:cNvCxnSpPr>
            <p:nvPr/>
          </p:nvCxnSpPr>
          <p:spPr>
            <a:xfrm flipH="1" flipV="1">
              <a:off x="6096000" y="1047565"/>
              <a:ext cx="3317288" cy="29831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442B54E-D5DD-44AA-B937-2EC011347B38}"/>
                </a:ext>
              </a:extLst>
            </p:cNvPr>
            <p:cNvCxnSpPr>
              <a:cxnSpLocks/>
              <a:stCxn id="7" idx="0"/>
              <a:endCxn id="5" idx="2"/>
            </p:cNvCxnSpPr>
            <p:nvPr/>
          </p:nvCxnSpPr>
          <p:spPr>
            <a:xfrm flipV="1">
              <a:off x="3469690" y="1047565"/>
              <a:ext cx="2626310" cy="29831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999F3B24-5698-444A-8AAC-D6BA7C3187E5}"/>
                </a:ext>
              </a:extLst>
            </p:cNvPr>
            <p:cNvSpPr txBox="1"/>
            <p:nvPr/>
          </p:nvSpPr>
          <p:spPr>
            <a:xfrm>
              <a:off x="2778712" y="2139518"/>
              <a:ext cx="1381956"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Instruments being used</a:t>
              </a:r>
            </a:p>
          </p:txBody>
        </p:sp>
        <p:sp>
          <p:nvSpPr>
            <p:cNvPr id="3" name="TextBox 2">
              <a:extLst>
                <a:ext uri="{FF2B5EF4-FFF2-40B4-BE49-F238E27FC236}">
                  <a16:creationId xmlns:a16="http://schemas.microsoft.com/office/drawing/2014/main" id="{AEF5F3BD-CD25-42ED-996A-1A7998F3EEBB}"/>
                </a:ext>
              </a:extLst>
            </p:cNvPr>
            <p:cNvSpPr txBox="1"/>
            <p:nvPr/>
          </p:nvSpPr>
          <p:spPr>
            <a:xfrm>
              <a:off x="2778712" y="3071673"/>
              <a:ext cx="1381956"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Where is JWST?</a:t>
              </a:r>
            </a:p>
          </p:txBody>
        </p:sp>
        <p:sp>
          <p:nvSpPr>
            <p:cNvPr id="4" name="TextBox 3">
              <a:extLst>
                <a:ext uri="{FF2B5EF4-FFF2-40B4-BE49-F238E27FC236}">
                  <a16:creationId xmlns:a16="http://schemas.microsoft.com/office/drawing/2014/main" id="{E0EDAF0C-87C9-4700-8D9C-A9CAABA428DD}"/>
                </a:ext>
              </a:extLst>
            </p:cNvPr>
            <p:cNvSpPr txBox="1"/>
            <p:nvPr/>
          </p:nvSpPr>
          <p:spPr>
            <a:xfrm>
              <a:off x="2778712" y="4003829"/>
              <a:ext cx="1381956"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First Pictures</a:t>
              </a:r>
            </a:p>
          </p:txBody>
        </p:sp>
        <p:cxnSp>
          <p:nvCxnSpPr>
            <p:cNvPr id="11" name="Straight Connector 10">
              <a:extLst>
                <a:ext uri="{FF2B5EF4-FFF2-40B4-BE49-F238E27FC236}">
                  <a16:creationId xmlns:a16="http://schemas.microsoft.com/office/drawing/2014/main" id="{F04AA1D5-A664-44CD-A403-5CC01FCA644D}"/>
                </a:ext>
              </a:extLst>
            </p:cNvPr>
            <p:cNvCxnSpPr>
              <a:stCxn id="7" idx="2"/>
              <a:endCxn id="2" idx="0"/>
            </p:cNvCxnSpPr>
            <p:nvPr/>
          </p:nvCxnSpPr>
          <p:spPr>
            <a:xfrm>
              <a:off x="3469690" y="1992206"/>
              <a:ext cx="0" cy="14731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E5C580DF-EEF8-4EEE-89B7-65C5C81CAA2E}"/>
                </a:ext>
              </a:extLst>
            </p:cNvPr>
            <p:cNvCxnSpPr>
              <a:stCxn id="2" idx="2"/>
              <a:endCxn id="3" idx="0"/>
            </p:cNvCxnSpPr>
            <p:nvPr/>
          </p:nvCxnSpPr>
          <p:spPr>
            <a:xfrm>
              <a:off x="3469690" y="2785849"/>
              <a:ext cx="0" cy="28582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BE02E2F-36B0-41D9-A019-D96B83138040}"/>
                </a:ext>
              </a:extLst>
            </p:cNvPr>
            <p:cNvCxnSpPr>
              <a:stCxn id="3" idx="2"/>
              <a:endCxn id="4" idx="0"/>
            </p:cNvCxnSpPr>
            <p:nvPr/>
          </p:nvCxnSpPr>
          <p:spPr>
            <a:xfrm>
              <a:off x="3469690" y="3718004"/>
              <a:ext cx="0" cy="285825"/>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E623A8E-B245-4211-A4E9-3E98B0946EBF}"/>
                </a:ext>
              </a:extLst>
            </p:cNvPr>
            <p:cNvSpPr txBox="1"/>
            <p:nvPr/>
          </p:nvSpPr>
          <p:spPr>
            <a:xfrm>
              <a:off x="4512813" y="2139518"/>
              <a:ext cx="1470735"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Who is James Webb?</a:t>
              </a:r>
            </a:p>
          </p:txBody>
        </p:sp>
        <p:sp>
          <p:nvSpPr>
            <p:cNvPr id="27" name="TextBox 26">
              <a:extLst>
                <a:ext uri="{FF2B5EF4-FFF2-40B4-BE49-F238E27FC236}">
                  <a16:creationId xmlns:a16="http://schemas.microsoft.com/office/drawing/2014/main" id="{F92BCEB9-1B16-41E0-8382-434808B3317B}"/>
                </a:ext>
              </a:extLst>
            </p:cNvPr>
            <p:cNvSpPr txBox="1"/>
            <p:nvPr/>
          </p:nvSpPr>
          <p:spPr>
            <a:xfrm>
              <a:off x="4512813" y="3071672"/>
              <a:ext cx="1470735"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Why $10 Billion?</a:t>
              </a:r>
            </a:p>
          </p:txBody>
        </p:sp>
        <p:sp>
          <p:nvSpPr>
            <p:cNvPr id="28" name="TextBox 27">
              <a:extLst>
                <a:ext uri="{FF2B5EF4-FFF2-40B4-BE49-F238E27FC236}">
                  <a16:creationId xmlns:a16="http://schemas.microsoft.com/office/drawing/2014/main" id="{6D708273-2DD9-4644-85E2-00AB9CDDF6A5}"/>
                </a:ext>
              </a:extLst>
            </p:cNvPr>
            <p:cNvSpPr txBox="1"/>
            <p:nvPr/>
          </p:nvSpPr>
          <p:spPr>
            <a:xfrm>
              <a:off x="4512813" y="4003829"/>
              <a:ext cx="1470735" cy="923330"/>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30-year development process</a:t>
              </a:r>
            </a:p>
          </p:txBody>
        </p:sp>
        <p:cxnSp>
          <p:nvCxnSpPr>
            <p:cNvPr id="30" name="Straight Connector 29">
              <a:extLst>
                <a:ext uri="{FF2B5EF4-FFF2-40B4-BE49-F238E27FC236}">
                  <a16:creationId xmlns:a16="http://schemas.microsoft.com/office/drawing/2014/main" id="{7492D6F6-126E-44A3-91D0-5F90BA455BD8}"/>
                </a:ext>
              </a:extLst>
            </p:cNvPr>
            <p:cNvCxnSpPr>
              <a:stCxn id="8" idx="2"/>
              <a:endCxn id="23" idx="0"/>
            </p:cNvCxnSpPr>
            <p:nvPr/>
          </p:nvCxnSpPr>
          <p:spPr>
            <a:xfrm>
              <a:off x="5248181" y="1725798"/>
              <a:ext cx="0" cy="4137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B30BB2-AC7D-402D-897B-DE84F8B71E2E}"/>
                </a:ext>
              </a:extLst>
            </p:cNvPr>
            <p:cNvCxnSpPr>
              <a:stCxn id="27" idx="0"/>
              <a:endCxn id="23" idx="2"/>
            </p:cNvCxnSpPr>
            <p:nvPr/>
          </p:nvCxnSpPr>
          <p:spPr>
            <a:xfrm flipV="1">
              <a:off x="5248181" y="2785849"/>
              <a:ext cx="0" cy="28582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B672B31-5DCA-4842-893B-4B81F7C216F0}"/>
                </a:ext>
              </a:extLst>
            </p:cNvPr>
            <p:cNvCxnSpPr>
              <a:stCxn id="27" idx="2"/>
              <a:endCxn id="28" idx="0"/>
            </p:cNvCxnSpPr>
            <p:nvPr/>
          </p:nvCxnSpPr>
          <p:spPr>
            <a:xfrm>
              <a:off x="5248181" y="3718003"/>
              <a:ext cx="0" cy="285826"/>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528CC58E-C73A-44ED-9C26-CFBBCDC02BE8}"/>
                </a:ext>
              </a:extLst>
            </p:cNvPr>
            <p:cNvSpPr txBox="1"/>
            <p:nvPr/>
          </p:nvSpPr>
          <p:spPr>
            <a:xfrm>
              <a:off x="6335693" y="2219417"/>
              <a:ext cx="1991561"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What will JWST find?</a:t>
              </a:r>
            </a:p>
          </p:txBody>
        </p:sp>
        <p:cxnSp>
          <p:nvCxnSpPr>
            <p:cNvPr id="42" name="Straight Connector 41">
              <a:extLst>
                <a:ext uri="{FF2B5EF4-FFF2-40B4-BE49-F238E27FC236}">
                  <a16:creationId xmlns:a16="http://schemas.microsoft.com/office/drawing/2014/main" id="{839DA2A4-605B-4E31-8F65-9B82D5F9C285}"/>
                </a:ext>
              </a:extLst>
            </p:cNvPr>
            <p:cNvCxnSpPr>
              <a:cxnSpLocks/>
              <a:stCxn id="40" idx="0"/>
              <a:endCxn id="9" idx="2"/>
            </p:cNvCxnSpPr>
            <p:nvPr/>
          </p:nvCxnSpPr>
          <p:spPr>
            <a:xfrm flipH="1" flipV="1">
              <a:off x="7327775" y="1992206"/>
              <a:ext cx="3699" cy="227211"/>
            </a:xfrm>
            <a:prstGeom prst="line">
              <a:avLst/>
            </a:prstGeom>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CE95A677-F460-4945-987F-34C2647F4414}"/>
                </a:ext>
              </a:extLst>
            </p:cNvPr>
            <p:cNvSpPr txBox="1"/>
            <p:nvPr/>
          </p:nvSpPr>
          <p:spPr>
            <a:xfrm>
              <a:off x="6335693" y="3151573"/>
              <a:ext cx="1991561"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JWST Lifetime</a:t>
              </a:r>
            </a:p>
          </p:txBody>
        </p:sp>
        <p:sp>
          <p:nvSpPr>
            <p:cNvPr id="46" name="TextBox 45">
              <a:extLst>
                <a:ext uri="{FF2B5EF4-FFF2-40B4-BE49-F238E27FC236}">
                  <a16:creationId xmlns:a16="http://schemas.microsoft.com/office/drawing/2014/main" id="{EB8272ED-228D-4A8E-AFA7-11DD2540E5FB}"/>
                </a:ext>
              </a:extLst>
            </p:cNvPr>
            <p:cNvSpPr txBox="1"/>
            <p:nvPr/>
          </p:nvSpPr>
          <p:spPr>
            <a:xfrm>
              <a:off x="6335693" y="3835153"/>
              <a:ext cx="1991558" cy="369332"/>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Future Telescopes</a:t>
              </a:r>
            </a:p>
          </p:txBody>
        </p:sp>
        <p:sp>
          <p:nvSpPr>
            <p:cNvPr id="47" name="TextBox 46">
              <a:extLst>
                <a:ext uri="{FF2B5EF4-FFF2-40B4-BE49-F238E27FC236}">
                  <a16:creationId xmlns:a16="http://schemas.microsoft.com/office/drawing/2014/main" id="{ADFCCB83-005E-430B-9A2F-9DC45BF64863}"/>
                </a:ext>
              </a:extLst>
            </p:cNvPr>
            <p:cNvSpPr txBox="1"/>
            <p:nvPr/>
          </p:nvSpPr>
          <p:spPr>
            <a:xfrm>
              <a:off x="6335693" y="4527612"/>
              <a:ext cx="1991558"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dirty="0"/>
                <a:t>Answers about the origin of life?</a:t>
              </a:r>
            </a:p>
          </p:txBody>
        </p:sp>
        <p:cxnSp>
          <p:nvCxnSpPr>
            <p:cNvPr id="49" name="Straight Connector 48">
              <a:extLst>
                <a:ext uri="{FF2B5EF4-FFF2-40B4-BE49-F238E27FC236}">
                  <a16:creationId xmlns:a16="http://schemas.microsoft.com/office/drawing/2014/main" id="{3F4D60AE-DD0A-48B3-9A6A-A38AA37BD9A1}"/>
                </a:ext>
              </a:extLst>
            </p:cNvPr>
            <p:cNvCxnSpPr>
              <a:stCxn id="40" idx="2"/>
              <a:endCxn id="45" idx="0"/>
            </p:cNvCxnSpPr>
            <p:nvPr/>
          </p:nvCxnSpPr>
          <p:spPr>
            <a:xfrm>
              <a:off x="7331474" y="2865748"/>
              <a:ext cx="0" cy="285825"/>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756D3C-E7E2-4CC0-BC04-8C0E8D40EF84}"/>
                </a:ext>
              </a:extLst>
            </p:cNvPr>
            <p:cNvCxnSpPr>
              <a:stCxn id="45" idx="2"/>
              <a:endCxn id="46" idx="0"/>
            </p:cNvCxnSpPr>
            <p:nvPr/>
          </p:nvCxnSpPr>
          <p:spPr>
            <a:xfrm flipH="1">
              <a:off x="7331472" y="3520905"/>
              <a:ext cx="2" cy="3142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1325F20A-AAD8-4D73-852A-672A97CE42C8}"/>
                </a:ext>
              </a:extLst>
            </p:cNvPr>
            <p:cNvCxnSpPr>
              <a:stCxn id="46" idx="2"/>
              <a:endCxn id="47" idx="0"/>
            </p:cNvCxnSpPr>
            <p:nvPr/>
          </p:nvCxnSpPr>
          <p:spPr>
            <a:xfrm>
              <a:off x="7331472" y="4204485"/>
              <a:ext cx="0" cy="323127"/>
            </a:xfrm>
            <a:prstGeom prst="line">
              <a:avLst/>
            </a:prstGeom>
          </p:spPr>
          <p:style>
            <a:lnRef idx="1">
              <a:schemeClr val="dk1"/>
            </a:lnRef>
            <a:fillRef idx="0">
              <a:schemeClr val="dk1"/>
            </a:fillRef>
            <a:effectRef idx="0">
              <a:schemeClr val="dk1"/>
            </a:effectRef>
            <a:fontRef idx="minor">
              <a:schemeClr val="tx1"/>
            </a:fontRef>
          </p:style>
        </p:cxnSp>
      </p:grpSp>
      <p:sp>
        <p:nvSpPr>
          <p:cNvPr id="55" name="TextBox 54">
            <a:extLst>
              <a:ext uri="{FF2B5EF4-FFF2-40B4-BE49-F238E27FC236}">
                <a16:creationId xmlns:a16="http://schemas.microsoft.com/office/drawing/2014/main" id="{4264A15C-066A-4194-8DCB-BB18111B2BC8}"/>
              </a:ext>
            </a:extLst>
          </p:cNvPr>
          <p:cNvSpPr txBox="1"/>
          <p:nvPr/>
        </p:nvSpPr>
        <p:spPr>
          <a:xfrm>
            <a:off x="2322992" y="401311"/>
            <a:ext cx="7090296" cy="584775"/>
          </a:xfrm>
          <a:prstGeom prst="rect">
            <a:avLst/>
          </a:prstGeom>
          <a:noFill/>
        </p:spPr>
        <p:txBody>
          <a:bodyPr wrap="square" rtlCol="0">
            <a:spAutoFit/>
          </a:bodyPr>
          <a:lstStyle/>
          <a:p>
            <a:pPr algn="ctr"/>
            <a:r>
              <a:rPr lang="en-US" sz="3200" dirty="0"/>
              <a:t>My Sitemap For JWST</a:t>
            </a:r>
          </a:p>
        </p:txBody>
      </p:sp>
    </p:spTree>
    <p:extLst>
      <p:ext uri="{BB962C8B-B14F-4D97-AF65-F5344CB8AC3E}">
        <p14:creationId xmlns:p14="http://schemas.microsoft.com/office/powerpoint/2010/main" val="29314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9C21AC-C273-464A-8E00-949C0F2F9105}"/>
              </a:ext>
            </a:extLst>
          </p:cNvPr>
          <p:cNvSpPr/>
          <p:nvPr/>
        </p:nvSpPr>
        <p:spPr>
          <a:xfrm>
            <a:off x="432046" y="360720"/>
            <a:ext cx="11327907" cy="6214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F95F355-40D7-4F87-B5DD-6A9661ACEF0A}"/>
              </a:ext>
            </a:extLst>
          </p:cNvPr>
          <p:cNvSpPr txBox="1"/>
          <p:nvPr/>
        </p:nvSpPr>
        <p:spPr>
          <a:xfrm>
            <a:off x="692459" y="506027"/>
            <a:ext cx="1819922" cy="646331"/>
          </a:xfrm>
          <a:prstGeom prst="rect">
            <a:avLst/>
          </a:prstGeom>
          <a:noFill/>
          <a:ln>
            <a:solidFill>
              <a:schemeClr val="tx1"/>
            </a:solidFill>
          </a:ln>
        </p:spPr>
        <p:txBody>
          <a:bodyPr wrap="square" rtlCol="0">
            <a:spAutoFit/>
          </a:bodyPr>
          <a:lstStyle/>
          <a:p>
            <a:pPr algn="ctr"/>
            <a:r>
              <a:rPr lang="en-US" dirty="0"/>
              <a:t>James Webb Space Telescope</a:t>
            </a:r>
          </a:p>
        </p:txBody>
      </p:sp>
      <p:sp>
        <p:nvSpPr>
          <p:cNvPr id="8" name="TextBox 7">
            <a:extLst>
              <a:ext uri="{FF2B5EF4-FFF2-40B4-BE49-F238E27FC236}">
                <a16:creationId xmlns:a16="http://schemas.microsoft.com/office/drawing/2014/main" id="{403914D0-543C-4386-9892-CC16FE6DBEDA}"/>
              </a:ext>
            </a:extLst>
          </p:cNvPr>
          <p:cNvSpPr txBox="1"/>
          <p:nvPr/>
        </p:nvSpPr>
        <p:spPr>
          <a:xfrm>
            <a:off x="2826059" y="690693"/>
            <a:ext cx="1233996" cy="307777"/>
          </a:xfrm>
          <a:prstGeom prst="rect">
            <a:avLst/>
          </a:prstGeom>
          <a:noFill/>
          <a:ln>
            <a:solidFill>
              <a:schemeClr val="tx1"/>
            </a:solidFill>
          </a:ln>
        </p:spPr>
        <p:txBody>
          <a:bodyPr wrap="square" rtlCol="0">
            <a:spAutoFit/>
          </a:bodyPr>
          <a:lstStyle/>
          <a:p>
            <a:r>
              <a:rPr lang="en-US" sz="1400" u="sng" dirty="0">
                <a:solidFill>
                  <a:schemeClr val="accent1"/>
                </a:solidFill>
              </a:rPr>
              <a:t>Guide to JWST</a:t>
            </a:r>
          </a:p>
        </p:txBody>
      </p:sp>
      <p:sp>
        <p:nvSpPr>
          <p:cNvPr id="10" name="TextBox 9">
            <a:extLst>
              <a:ext uri="{FF2B5EF4-FFF2-40B4-BE49-F238E27FC236}">
                <a16:creationId xmlns:a16="http://schemas.microsoft.com/office/drawing/2014/main" id="{83628F2D-5E4F-4BD0-8B34-235B556CE20D}"/>
              </a:ext>
            </a:extLst>
          </p:cNvPr>
          <p:cNvSpPr txBox="1"/>
          <p:nvPr/>
        </p:nvSpPr>
        <p:spPr>
          <a:xfrm>
            <a:off x="4257581" y="689196"/>
            <a:ext cx="892207" cy="307777"/>
          </a:xfrm>
          <a:prstGeom prst="rect">
            <a:avLst/>
          </a:prstGeom>
          <a:noFill/>
          <a:ln>
            <a:solidFill>
              <a:schemeClr val="tx1"/>
            </a:solidFill>
          </a:ln>
        </p:spPr>
        <p:txBody>
          <a:bodyPr wrap="square" rtlCol="0">
            <a:spAutoFit/>
          </a:bodyPr>
          <a:lstStyle/>
          <a:p>
            <a:pPr algn="ctr"/>
            <a:r>
              <a:rPr lang="en-US" sz="1400" u="sng" dirty="0">
                <a:solidFill>
                  <a:schemeClr val="accent1"/>
                </a:solidFill>
              </a:rPr>
              <a:t>History</a:t>
            </a:r>
          </a:p>
        </p:txBody>
      </p:sp>
      <p:sp>
        <p:nvSpPr>
          <p:cNvPr id="11" name="TextBox 10">
            <a:extLst>
              <a:ext uri="{FF2B5EF4-FFF2-40B4-BE49-F238E27FC236}">
                <a16:creationId xmlns:a16="http://schemas.microsoft.com/office/drawing/2014/main" id="{D6000C68-A537-43E9-95FC-56A61625C5B3}"/>
              </a:ext>
            </a:extLst>
          </p:cNvPr>
          <p:cNvSpPr txBox="1"/>
          <p:nvPr/>
        </p:nvSpPr>
        <p:spPr>
          <a:xfrm>
            <a:off x="5347315" y="692332"/>
            <a:ext cx="2109928" cy="307777"/>
          </a:xfrm>
          <a:prstGeom prst="rect">
            <a:avLst/>
          </a:prstGeom>
          <a:noFill/>
          <a:ln>
            <a:solidFill>
              <a:schemeClr val="tx1"/>
            </a:solidFill>
          </a:ln>
        </p:spPr>
        <p:txBody>
          <a:bodyPr wrap="square" rtlCol="0">
            <a:spAutoFit/>
          </a:bodyPr>
          <a:lstStyle/>
          <a:p>
            <a:pPr algn="ctr"/>
            <a:r>
              <a:rPr lang="en-US" sz="1400" dirty="0">
                <a:solidFill>
                  <a:schemeClr val="accent1"/>
                </a:solidFill>
              </a:rPr>
              <a:t>The Future of Exploration</a:t>
            </a:r>
          </a:p>
        </p:txBody>
      </p:sp>
      <p:sp>
        <p:nvSpPr>
          <p:cNvPr id="12" name="TextBox 11">
            <a:extLst>
              <a:ext uri="{FF2B5EF4-FFF2-40B4-BE49-F238E27FC236}">
                <a16:creationId xmlns:a16="http://schemas.microsoft.com/office/drawing/2014/main" id="{C7841FB6-CCBD-41E3-8D3D-8D289F1F4432}"/>
              </a:ext>
            </a:extLst>
          </p:cNvPr>
          <p:cNvSpPr txBox="1"/>
          <p:nvPr/>
        </p:nvSpPr>
        <p:spPr>
          <a:xfrm>
            <a:off x="7654770" y="689196"/>
            <a:ext cx="1441143" cy="307777"/>
          </a:xfrm>
          <a:prstGeom prst="rect">
            <a:avLst/>
          </a:prstGeom>
          <a:noFill/>
          <a:ln>
            <a:solidFill>
              <a:schemeClr val="tx1"/>
            </a:solidFill>
          </a:ln>
        </p:spPr>
        <p:txBody>
          <a:bodyPr wrap="square" rtlCol="0">
            <a:spAutoFit/>
          </a:bodyPr>
          <a:lstStyle/>
          <a:p>
            <a:pPr algn="ctr"/>
            <a:r>
              <a:rPr lang="en-US" sz="1400" u="sng" dirty="0">
                <a:solidFill>
                  <a:schemeClr val="accent1"/>
                </a:solidFill>
              </a:rPr>
              <a:t>References</a:t>
            </a:r>
          </a:p>
        </p:txBody>
      </p:sp>
      <p:sp>
        <p:nvSpPr>
          <p:cNvPr id="13" name="TextBox 12">
            <a:extLst>
              <a:ext uri="{FF2B5EF4-FFF2-40B4-BE49-F238E27FC236}">
                <a16:creationId xmlns:a16="http://schemas.microsoft.com/office/drawing/2014/main" id="{F7AD248E-20B9-4AD6-9165-276DE5FC9A8F}"/>
              </a:ext>
            </a:extLst>
          </p:cNvPr>
          <p:cNvSpPr txBox="1"/>
          <p:nvPr/>
        </p:nvSpPr>
        <p:spPr>
          <a:xfrm>
            <a:off x="692459" y="2021355"/>
            <a:ext cx="8637972" cy="1446550"/>
          </a:xfrm>
          <a:prstGeom prst="rect">
            <a:avLst/>
          </a:prstGeom>
          <a:noFill/>
          <a:ln>
            <a:solidFill>
              <a:schemeClr val="tx1"/>
            </a:solidFill>
          </a:ln>
        </p:spPr>
        <p:txBody>
          <a:bodyPr wrap="square" rtlCol="0">
            <a:spAutoFit/>
          </a:bodyPr>
          <a:lstStyle/>
          <a:p>
            <a:r>
              <a:rPr lang="en-US" dirty="0"/>
              <a:t>JWST: An introduction</a:t>
            </a:r>
          </a:p>
          <a:p>
            <a:r>
              <a:rPr lang="en-US" sz="1400" b="0" i="0" dirty="0">
                <a:effectLst/>
                <a:latin typeface="ff-dagny-web-pro"/>
              </a:rPr>
              <a:t>Not a sunrise but a galaxy rise colonies two ghostly white figures in coveralls and helmets are softly dancing tendrils of gossamer clouds network of wormholes dispassionate extraterrestrial observer? The only home we've ever known are creatures of the cosmos bits of moving fluff laws of physics are creatures of the cosmos cosmic ocean. Bits of moving fluff a mote of dust suspended in a sunbeam circumnavigated invent the universe descended from astronomers circumnavigated.</a:t>
            </a:r>
            <a:endParaRPr lang="en-US" sz="1400" dirty="0"/>
          </a:p>
        </p:txBody>
      </p:sp>
      <p:sp>
        <p:nvSpPr>
          <p:cNvPr id="15" name="Rectangle 14">
            <a:extLst>
              <a:ext uri="{FF2B5EF4-FFF2-40B4-BE49-F238E27FC236}">
                <a16:creationId xmlns:a16="http://schemas.microsoft.com/office/drawing/2014/main" id="{7118951E-D949-407F-AE75-E7A0CFC36399}"/>
              </a:ext>
            </a:extLst>
          </p:cNvPr>
          <p:cNvSpPr/>
          <p:nvPr/>
        </p:nvSpPr>
        <p:spPr>
          <a:xfrm>
            <a:off x="9510944" y="689196"/>
            <a:ext cx="2068496" cy="48327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86208895-51BF-4B9A-B0F2-D94B9C1BEC09}"/>
              </a:ext>
            </a:extLst>
          </p:cNvPr>
          <p:cNvSpPr txBox="1"/>
          <p:nvPr/>
        </p:nvSpPr>
        <p:spPr>
          <a:xfrm>
            <a:off x="9590843" y="2780168"/>
            <a:ext cx="1908697" cy="646331"/>
          </a:xfrm>
          <a:prstGeom prst="rect">
            <a:avLst/>
          </a:prstGeom>
          <a:noFill/>
          <a:ln>
            <a:noFill/>
          </a:ln>
        </p:spPr>
        <p:txBody>
          <a:bodyPr wrap="square" rtlCol="0">
            <a:spAutoFit/>
          </a:bodyPr>
          <a:lstStyle/>
          <a:p>
            <a:pPr algn="ctr"/>
            <a:r>
              <a:rPr lang="en-US" dirty="0"/>
              <a:t>JWST Image Diagram</a:t>
            </a:r>
          </a:p>
        </p:txBody>
      </p:sp>
      <p:sp>
        <p:nvSpPr>
          <p:cNvPr id="16" name="TextBox 15">
            <a:extLst>
              <a:ext uri="{FF2B5EF4-FFF2-40B4-BE49-F238E27FC236}">
                <a16:creationId xmlns:a16="http://schemas.microsoft.com/office/drawing/2014/main" id="{322B8DD3-DC24-486F-8972-5DBDF43FCE91}"/>
              </a:ext>
            </a:extLst>
          </p:cNvPr>
          <p:cNvSpPr txBox="1"/>
          <p:nvPr/>
        </p:nvSpPr>
        <p:spPr>
          <a:xfrm>
            <a:off x="621436" y="5805996"/>
            <a:ext cx="10958003" cy="369332"/>
          </a:xfrm>
          <a:prstGeom prst="rect">
            <a:avLst/>
          </a:prstGeom>
          <a:noFill/>
          <a:ln>
            <a:solidFill>
              <a:schemeClr val="tx1"/>
            </a:solidFill>
          </a:ln>
        </p:spPr>
        <p:txBody>
          <a:bodyPr wrap="square" rtlCol="0">
            <a:spAutoFit/>
          </a:bodyPr>
          <a:lstStyle/>
          <a:p>
            <a:pPr algn="ctr"/>
            <a:r>
              <a:rPr lang="en-US" dirty="0"/>
              <a:t>Footer</a:t>
            </a:r>
          </a:p>
        </p:txBody>
      </p:sp>
      <p:sp>
        <p:nvSpPr>
          <p:cNvPr id="18" name="Rectangle 17">
            <a:extLst>
              <a:ext uri="{FF2B5EF4-FFF2-40B4-BE49-F238E27FC236}">
                <a16:creationId xmlns:a16="http://schemas.microsoft.com/office/drawing/2014/main" id="{F60307A9-23E8-4DF5-93A0-F660D3020579}"/>
              </a:ext>
            </a:extLst>
          </p:cNvPr>
          <p:cNvSpPr/>
          <p:nvPr/>
        </p:nvSpPr>
        <p:spPr>
          <a:xfrm>
            <a:off x="6523606" y="3630967"/>
            <a:ext cx="2459114" cy="1898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25F4FB12-E7AF-41EF-A167-30FB352B9493}"/>
              </a:ext>
            </a:extLst>
          </p:cNvPr>
          <p:cNvSpPr txBox="1"/>
          <p:nvPr/>
        </p:nvSpPr>
        <p:spPr>
          <a:xfrm>
            <a:off x="6661210" y="4388230"/>
            <a:ext cx="2183906" cy="369332"/>
          </a:xfrm>
          <a:prstGeom prst="rect">
            <a:avLst/>
          </a:prstGeom>
          <a:noFill/>
          <a:ln>
            <a:solidFill>
              <a:schemeClr val="tx1"/>
            </a:solidFill>
          </a:ln>
        </p:spPr>
        <p:txBody>
          <a:bodyPr wrap="square" rtlCol="0">
            <a:spAutoFit/>
          </a:bodyPr>
          <a:lstStyle/>
          <a:p>
            <a:pPr algn="ctr"/>
            <a:r>
              <a:rPr lang="en-US" dirty="0"/>
              <a:t>Article</a:t>
            </a:r>
          </a:p>
        </p:txBody>
      </p:sp>
      <p:sp>
        <p:nvSpPr>
          <p:cNvPr id="19" name="Rectangle 18">
            <a:extLst>
              <a:ext uri="{FF2B5EF4-FFF2-40B4-BE49-F238E27FC236}">
                <a16:creationId xmlns:a16="http://schemas.microsoft.com/office/drawing/2014/main" id="{A8A3718A-469A-4C2E-B4FA-6D3807204913}"/>
              </a:ext>
            </a:extLst>
          </p:cNvPr>
          <p:cNvSpPr/>
          <p:nvPr/>
        </p:nvSpPr>
        <p:spPr>
          <a:xfrm>
            <a:off x="3644283" y="3630967"/>
            <a:ext cx="2459114" cy="1898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E743C64-AED6-4D98-83ED-5DD6DAC7329C}"/>
              </a:ext>
            </a:extLst>
          </p:cNvPr>
          <p:cNvSpPr/>
          <p:nvPr/>
        </p:nvSpPr>
        <p:spPr>
          <a:xfrm>
            <a:off x="764960" y="3623881"/>
            <a:ext cx="2459114" cy="18980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06D63DF7-4BAB-4858-8E32-EA4B11D4C056}"/>
              </a:ext>
            </a:extLst>
          </p:cNvPr>
          <p:cNvSpPr txBox="1"/>
          <p:nvPr/>
        </p:nvSpPr>
        <p:spPr>
          <a:xfrm>
            <a:off x="3781887" y="4388230"/>
            <a:ext cx="2183906" cy="369332"/>
          </a:xfrm>
          <a:prstGeom prst="rect">
            <a:avLst/>
          </a:prstGeom>
          <a:noFill/>
          <a:ln>
            <a:solidFill>
              <a:schemeClr val="tx1"/>
            </a:solidFill>
          </a:ln>
        </p:spPr>
        <p:txBody>
          <a:bodyPr wrap="square" rtlCol="0">
            <a:spAutoFit/>
          </a:bodyPr>
          <a:lstStyle/>
          <a:p>
            <a:pPr algn="ctr"/>
            <a:r>
              <a:rPr lang="en-US" dirty="0"/>
              <a:t>Article</a:t>
            </a:r>
          </a:p>
        </p:txBody>
      </p:sp>
      <p:sp>
        <p:nvSpPr>
          <p:cNvPr id="22" name="TextBox 21">
            <a:extLst>
              <a:ext uri="{FF2B5EF4-FFF2-40B4-BE49-F238E27FC236}">
                <a16:creationId xmlns:a16="http://schemas.microsoft.com/office/drawing/2014/main" id="{15AA0382-AAC4-4D9B-8ED7-51504E1C1FFC}"/>
              </a:ext>
            </a:extLst>
          </p:cNvPr>
          <p:cNvSpPr txBox="1"/>
          <p:nvPr/>
        </p:nvSpPr>
        <p:spPr>
          <a:xfrm>
            <a:off x="902564" y="4395316"/>
            <a:ext cx="2183906" cy="369332"/>
          </a:xfrm>
          <a:prstGeom prst="rect">
            <a:avLst/>
          </a:prstGeom>
          <a:noFill/>
          <a:ln>
            <a:solidFill>
              <a:schemeClr val="tx1"/>
            </a:solidFill>
          </a:ln>
        </p:spPr>
        <p:txBody>
          <a:bodyPr wrap="square" rtlCol="0">
            <a:spAutoFit/>
          </a:bodyPr>
          <a:lstStyle/>
          <a:p>
            <a:pPr algn="ctr"/>
            <a:r>
              <a:rPr lang="en-US" dirty="0"/>
              <a:t>Article</a:t>
            </a:r>
          </a:p>
        </p:txBody>
      </p:sp>
      <p:sp>
        <p:nvSpPr>
          <p:cNvPr id="23" name="Rectangle 22">
            <a:extLst>
              <a:ext uri="{FF2B5EF4-FFF2-40B4-BE49-F238E27FC236}">
                <a16:creationId xmlns:a16="http://schemas.microsoft.com/office/drawing/2014/main" id="{A9C84FD3-C4D0-4C15-9074-D547A3564090}"/>
              </a:ext>
            </a:extLst>
          </p:cNvPr>
          <p:cNvSpPr/>
          <p:nvPr/>
        </p:nvSpPr>
        <p:spPr>
          <a:xfrm>
            <a:off x="692459" y="1329003"/>
            <a:ext cx="8637972" cy="5806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07753506-0A1F-4C92-BEB6-9413F77857B0}"/>
              </a:ext>
            </a:extLst>
          </p:cNvPr>
          <p:cNvSpPr txBox="1"/>
          <p:nvPr/>
        </p:nvSpPr>
        <p:spPr>
          <a:xfrm>
            <a:off x="2734322" y="1430804"/>
            <a:ext cx="4554245" cy="369332"/>
          </a:xfrm>
          <a:prstGeom prst="rect">
            <a:avLst/>
          </a:prstGeom>
          <a:noFill/>
          <a:ln>
            <a:noFill/>
          </a:ln>
        </p:spPr>
        <p:txBody>
          <a:bodyPr wrap="square" rtlCol="0">
            <a:spAutoFit/>
          </a:bodyPr>
          <a:lstStyle/>
          <a:p>
            <a:pPr algn="ctr"/>
            <a:r>
              <a:rPr lang="en-US" dirty="0"/>
              <a:t>Image</a:t>
            </a:r>
          </a:p>
        </p:txBody>
      </p:sp>
    </p:spTree>
    <p:extLst>
      <p:ext uri="{BB962C8B-B14F-4D97-AF65-F5344CB8AC3E}">
        <p14:creationId xmlns:p14="http://schemas.microsoft.com/office/powerpoint/2010/main" val="42748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E8742B-70D1-4578-9875-91B812873B38}"/>
              </a:ext>
            </a:extLst>
          </p:cNvPr>
          <p:cNvSpPr/>
          <p:nvPr/>
        </p:nvSpPr>
        <p:spPr>
          <a:xfrm>
            <a:off x="3045040" y="321815"/>
            <a:ext cx="6101919" cy="6214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AF4A1CB-9519-471A-953B-D24CBEF5F76F}"/>
              </a:ext>
            </a:extLst>
          </p:cNvPr>
          <p:cNvSpPr txBox="1"/>
          <p:nvPr/>
        </p:nvSpPr>
        <p:spPr>
          <a:xfrm>
            <a:off x="4441155" y="359840"/>
            <a:ext cx="1062360" cy="523220"/>
          </a:xfrm>
          <a:prstGeom prst="rect">
            <a:avLst/>
          </a:prstGeom>
          <a:noFill/>
          <a:ln>
            <a:solidFill>
              <a:schemeClr val="tx1"/>
            </a:solidFill>
          </a:ln>
        </p:spPr>
        <p:txBody>
          <a:bodyPr wrap="square" rtlCol="0">
            <a:spAutoFit/>
          </a:bodyPr>
          <a:lstStyle/>
          <a:p>
            <a:pPr algn="ctr"/>
            <a:r>
              <a:rPr lang="en-US" sz="1400" u="sng" dirty="0">
                <a:solidFill>
                  <a:schemeClr val="accent1"/>
                </a:solidFill>
              </a:rPr>
              <a:t>Guide to JWST</a:t>
            </a:r>
          </a:p>
        </p:txBody>
      </p:sp>
      <p:sp>
        <p:nvSpPr>
          <p:cNvPr id="6" name="TextBox 5">
            <a:extLst>
              <a:ext uri="{FF2B5EF4-FFF2-40B4-BE49-F238E27FC236}">
                <a16:creationId xmlns:a16="http://schemas.microsoft.com/office/drawing/2014/main" id="{084698D1-7063-4CB1-BC81-A90628EE9512}"/>
              </a:ext>
            </a:extLst>
          </p:cNvPr>
          <p:cNvSpPr txBox="1"/>
          <p:nvPr/>
        </p:nvSpPr>
        <p:spPr>
          <a:xfrm>
            <a:off x="5503515" y="359199"/>
            <a:ext cx="892207" cy="307777"/>
          </a:xfrm>
          <a:prstGeom prst="rect">
            <a:avLst/>
          </a:prstGeom>
          <a:noFill/>
          <a:ln>
            <a:solidFill>
              <a:schemeClr val="tx1"/>
            </a:solidFill>
          </a:ln>
        </p:spPr>
        <p:txBody>
          <a:bodyPr wrap="square" rtlCol="0">
            <a:spAutoFit/>
          </a:bodyPr>
          <a:lstStyle/>
          <a:p>
            <a:pPr algn="ctr"/>
            <a:r>
              <a:rPr lang="en-US" sz="1400" u="sng" dirty="0">
                <a:solidFill>
                  <a:schemeClr val="accent1"/>
                </a:solidFill>
              </a:rPr>
              <a:t>History</a:t>
            </a:r>
          </a:p>
        </p:txBody>
      </p:sp>
      <p:sp>
        <p:nvSpPr>
          <p:cNvPr id="7" name="TextBox 6">
            <a:extLst>
              <a:ext uri="{FF2B5EF4-FFF2-40B4-BE49-F238E27FC236}">
                <a16:creationId xmlns:a16="http://schemas.microsoft.com/office/drawing/2014/main" id="{AD7553C4-EFFB-466C-A763-C8E72DE80B6D}"/>
              </a:ext>
            </a:extLst>
          </p:cNvPr>
          <p:cNvSpPr txBox="1"/>
          <p:nvPr/>
        </p:nvSpPr>
        <p:spPr>
          <a:xfrm>
            <a:off x="6395722" y="363682"/>
            <a:ext cx="1168417" cy="523220"/>
          </a:xfrm>
          <a:prstGeom prst="rect">
            <a:avLst/>
          </a:prstGeom>
          <a:noFill/>
          <a:ln>
            <a:solidFill>
              <a:schemeClr val="tx1"/>
            </a:solidFill>
          </a:ln>
        </p:spPr>
        <p:txBody>
          <a:bodyPr wrap="square" rtlCol="0">
            <a:spAutoFit/>
          </a:bodyPr>
          <a:lstStyle/>
          <a:p>
            <a:pPr algn="ctr"/>
            <a:r>
              <a:rPr lang="en-US" sz="1400" dirty="0">
                <a:solidFill>
                  <a:schemeClr val="accent1"/>
                </a:solidFill>
              </a:rPr>
              <a:t>The Future of Exploration</a:t>
            </a:r>
          </a:p>
        </p:txBody>
      </p:sp>
      <p:pic>
        <p:nvPicPr>
          <p:cNvPr id="8" name="Picture 7">
            <a:extLst>
              <a:ext uri="{FF2B5EF4-FFF2-40B4-BE49-F238E27FC236}">
                <a16:creationId xmlns:a16="http://schemas.microsoft.com/office/drawing/2014/main" id="{4FB408B0-ED5C-4B6C-89AE-E25806069EE4}"/>
              </a:ext>
            </a:extLst>
          </p:cNvPr>
          <p:cNvPicPr>
            <a:picLocks noChangeAspect="1"/>
          </p:cNvPicPr>
          <p:nvPr/>
        </p:nvPicPr>
        <p:blipFill>
          <a:blip r:embed="rId2"/>
          <a:stretch>
            <a:fillRect/>
          </a:stretch>
        </p:blipFill>
        <p:spPr>
          <a:xfrm>
            <a:off x="7564139" y="353345"/>
            <a:ext cx="1349406" cy="384081"/>
          </a:xfrm>
          <a:prstGeom prst="rect">
            <a:avLst/>
          </a:prstGeom>
        </p:spPr>
      </p:pic>
      <p:sp>
        <p:nvSpPr>
          <p:cNvPr id="9" name="TextBox 8">
            <a:extLst>
              <a:ext uri="{FF2B5EF4-FFF2-40B4-BE49-F238E27FC236}">
                <a16:creationId xmlns:a16="http://schemas.microsoft.com/office/drawing/2014/main" id="{211F8B6D-0F8C-4D9B-B106-3E32D9E8E8BF}"/>
              </a:ext>
            </a:extLst>
          </p:cNvPr>
          <p:cNvSpPr txBox="1"/>
          <p:nvPr/>
        </p:nvSpPr>
        <p:spPr>
          <a:xfrm>
            <a:off x="3110343" y="359199"/>
            <a:ext cx="1305017" cy="1200329"/>
          </a:xfrm>
          <a:prstGeom prst="rect">
            <a:avLst/>
          </a:prstGeom>
          <a:noFill/>
          <a:ln>
            <a:solidFill>
              <a:schemeClr val="tx1"/>
            </a:solidFill>
          </a:ln>
        </p:spPr>
        <p:txBody>
          <a:bodyPr wrap="square" rtlCol="0">
            <a:spAutoFit/>
          </a:bodyPr>
          <a:lstStyle/>
          <a:p>
            <a:pPr algn="ctr"/>
            <a:r>
              <a:rPr lang="en-US" dirty="0"/>
              <a:t>James Webb Space Telescope</a:t>
            </a:r>
          </a:p>
        </p:txBody>
      </p:sp>
      <p:sp>
        <p:nvSpPr>
          <p:cNvPr id="10" name="Rectangle 9">
            <a:extLst>
              <a:ext uri="{FF2B5EF4-FFF2-40B4-BE49-F238E27FC236}">
                <a16:creationId xmlns:a16="http://schemas.microsoft.com/office/drawing/2014/main" id="{ACE6A2E0-FE1E-43D0-8C92-9347CA18334E}"/>
              </a:ext>
            </a:extLst>
          </p:cNvPr>
          <p:cNvSpPr/>
          <p:nvPr/>
        </p:nvSpPr>
        <p:spPr>
          <a:xfrm>
            <a:off x="3078598" y="1775612"/>
            <a:ext cx="4335022"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431226A4-1A0C-41F3-AC53-67C89C6E3D6A}"/>
              </a:ext>
            </a:extLst>
          </p:cNvPr>
          <p:cNvSpPr txBox="1"/>
          <p:nvPr/>
        </p:nvSpPr>
        <p:spPr>
          <a:xfrm>
            <a:off x="3851205" y="1779454"/>
            <a:ext cx="2789808" cy="369332"/>
          </a:xfrm>
          <a:prstGeom prst="rect">
            <a:avLst/>
          </a:prstGeom>
          <a:noFill/>
          <a:ln>
            <a:noFill/>
          </a:ln>
        </p:spPr>
        <p:txBody>
          <a:bodyPr wrap="square" rtlCol="0">
            <a:spAutoFit/>
          </a:bodyPr>
          <a:lstStyle/>
          <a:p>
            <a:pPr algn="ctr"/>
            <a:r>
              <a:rPr lang="en-US" dirty="0"/>
              <a:t>Image</a:t>
            </a:r>
          </a:p>
        </p:txBody>
      </p:sp>
      <p:sp>
        <p:nvSpPr>
          <p:cNvPr id="12" name="Rectangle 11">
            <a:extLst>
              <a:ext uri="{FF2B5EF4-FFF2-40B4-BE49-F238E27FC236}">
                <a16:creationId xmlns:a16="http://schemas.microsoft.com/office/drawing/2014/main" id="{F4174D10-6EB8-4FFC-A152-70F6C7A76900}"/>
              </a:ext>
            </a:extLst>
          </p:cNvPr>
          <p:cNvSpPr/>
          <p:nvPr/>
        </p:nvSpPr>
        <p:spPr>
          <a:xfrm>
            <a:off x="7483876" y="928770"/>
            <a:ext cx="1553165" cy="3826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EDDEEE00-4667-46B5-9CBF-C53911032A95}"/>
              </a:ext>
            </a:extLst>
          </p:cNvPr>
          <p:cNvSpPr txBox="1"/>
          <p:nvPr/>
        </p:nvSpPr>
        <p:spPr>
          <a:xfrm>
            <a:off x="7346241" y="2462730"/>
            <a:ext cx="1908697" cy="646331"/>
          </a:xfrm>
          <a:prstGeom prst="rect">
            <a:avLst/>
          </a:prstGeom>
          <a:noFill/>
          <a:ln>
            <a:noFill/>
          </a:ln>
        </p:spPr>
        <p:txBody>
          <a:bodyPr wrap="square" rtlCol="0">
            <a:spAutoFit/>
          </a:bodyPr>
          <a:lstStyle/>
          <a:p>
            <a:pPr algn="ctr"/>
            <a:r>
              <a:rPr lang="en-US" dirty="0"/>
              <a:t>JWST Image Diagram</a:t>
            </a:r>
          </a:p>
        </p:txBody>
      </p:sp>
      <p:sp>
        <p:nvSpPr>
          <p:cNvPr id="14" name="TextBox 13">
            <a:extLst>
              <a:ext uri="{FF2B5EF4-FFF2-40B4-BE49-F238E27FC236}">
                <a16:creationId xmlns:a16="http://schemas.microsoft.com/office/drawing/2014/main" id="{89928A15-29D6-497A-84B7-92E0FAC37EB5}"/>
              </a:ext>
            </a:extLst>
          </p:cNvPr>
          <p:cNvSpPr txBox="1"/>
          <p:nvPr/>
        </p:nvSpPr>
        <p:spPr>
          <a:xfrm>
            <a:off x="3195560" y="2231576"/>
            <a:ext cx="4218060" cy="2523768"/>
          </a:xfrm>
          <a:prstGeom prst="rect">
            <a:avLst/>
          </a:prstGeom>
          <a:noFill/>
          <a:ln>
            <a:solidFill>
              <a:schemeClr val="tx1"/>
            </a:solidFill>
          </a:ln>
        </p:spPr>
        <p:txBody>
          <a:bodyPr wrap="square" rtlCol="0">
            <a:spAutoFit/>
          </a:bodyPr>
          <a:lstStyle/>
          <a:p>
            <a:r>
              <a:rPr lang="en-US" dirty="0"/>
              <a:t>JWST: An introduction</a:t>
            </a:r>
          </a:p>
          <a:p>
            <a:r>
              <a:rPr lang="en-US" sz="1400" b="0" i="0" dirty="0">
                <a:effectLst/>
                <a:latin typeface="ff-dagny-web-pro"/>
              </a:rPr>
              <a:t>Not a sunrise but a galaxy rise colonies two ghostly white figures in coveralls and helmets are softly dancing tendrils of gossamer clouds network of wormholes dispassionate extraterrestrial observer? The only home we've ever known are creatures of the cosmos bits of moving fluff laws of physics are creatures of the cosmos cosmic ocean. Bits of moving fluff a mote of dust suspended in a sunbeam circumnavigated invent the universe descended from astronomers circumnavigated.</a:t>
            </a:r>
            <a:endParaRPr lang="en-US" sz="1400" dirty="0"/>
          </a:p>
        </p:txBody>
      </p:sp>
      <p:grpSp>
        <p:nvGrpSpPr>
          <p:cNvPr id="18" name="Group 17">
            <a:extLst>
              <a:ext uri="{FF2B5EF4-FFF2-40B4-BE49-F238E27FC236}">
                <a16:creationId xmlns:a16="http://schemas.microsoft.com/office/drawing/2014/main" id="{EEBBF6F2-FDF3-4A28-A882-2FEBAF1331A9}"/>
              </a:ext>
            </a:extLst>
          </p:cNvPr>
          <p:cNvGrpSpPr/>
          <p:nvPr/>
        </p:nvGrpSpPr>
        <p:grpSpPr>
          <a:xfrm>
            <a:off x="3137432" y="4869359"/>
            <a:ext cx="1856793" cy="1099501"/>
            <a:chOff x="566628" y="3821044"/>
            <a:chExt cx="1856793" cy="1099501"/>
          </a:xfrm>
        </p:grpSpPr>
        <p:sp>
          <p:nvSpPr>
            <p:cNvPr id="16" name="Rectangle 15">
              <a:extLst>
                <a:ext uri="{FF2B5EF4-FFF2-40B4-BE49-F238E27FC236}">
                  <a16:creationId xmlns:a16="http://schemas.microsoft.com/office/drawing/2014/main" id="{AC356A0D-F9D8-4DD0-827C-FE21F1D6C476}"/>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a:extLst>
                <a:ext uri="{FF2B5EF4-FFF2-40B4-BE49-F238E27FC236}">
                  <a16:creationId xmlns:a16="http://schemas.microsoft.com/office/drawing/2014/main" id="{AE9B2112-4C87-4BE5-B3CC-C9EA61AB2A2F}"/>
                </a:ext>
              </a:extLst>
            </p:cNvPr>
            <p:cNvSpPr txBox="1"/>
            <p:nvPr/>
          </p:nvSpPr>
          <p:spPr>
            <a:xfrm>
              <a:off x="764096" y="4186128"/>
              <a:ext cx="1461856" cy="369332"/>
            </a:xfrm>
            <a:prstGeom prst="rect">
              <a:avLst/>
            </a:prstGeom>
            <a:noFill/>
            <a:ln>
              <a:solidFill>
                <a:schemeClr val="tx1"/>
              </a:solidFill>
            </a:ln>
          </p:spPr>
          <p:txBody>
            <a:bodyPr wrap="square" rtlCol="0">
              <a:spAutoFit/>
            </a:bodyPr>
            <a:lstStyle/>
            <a:p>
              <a:pPr algn="ctr"/>
              <a:r>
                <a:rPr lang="en-US" dirty="0"/>
                <a:t>Article</a:t>
              </a:r>
            </a:p>
          </p:txBody>
        </p:sp>
      </p:grpSp>
      <p:grpSp>
        <p:nvGrpSpPr>
          <p:cNvPr id="19" name="Group 18">
            <a:extLst>
              <a:ext uri="{FF2B5EF4-FFF2-40B4-BE49-F238E27FC236}">
                <a16:creationId xmlns:a16="http://schemas.microsoft.com/office/drawing/2014/main" id="{966091E5-0E9E-49AE-AE22-FC0EB9F12904}"/>
              </a:ext>
            </a:extLst>
          </p:cNvPr>
          <p:cNvGrpSpPr/>
          <p:nvPr/>
        </p:nvGrpSpPr>
        <p:grpSpPr>
          <a:xfrm>
            <a:off x="5097092" y="4869358"/>
            <a:ext cx="1856793" cy="1099501"/>
            <a:chOff x="566628" y="3821044"/>
            <a:chExt cx="1856793" cy="1099501"/>
          </a:xfrm>
        </p:grpSpPr>
        <p:sp>
          <p:nvSpPr>
            <p:cNvPr id="20" name="Rectangle 19">
              <a:extLst>
                <a:ext uri="{FF2B5EF4-FFF2-40B4-BE49-F238E27FC236}">
                  <a16:creationId xmlns:a16="http://schemas.microsoft.com/office/drawing/2014/main" id="{678BA2E8-7DE8-4A01-ACB6-6867A4DB4F44}"/>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TextBox 20">
              <a:extLst>
                <a:ext uri="{FF2B5EF4-FFF2-40B4-BE49-F238E27FC236}">
                  <a16:creationId xmlns:a16="http://schemas.microsoft.com/office/drawing/2014/main" id="{2A0E6DEC-E7F0-4F13-ACCE-0753152432A9}"/>
                </a:ext>
              </a:extLst>
            </p:cNvPr>
            <p:cNvSpPr txBox="1"/>
            <p:nvPr/>
          </p:nvSpPr>
          <p:spPr>
            <a:xfrm>
              <a:off x="764096" y="4186128"/>
              <a:ext cx="1461856" cy="369332"/>
            </a:xfrm>
            <a:prstGeom prst="rect">
              <a:avLst/>
            </a:prstGeom>
            <a:noFill/>
            <a:ln>
              <a:solidFill>
                <a:schemeClr val="tx1"/>
              </a:solidFill>
            </a:ln>
          </p:spPr>
          <p:txBody>
            <a:bodyPr wrap="square" rtlCol="0">
              <a:spAutoFit/>
            </a:bodyPr>
            <a:lstStyle/>
            <a:p>
              <a:pPr algn="ctr"/>
              <a:r>
                <a:rPr lang="en-US" dirty="0"/>
                <a:t>Article</a:t>
              </a:r>
            </a:p>
          </p:txBody>
        </p:sp>
      </p:grpSp>
      <p:grpSp>
        <p:nvGrpSpPr>
          <p:cNvPr id="22" name="Group 21">
            <a:extLst>
              <a:ext uri="{FF2B5EF4-FFF2-40B4-BE49-F238E27FC236}">
                <a16:creationId xmlns:a16="http://schemas.microsoft.com/office/drawing/2014/main" id="{1E2FEE38-A227-4DB8-B0C7-5BE19DD51C47}"/>
              </a:ext>
            </a:extLst>
          </p:cNvPr>
          <p:cNvGrpSpPr/>
          <p:nvPr/>
        </p:nvGrpSpPr>
        <p:grpSpPr>
          <a:xfrm>
            <a:off x="7056752" y="4869360"/>
            <a:ext cx="1856793" cy="1099501"/>
            <a:chOff x="566628" y="3821044"/>
            <a:chExt cx="1856793" cy="1099501"/>
          </a:xfrm>
        </p:grpSpPr>
        <p:sp>
          <p:nvSpPr>
            <p:cNvPr id="23" name="Rectangle 22">
              <a:extLst>
                <a:ext uri="{FF2B5EF4-FFF2-40B4-BE49-F238E27FC236}">
                  <a16:creationId xmlns:a16="http://schemas.microsoft.com/office/drawing/2014/main" id="{069B5092-3ECD-439D-A8C0-AF60FD86D625}"/>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D8464B62-E732-46A2-AC40-2BC6C7907C88}"/>
                </a:ext>
              </a:extLst>
            </p:cNvPr>
            <p:cNvSpPr txBox="1"/>
            <p:nvPr/>
          </p:nvSpPr>
          <p:spPr>
            <a:xfrm>
              <a:off x="764096" y="4186128"/>
              <a:ext cx="1461856" cy="369332"/>
            </a:xfrm>
            <a:prstGeom prst="rect">
              <a:avLst/>
            </a:prstGeom>
            <a:noFill/>
            <a:ln>
              <a:solidFill>
                <a:schemeClr val="tx1"/>
              </a:solidFill>
            </a:ln>
          </p:spPr>
          <p:txBody>
            <a:bodyPr wrap="square" rtlCol="0">
              <a:spAutoFit/>
            </a:bodyPr>
            <a:lstStyle/>
            <a:p>
              <a:pPr algn="ctr"/>
              <a:r>
                <a:rPr lang="en-US" dirty="0"/>
                <a:t>Article</a:t>
              </a:r>
            </a:p>
          </p:txBody>
        </p:sp>
      </p:grpSp>
      <p:sp>
        <p:nvSpPr>
          <p:cNvPr id="25" name="TextBox 24">
            <a:extLst>
              <a:ext uri="{FF2B5EF4-FFF2-40B4-BE49-F238E27FC236}">
                <a16:creationId xmlns:a16="http://schemas.microsoft.com/office/drawing/2014/main" id="{A4FE6B8E-C211-46BE-9E3B-1F06D1BA6355}"/>
              </a:ext>
            </a:extLst>
          </p:cNvPr>
          <p:cNvSpPr txBox="1"/>
          <p:nvPr/>
        </p:nvSpPr>
        <p:spPr>
          <a:xfrm>
            <a:off x="3137432" y="6067854"/>
            <a:ext cx="5776113" cy="369332"/>
          </a:xfrm>
          <a:prstGeom prst="rect">
            <a:avLst/>
          </a:prstGeom>
          <a:noFill/>
          <a:ln>
            <a:solidFill>
              <a:schemeClr val="tx1"/>
            </a:solidFill>
          </a:ln>
        </p:spPr>
        <p:txBody>
          <a:bodyPr wrap="square" rtlCol="0">
            <a:spAutoFit/>
          </a:bodyPr>
          <a:lstStyle/>
          <a:p>
            <a:pPr algn="ctr"/>
            <a:r>
              <a:rPr lang="en-US" dirty="0"/>
              <a:t>Footer</a:t>
            </a:r>
          </a:p>
        </p:txBody>
      </p:sp>
    </p:spTree>
    <p:extLst>
      <p:ext uri="{BB962C8B-B14F-4D97-AF65-F5344CB8AC3E}">
        <p14:creationId xmlns:p14="http://schemas.microsoft.com/office/powerpoint/2010/main" val="36245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A2FBC5-395C-481A-B655-320D06A42925}"/>
              </a:ext>
            </a:extLst>
          </p:cNvPr>
          <p:cNvSpPr/>
          <p:nvPr/>
        </p:nvSpPr>
        <p:spPr>
          <a:xfrm>
            <a:off x="4213933" y="370886"/>
            <a:ext cx="3764133" cy="62143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0B08006-6549-4D12-9ECD-A1436C73BCEA}"/>
              </a:ext>
            </a:extLst>
          </p:cNvPr>
          <p:cNvSpPr txBox="1"/>
          <p:nvPr/>
        </p:nvSpPr>
        <p:spPr>
          <a:xfrm>
            <a:off x="4341180" y="426128"/>
            <a:ext cx="1166133" cy="738664"/>
          </a:xfrm>
          <a:prstGeom prst="rect">
            <a:avLst/>
          </a:prstGeom>
          <a:noFill/>
          <a:ln>
            <a:solidFill>
              <a:schemeClr val="tx1"/>
            </a:solidFill>
          </a:ln>
        </p:spPr>
        <p:txBody>
          <a:bodyPr wrap="square" rtlCol="0">
            <a:spAutoFit/>
          </a:bodyPr>
          <a:lstStyle/>
          <a:p>
            <a:pPr algn="ctr"/>
            <a:r>
              <a:rPr lang="en-US" sz="1400" dirty="0"/>
              <a:t>James Webb Space Telescope</a:t>
            </a:r>
          </a:p>
        </p:txBody>
      </p:sp>
      <p:sp>
        <p:nvSpPr>
          <p:cNvPr id="6" name="Rectangle 5">
            <a:extLst>
              <a:ext uri="{FF2B5EF4-FFF2-40B4-BE49-F238E27FC236}">
                <a16:creationId xmlns:a16="http://schemas.microsoft.com/office/drawing/2014/main" id="{49022D31-B292-4528-8154-B7E080D93B95}"/>
              </a:ext>
            </a:extLst>
          </p:cNvPr>
          <p:cNvSpPr/>
          <p:nvPr/>
        </p:nvSpPr>
        <p:spPr>
          <a:xfrm>
            <a:off x="5634559" y="426128"/>
            <a:ext cx="1405631" cy="3551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Home</a:t>
            </a:r>
          </a:p>
        </p:txBody>
      </p:sp>
      <p:sp>
        <p:nvSpPr>
          <p:cNvPr id="7" name="Rectangle 6">
            <a:extLst>
              <a:ext uri="{FF2B5EF4-FFF2-40B4-BE49-F238E27FC236}">
                <a16:creationId xmlns:a16="http://schemas.microsoft.com/office/drawing/2014/main" id="{EDD94C76-4635-443B-9572-000A3F39FE7A}"/>
              </a:ext>
            </a:extLst>
          </p:cNvPr>
          <p:cNvSpPr/>
          <p:nvPr/>
        </p:nvSpPr>
        <p:spPr>
          <a:xfrm>
            <a:off x="7040191" y="426128"/>
            <a:ext cx="354908" cy="3551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833C82A0-6E7E-4E6B-B4EC-CC1C2CD1E418}"/>
              </a:ext>
            </a:extLst>
          </p:cNvPr>
          <p:cNvSpPr/>
          <p:nvPr/>
        </p:nvSpPr>
        <p:spPr>
          <a:xfrm>
            <a:off x="7100854" y="474955"/>
            <a:ext cx="230819" cy="25745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FAA1E2E7-378A-4F3B-B73A-3D3B57E125D5}"/>
              </a:ext>
            </a:extLst>
          </p:cNvPr>
          <p:cNvSpPr/>
          <p:nvPr/>
        </p:nvSpPr>
        <p:spPr>
          <a:xfrm>
            <a:off x="4341180" y="1242898"/>
            <a:ext cx="3072440"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EFB2533F-132A-4433-A62D-21601D00D28E}"/>
              </a:ext>
            </a:extLst>
          </p:cNvPr>
          <p:cNvSpPr txBox="1"/>
          <p:nvPr/>
        </p:nvSpPr>
        <p:spPr>
          <a:xfrm>
            <a:off x="4438391" y="1210911"/>
            <a:ext cx="2789808" cy="369332"/>
          </a:xfrm>
          <a:prstGeom prst="rect">
            <a:avLst/>
          </a:prstGeom>
          <a:noFill/>
          <a:ln>
            <a:noFill/>
          </a:ln>
        </p:spPr>
        <p:txBody>
          <a:bodyPr wrap="square" rtlCol="0">
            <a:spAutoFit/>
          </a:bodyPr>
          <a:lstStyle/>
          <a:p>
            <a:pPr algn="ctr"/>
            <a:r>
              <a:rPr lang="en-US" dirty="0"/>
              <a:t>Image</a:t>
            </a:r>
          </a:p>
        </p:txBody>
      </p:sp>
      <p:sp>
        <p:nvSpPr>
          <p:cNvPr id="11" name="TextBox 10">
            <a:extLst>
              <a:ext uri="{FF2B5EF4-FFF2-40B4-BE49-F238E27FC236}">
                <a16:creationId xmlns:a16="http://schemas.microsoft.com/office/drawing/2014/main" id="{6409BF08-00B3-4BD3-A501-7C5A9C3851C2}"/>
              </a:ext>
            </a:extLst>
          </p:cNvPr>
          <p:cNvSpPr txBox="1"/>
          <p:nvPr/>
        </p:nvSpPr>
        <p:spPr>
          <a:xfrm>
            <a:off x="4341180" y="1734793"/>
            <a:ext cx="2130641" cy="2554545"/>
          </a:xfrm>
          <a:prstGeom prst="rect">
            <a:avLst/>
          </a:prstGeom>
          <a:noFill/>
          <a:ln>
            <a:solidFill>
              <a:schemeClr val="tx1"/>
            </a:solidFill>
          </a:ln>
        </p:spPr>
        <p:txBody>
          <a:bodyPr wrap="square" rtlCol="0">
            <a:spAutoFit/>
          </a:bodyPr>
          <a:lstStyle/>
          <a:p>
            <a:r>
              <a:rPr lang="en-US" sz="1000" dirty="0"/>
              <a:t>JWST: An introduction</a:t>
            </a:r>
          </a:p>
          <a:p>
            <a:r>
              <a:rPr lang="en-US" sz="1000" b="0" i="0" dirty="0">
                <a:effectLst/>
                <a:latin typeface="ff-dagny-web-pro"/>
              </a:rPr>
              <a:t>Not a sunrise but a galaxy rise colonies two ghostly white figures in coveralls and helmets are softly dancing tendrils of gossamer clouds network of wormholes dispassionate extraterrestrial observer? The only home we've ever known are creatures of the cosmos bits of moving fluff laws of physics are creatures of the cosmos cosmic ocean. Bits of moving fluff a mote of dust suspended in a sunbeam circumnavigated invent the universe descended from astronomers circumnavigated.</a:t>
            </a:r>
            <a:endParaRPr lang="en-US" sz="1000" dirty="0"/>
          </a:p>
        </p:txBody>
      </p:sp>
      <p:grpSp>
        <p:nvGrpSpPr>
          <p:cNvPr id="12" name="Group 11">
            <a:extLst>
              <a:ext uri="{FF2B5EF4-FFF2-40B4-BE49-F238E27FC236}">
                <a16:creationId xmlns:a16="http://schemas.microsoft.com/office/drawing/2014/main" id="{C594175A-8DF6-44D7-8D1A-7E2D9BD79704}"/>
              </a:ext>
            </a:extLst>
          </p:cNvPr>
          <p:cNvGrpSpPr/>
          <p:nvPr/>
        </p:nvGrpSpPr>
        <p:grpSpPr>
          <a:xfrm>
            <a:off x="4348279" y="4319632"/>
            <a:ext cx="1233669" cy="770349"/>
            <a:chOff x="566628" y="3821044"/>
            <a:chExt cx="1856793" cy="1099501"/>
          </a:xfrm>
        </p:grpSpPr>
        <p:sp>
          <p:nvSpPr>
            <p:cNvPr id="13" name="Rectangle 12">
              <a:extLst>
                <a:ext uri="{FF2B5EF4-FFF2-40B4-BE49-F238E27FC236}">
                  <a16:creationId xmlns:a16="http://schemas.microsoft.com/office/drawing/2014/main" id="{8B35EAF8-E035-4156-8EF2-465172D15636}"/>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1EBE4C-AF71-461D-8057-9E5DBCFB8455}"/>
                </a:ext>
              </a:extLst>
            </p:cNvPr>
            <p:cNvSpPr txBox="1"/>
            <p:nvPr/>
          </p:nvSpPr>
          <p:spPr>
            <a:xfrm>
              <a:off x="764095" y="4186128"/>
              <a:ext cx="1461857" cy="395354"/>
            </a:xfrm>
            <a:prstGeom prst="rect">
              <a:avLst/>
            </a:prstGeom>
            <a:noFill/>
            <a:ln>
              <a:solidFill>
                <a:schemeClr val="tx1"/>
              </a:solidFill>
            </a:ln>
          </p:spPr>
          <p:txBody>
            <a:bodyPr wrap="square" rtlCol="0">
              <a:spAutoFit/>
            </a:bodyPr>
            <a:lstStyle/>
            <a:p>
              <a:pPr algn="ctr"/>
              <a:r>
                <a:rPr lang="en-US" sz="1200" dirty="0"/>
                <a:t>Article</a:t>
              </a:r>
            </a:p>
          </p:txBody>
        </p:sp>
      </p:grpSp>
      <p:grpSp>
        <p:nvGrpSpPr>
          <p:cNvPr id="21" name="Group 20">
            <a:extLst>
              <a:ext uri="{FF2B5EF4-FFF2-40B4-BE49-F238E27FC236}">
                <a16:creationId xmlns:a16="http://schemas.microsoft.com/office/drawing/2014/main" id="{49DF9A98-D271-4160-802D-5CC8B3C5E36C}"/>
              </a:ext>
            </a:extLst>
          </p:cNvPr>
          <p:cNvGrpSpPr/>
          <p:nvPr/>
        </p:nvGrpSpPr>
        <p:grpSpPr>
          <a:xfrm>
            <a:off x="4348279" y="5168489"/>
            <a:ext cx="1233669" cy="770349"/>
            <a:chOff x="566628" y="3821044"/>
            <a:chExt cx="1856793" cy="1099501"/>
          </a:xfrm>
        </p:grpSpPr>
        <p:sp>
          <p:nvSpPr>
            <p:cNvPr id="22" name="Rectangle 21">
              <a:extLst>
                <a:ext uri="{FF2B5EF4-FFF2-40B4-BE49-F238E27FC236}">
                  <a16:creationId xmlns:a16="http://schemas.microsoft.com/office/drawing/2014/main" id="{ED50DCA3-9268-4990-B72F-20148A2AAA26}"/>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TextBox 22">
              <a:extLst>
                <a:ext uri="{FF2B5EF4-FFF2-40B4-BE49-F238E27FC236}">
                  <a16:creationId xmlns:a16="http://schemas.microsoft.com/office/drawing/2014/main" id="{E65EA87F-554C-4AFF-9B1B-91BD89A683CD}"/>
                </a:ext>
              </a:extLst>
            </p:cNvPr>
            <p:cNvSpPr txBox="1"/>
            <p:nvPr/>
          </p:nvSpPr>
          <p:spPr>
            <a:xfrm>
              <a:off x="764095" y="4186128"/>
              <a:ext cx="1461857" cy="395354"/>
            </a:xfrm>
            <a:prstGeom prst="rect">
              <a:avLst/>
            </a:prstGeom>
            <a:noFill/>
            <a:ln>
              <a:solidFill>
                <a:schemeClr val="tx1"/>
              </a:solidFill>
            </a:ln>
          </p:spPr>
          <p:txBody>
            <a:bodyPr wrap="square" rtlCol="0">
              <a:spAutoFit/>
            </a:bodyPr>
            <a:lstStyle/>
            <a:p>
              <a:pPr algn="ctr"/>
              <a:r>
                <a:rPr lang="en-US" sz="1200" dirty="0"/>
                <a:t>Article</a:t>
              </a:r>
            </a:p>
          </p:txBody>
        </p:sp>
      </p:grpSp>
      <p:grpSp>
        <p:nvGrpSpPr>
          <p:cNvPr id="24" name="Group 23">
            <a:extLst>
              <a:ext uri="{FF2B5EF4-FFF2-40B4-BE49-F238E27FC236}">
                <a16:creationId xmlns:a16="http://schemas.microsoft.com/office/drawing/2014/main" id="{36E2BE34-35B3-4834-AB1F-E6F7CD498EEB}"/>
              </a:ext>
            </a:extLst>
          </p:cNvPr>
          <p:cNvGrpSpPr/>
          <p:nvPr/>
        </p:nvGrpSpPr>
        <p:grpSpPr>
          <a:xfrm>
            <a:off x="5647548" y="4319632"/>
            <a:ext cx="1233669" cy="770349"/>
            <a:chOff x="566628" y="3821044"/>
            <a:chExt cx="1856793" cy="1099501"/>
          </a:xfrm>
        </p:grpSpPr>
        <p:sp>
          <p:nvSpPr>
            <p:cNvPr id="25" name="Rectangle 24">
              <a:extLst>
                <a:ext uri="{FF2B5EF4-FFF2-40B4-BE49-F238E27FC236}">
                  <a16:creationId xmlns:a16="http://schemas.microsoft.com/office/drawing/2014/main" id="{00FDE2E0-4F59-47BE-BF6D-7AC313AA1122}"/>
                </a:ext>
              </a:extLst>
            </p:cNvPr>
            <p:cNvSpPr/>
            <p:nvPr/>
          </p:nvSpPr>
          <p:spPr>
            <a:xfrm>
              <a:off x="566628" y="3821044"/>
              <a:ext cx="1856793" cy="1099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066CBCCF-B2B7-4818-A6A6-921461A6F6D9}"/>
                </a:ext>
              </a:extLst>
            </p:cNvPr>
            <p:cNvSpPr txBox="1"/>
            <p:nvPr/>
          </p:nvSpPr>
          <p:spPr>
            <a:xfrm>
              <a:off x="764095" y="4186128"/>
              <a:ext cx="1461857" cy="395354"/>
            </a:xfrm>
            <a:prstGeom prst="rect">
              <a:avLst/>
            </a:prstGeom>
            <a:noFill/>
            <a:ln>
              <a:solidFill>
                <a:schemeClr val="tx1"/>
              </a:solidFill>
            </a:ln>
          </p:spPr>
          <p:txBody>
            <a:bodyPr wrap="square" rtlCol="0">
              <a:spAutoFit/>
            </a:bodyPr>
            <a:lstStyle/>
            <a:p>
              <a:pPr algn="ctr"/>
              <a:r>
                <a:rPr lang="en-US" sz="1200" dirty="0"/>
                <a:t>Article</a:t>
              </a:r>
            </a:p>
          </p:txBody>
        </p:sp>
      </p:grpSp>
      <p:sp>
        <p:nvSpPr>
          <p:cNvPr id="27" name="TextBox 26">
            <a:extLst>
              <a:ext uri="{FF2B5EF4-FFF2-40B4-BE49-F238E27FC236}">
                <a16:creationId xmlns:a16="http://schemas.microsoft.com/office/drawing/2014/main" id="{7B701099-CE0C-448E-B830-5B4B36735054}"/>
              </a:ext>
            </a:extLst>
          </p:cNvPr>
          <p:cNvSpPr txBox="1"/>
          <p:nvPr/>
        </p:nvSpPr>
        <p:spPr>
          <a:xfrm>
            <a:off x="4341180" y="6130646"/>
            <a:ext cx="3497803" cy="369332"/>
          </a:xfrm>
          <a:prstGeom prst="rect">
            <a:avLst/>
          </a:prstGeom>
          <a:noFill/>
          <a:ln>
            <a:solidFill>
              <a:schemeClr val="tx1"/>
            </a:solidFill>
          </a:ln>
        </p:spPr>
        <p:txBody>
          <a:bodyPr wrap="square" rtlCol="0">
            <a:spAutoFit/>
          </a:bodyPr>
          <a:lstStyle/>
          <a:p>
            <a:pPr algn="ctr"/>
            <a:r>
              <a:rPr lang="en-US" dirty="0"/>
              <a:t>Footer</a:t>
            </a:r>
          </a:p>
        </p:txBody>
      </p:sp>
      <p:sp>
        <p:nvSpPr>
          <p:cNvPr id="28" name="Rectangle 27">
            <a:extLst>
              <a:ext uri="{FF2B5EF4-FFF2-40B4-BE49-F238E27FC236}">
                <a16:creationId xmlns:a16="http://schemas.microsoft.com/office/drawing/2014/main" id="{031D42F0-74F5-4217-9818-6BFAA91176A4}"/>
              </a:ext>
            </a:extLst>
          </p:cNvPr>
          <p:cNvSpPr/>
          <p:nvPr/>
        </p:nvSpPr>
        <p:spPr>
          <a:xfrm>
            <a:off x="6900154" y="1945117"/>
            <a:ext cx="1058975" cy="37019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CDF53C69-52F2-46EC-B182-3A705C63F2BC}"/>
              </a:ext>
            </a:extLst>
          </p:cNvPr>
          <p:cNvSpPr txBox="1"/>
          <p:nvPr/>
        </p:nvSpPr>
        <p:spPr>
          <a:xfrm>
            <a:off x="6909622" y="3565270"/>
            <a:ext cx="1058975" cy="461665"/>
          </a:xfrm>
          <a:prstGeom prst="rect">
            <a:avLst/>
          </a:prstGeom>
          <a:noFill/>
          <a:ln>
            <a:noFill/>
          </a:ln>
        </p:spPr>
        <p:txBody>
          <a:bodyPr wrap="square" rtlCol="0">
            <a:spAutoFit/>
          </a:bodyPr>
          <a:lstStyle/>
          <a:p>
            <a:pPr algn="ctr"/>
            <a:r>
              <a:rPr lang="en-US" sz="1200" dirty="0"/>
              <a:t>JWST Image Diagram</a:t>
            </a:r>
          </a:p>
        </p:txBody>
      </p:sp>
    </p:spTree>
    <p:extLst>
      <p:ext uri="{BB962C8B-B14F-4D97-AF65-F5344CB8AC3E}">
        <p14:creationId xmlns:p14="http://schemas.microsoft.com/office/powerpoint/2010/main" val="4156973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351</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ff-dagny-web-pro</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Al-Mutawa, Mubarek</dc:creator>
  <cp:lastModifiedBy>Al-Mutawa, Mubarek</cp:lastModifiedBy>
  <cp:revision>3</cp:revision>
  <dcterms:created xsi:type="dcterms:W3CDTF">2022-03-10T14:11:19Z</dcterms:created>
  <dcterms:modified xsi:type="dcterms:W3CDTF">2022-03-14T01:38:50Z</dcterms:modified>
</cp:coreProperties>
</file>