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296" r:id="rId4"/>
    <p:sldId id="297" r:id="rId5"/>
    <p:sldId id="258" r:id="rId6"/>
    <p:sldId id="298" r:id="rId7"/>
    <p:sldId id="260" r:id="rId8"/>
    <p:sldId id="259" r:id="rId9"/>
    <p:sldId id="299" r:id="rId10"/>
    <p:sldId id="261" r:id="rId11"/>
    <p:sldId id="262" r:id="rId12"/>
    <p:sldId id="300" r:id="rId13"/>
    <p:sldId id="263" r:id="rId14"/>
    <p:sldId id="264" r:id="rId15"/>
    <p:sldId id="265" r:id="rId16"/>
  </p:sldIdLst>
  <p:sldSz cx="9144000" cy="5143500" type="screen16x9"/>
  <p:notesSz cx="6858000" cy="9144000"/>
  <p:embeddedFontLst>
    <p:embeddedFont>
      <p:font typeface="Albert Sans" panose="020B0604020202020204" charset="0"/>
      <p:regular r:id="rId18"/>
      <p:bold r:id="rId19"/>
      <p:italic r:id="rId20"/>
      <p:boldItalic r:id="rId21"/>
    </p:embeddedFont>
    <p:embeddedFont>
      <p:font typeface="Bebas Neue" panose="020B0606020202050201" pitchFamily="34" charset="0"/>
      <p:regular r:id="rId22"/>
    </p:embeddedFont>
    <p:embeddedFont>
      <p:font typeface="Cambria Math" panose="02040503050406030204" pitchFamily="18" charset="0"/>
      <p:regular r:id="rId23"/>
    </p:embeddedFont>
    <p:embeddedFont>
      <p:font typeface="Corbel" panose="020B0503020204020204" pitchFamily="34" charset="0"/>
      <p:regular r:id="rId24"/>
      <p:bold r:id="rId25"/>
      <p:italic r:id="rId26"/>
      <p:boldItalic r:id="rId27"/>
    </p:embeddedFont>
    <p:embeddedFont>
      <p:font typeface="Inter Tight" pitchFamily="2" charset="0"/>
      <p:regular r:id="rId28"/>
      <p:bold r:id="rId29"/>
      <p:italic r:id="rId30"/>
      <p:boldItalic r:id="rId31"/>
    </p:embeddedFont>
    <p:embeddedFont>
      <p:font typeface="Inter Tight SemiBold"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4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3C57FF-A3C2-4C44-BECC-D89F94931E05}">
  <a:tblStyle styleId="{693C57FF-A3C2-4C44-BECC-D89F94931E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A1227E-3FD0-4072-85EC-2DD4A188894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סגנון בהיר 3 - הדגשה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סגנון בהיר 3 - הדגשה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סגנון ערכת נושא 1 - הדגשה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סגנון ביניים 4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1" autoAdjust="0"/>
  </p:normalViewPr>
  <p:slideViewPr>
    <p:cSldViewPr snapToGrid="0">
      <p:cViewPr varScale="1">
        <p:scale>
          <a:sx n="116" d="100"/>
          <a:sy n="116" d="100"/>
        </p:scale>
        <p:origin x="82"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df7c832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df7c832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a81a1191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a81a119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726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3a81a1191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3a81a1191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a81a1191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3a81a1191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3a81a1191a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3a81a1191a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70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35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df7c8325a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df7c8325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u="sng" dirty="0">
                <a:solidFill>
                  <a:schemeClr val="tx1"/>
                </a:solidFill>
              </a:rPr>
              <a:t>Edge Based prediction scores : </a:t>
            </a:r>
          </a:p>
          <a:p>
            <a:pPr marL="285750" indent="-285750">
              <a:buFont typeface="Arial" panose="020B0604020202020204" pitchFamily="34" charset="0"/>
              <a:buChar char="•"/>
            </a:pPr>
            <a:r>
              <a:rPr lang="en-US" dirty="0"/>
              <a:t>Compare the prediction scores with the threshold (Tr)</a:t>
            </a:r>
          </a:p>
          <a:p>
            <a:pPr marL="285750" indent="-285750">
              <a:buFont typeface="Arial" panose="020B0604020202020204" pitchFamily="34" charset="0"/>
              <a:buChar char="•"/>
            </a:pPr>
            <a:r>
              <a:rPr lang="en-US" dirty="0"/>
              <a:t>Edges with scores greater than the threshold (Tr) are classified as </a:t>
            </a:r>
            <a:r>
              <a:rPr lang="en-US" b="1" dirty="0"/>
              <a:t>real edges</a:t>
            </a:r>
            <a:r>
              <a:rPr lang="en-US" dirty="0"/>
              <a:t>. These are likely valid connections in the graph.</a:t>
            </a:r>
          </a:p>
          <a:p>
            <a:pPr marL="285750" indent="-285750">
              <a:buFont typeface="Arial" panose="020B0604020202020204" pitchFamily="34" charset="0"/>
              <a:buChar char="•"/>
            </a:pPr>
            <a:r>
              <a:rPr lang="en-US" dirty="0"/>
              <a:t>Edges with scores less than or equal to the threshold (Tr) are classified as </a:t>
            </a:r>
            <a:r>
              <a:rPr lang="en-US" b="1" dirty="0"/>
              <a:t>manipulated edges</a:t>
            </a:r>
            <a:r>
              <a:rPr lang="en-US" dirty="0"/>
              <a:t>. These connections are suspect and might be unreliable.</a:t>
            </a:r>
            <a:endParaRPr lang="en-US" dirty="0">
              <a:solidFill>
                <a:schemeClr val="tx1"/>
              </a:solidFil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a81a119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a81a119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90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90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6"/>
            </a:gs>
            <a:gs pos="100000">
              <a:schemeClr val="accent1"/>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09050" y="1274763"/>
            <a:ext cx="3468900" cy="2039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500" b="1">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09050" y="3314087"/>
            <a:ext cx="3468900" cy="40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6"/>
            </a:gs>
            <a:gs pos="100000">
              <a:schemeClr val="accent1"/>
            </a:gs>
          </a:gsLst>
          <a:lin ang="16200038" scaled="0"/>
        </a:gradFill>
        <a:effectLst/>
      </p:bgPr>
    </p:bg>
    <p:spTree>
      <p:nvGrpSpPr>
        <p:cNvPr id="1" name="Shape 76"/>
        <p:cNvGrpSpPr/>
        <p:nvPr/>
      </p:nvGrpSpPr>
      <p:grpSpPr>
        <a:xfrm>
          <a:off x="0" y="0"/>
          <a:ext cx="0" cy="0"/>
          <a:chOff x="0" y="0"/>
          <a:chExt cx="0" cy="0"/>
        </a:xfrm>
      </p:grpSpPr>
      <p:sp>
        <p:nvSpPr>
          <p:cNvPr id="77" name="Google Shape;77;p13"/>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hasCustomPrompt="1"/>
          </p:nvPr>
        </p:nvSpPr>
        <p:spPr>
          <a:xfrm>
            <a:off x="715100" y="1199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1"/>
          </p:nvPr>
        </p:nvSpPr>
        <p:spPr>
          <a:xfrm>
            <a:off x="1364300" y="1199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 name="Google Shape;80;p13"/>
          <p:cNvSpPr txBox="1">
            <a:spLocks noGrp="1"/>
          </p:cNvSpPr>
          <p:nvPr>
            <p:ph type="title" idx="2"/>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81" name="Google Shape;81;p13"/>
          <p:cNvSpPr txBox="1">
            <a:spLocks noGrp="1"/>
          </p:cNvSpPr>
          <p:nvPr>
            <p:ph type="title" idx="3" hasCustomPrompt="1"/>
          </p:nvPr>
        </p:nvSpPr>
        <p:spPr>
          <a:xfrm>
            <a:off x="715100" y="17230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4"/>
          </p:nvPr>
        </p:nvSpPr>
        <p:spPr>
          <a:xfrm>
            <a:off x="1364300" y="17230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 name="Google Shape;83;p13"/>
          <p:cNvSpPr txBox="1">
            <a:spLocks noGrp="1"/>
          </p:cNvSpPr>
          <p:nvPr>
            <p:ph type="title" idx="5" hasCustomPrompt="1"/>
          </p:nvPr>
        </p:nvSpPr>
        <p:spPr>
          <a:xfrm>
            <a:off x="715100" y="22468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6"/>
          </p:nvPr>
        </p:nvSpPr>
        <p:spPr>
          <a:xfrm>
            <a:off x="1364300" y="22468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 name="Google Shape;85;p13"/>
          <p:cNvSpPr txBox="1">
            <a:spLocks noGrp="1"/>
          </p:cNvSpPr>
          <p:nvPr>
            <p:ph type="title" idx="7" hasCustomPrompt="1"/>
          </p:nvPr>
        </p:nvSpPr>
        <p:spPr>
          <a:xfrm>
            <a:off x="715100" y="27706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1364300" y="27706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13"/>
          <p:cNvSpPr txBox="1">
            <a:spLocks noGrp="1"/>
          </p:cNvSpPr>
          <p:nvPr>
            <p:ph type="title" idx="9" hasCustomPrompt="1"/>
          </p:nvPr>
        </p:nvSpPr>
        <p:spPr>
          <a:xfrm>
            <a:off x="715100" y="32944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3"/>
          </p:nvPr>
        </p:nvSpPr>
        <p:spPr>
          <a:xfrm>
            <a:off x="1364300" y="32944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 name="Google Shape;89;p13"/>
          <p:cNvSpPr txBox="1">
            <a:spLocks noGrp="1"/>
          </p:cNvSpPr>
          <p:nvPr>
            <p:ph type="title" idx="14" hasCustomPrompt="1"/>
          </p:nvPr>
        </p:nvSpPr>
        <p:spPr>
          <a:xfrm>
            <a:off x="715100" y="3818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15"/>
          </p:nvPr>
        </p:nvSpPr>
        <p:spPr>
          <a:xfrm>
            <a:off x="1364300" y="3818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6"/>
            </a:gs>
            <a:gs pos="100000">
              <a:schemeClr val="accent1"/>
            </a:gs>
          </a:gsLst>
          <a:lin ang="16198662" scaled="0"/>
        </a:gradFill>
        <a:effectLst/>
      </p:bgPr>
    </p:bg>
    <p:spTree>
      <p:nvGrpSpPr>
        <p:cNvPr id="1" name="Shape 91"/>
        <p:cNvGrpSpPr/>
        <p:nvPr/>
      </p:nvGrpSpPr>
      <p:grpSpPr>
        <a:xfrm>
          <a:off x="0" y="0"/>
          <a:ext cx="0" cy="0"/>
          <a:chOff x="0" y="0"/>
          <a:chExt cx="0" cy="0"/>
        </a:xfrm>
      </p:grpSpPr>
      <p:sp>
        <p:nvSpPr>
          <p:cNvPr id="92" name="Google Shape;92;p1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94" name="Google Shape;94;p14"/>
          <p:cNvSpPr txBox="1">
            <a:spLocks noGrp="1"/>
          </p:cNvSpPr>
          <p:nvPr>
            <p:ph type="subTitle" idx="1"/>
          </p:nvPr>
        </p:nvSpPr>
        <p:spPr>
          <a:xfrm>
            <a:off x="7151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5" name="Google Shape;95;p14"/>
          <p:cNvSpPr txBox="1">
            <a:spLocks noGrp="1"/>
          </p:cNvSpPr>
          <p:nvPr>
            <p:ph type="subTitle" idx="2"/>
          </p:nvPr>
        </p:nvSpPr>
        <p:spPr>
          <a:xfrm>
            <a:off x="7151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4"/>
          <p:cNvSpPr txBox="1">
            <a:spLocks noGrp="1"/>
          </p:cNvSpPr>
          <p:nvPr>
            <p:ph type="subTitle" idx="3"/>
          </p:nvPr>
        </p:nvSpPr>
        <p:spPr>
          <a:xfrm>
            <a:off x="33288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7" name="Google Shape;97;p14"/>
          <p:cNvSpPr txBox="1">
            <a:spLocks noGrp="1"/>
          </p:cNvSpPr>
          <p:nvPr>
            <p:ph type="subTitle" idx="4"/>
          </p:nvPr>
        </p:nvSpPr>
        <p:spPr>
          <a:xfrm>
            <a:off x="33288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4"/>
          <p:cNvSpPr txBox="1">
            <a:spLocks noGrp="1"/>
          </p:cNvSpPr>
          <p:nvPr>
            <p:ph type="subTitle" idx="5"/>
          </p:nvPr>
        </p:nvSpPr>
        <p:spPr>
          <a:xfrm>
            <a:off x="59428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9" name="Google Shape;99;p14"/>
          <p:cNvSpPr txBox="1">
            <a:spLocks noGrp="1"/>
          </p:cNvSpPr>
          <p:nvPr>
            <p:ph type="subTitle" idx="6"/>
          </p:nvPr>
        </p:nvSpPr>
        <p:spPr>
          <a:xfrm>
            <a:off x="59428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6"/>
            </a:gs>
            <a:gs pos="100000">
              <a:schemeClr val="accent1"/>
            </a:gs>
          </a:gsLst>
          <a:lin ang="5400700" scaled="0"/>
        </a:gradFill>
        <a:effectLst/>
      </p:bgPr>
    </p:bg>
    <p:spTree>
      <p:nvGrpSpPr>
        <p:cNvPr id="1" name="Shape 100"/>
        <p:cNvGrpSpPr/>
        <p:nvPr/>
      </p:nvGrpSpPr>
      <p:grpSpPr>
        <a:xfrm>
          <a:off x="0" y="0"/>
          <a:ext cx="0" cy="0"/>
          <a:chOff x="0" y="0"/>
          <a:chExt cx="0" cy="0"/>
        </a:xfrm>
      </p:grpSpPr>
      <p:sp>
        <p:nvSpPr>
          <p:cNvPr id="101" name="Google Shape;101;p1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03" name="Google Shape;103;p15"/>
          <p:cNvSpPr txBox="1">
            <a:spLocks noGrp="1"/>
          </p:cNvSpPr>
          <p:nvPr>
            <p:ph type="subTitle" idx="1"/>
          </p:nvPr>
        </p:nvSpPr>
        <p:spPr>
          <a:xfrm>
            <a:off x="961444"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15"/>
          <p:cNvSpPr txBox="1">
            <a:spLocks noGrp="1"/>
          </p:cNvSpPr>
          <p:nvPr>
            <p:ph type="subTitle" idx="2"/>
          </p:nvPr>
        </p:nvSpPr>
        <p:spPr>
          <a:xfrm>
            <a:off x="961444"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5"/>
          <p:cNvSpPr txBox="1">
            <a:spLocks noGrp="1"/>
          </p:cNvSpPr>
          <p:nvPr>
            <p:ph type="subTitle" idx="3"/>
          </p:nvPr>
        </p:nvSpPr>
        <p:spPr>
          <a:xfrm>
            <a:off x="961444"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6" name="Google Shape;106;p15"/>
          <p:cNvSpPr txBox="1">
            <a:spLocks noGrp="1"/>
          </p:cNvSpPr>
          <p:nvPr>
            <p:ph type="subTitle" idx="4"/>
          </p:nvPr>
        </p:nvSpPr>
        <p:spPr>
          <a:xfrm>
            <a:off x="961444"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5"/>
          <p:cNvSpPr txBox="1">
            <a:spLocks noGrp="1"/>
          </p:cNvSpPr>
          <p:nvPr>
            <p:ph type="subTitle" idx="5"/>
          </p:nvPr>
        </p:nvSpPr>
        <p:spPr>
          <a:xfrm>
            <a:off x="4818356"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15"/>
          <p:cNvSpPr txBox="1">
            <a:spLocks noGrp="1"/>
          </p:cNvSpPr>
          <p:nvPr>
            <p:ph type="subTitle" idx="6"/>
          </p:nvPr>
        </p:nvSpPr>
        <p:spPr>
          <a:xfrm>
            <a:off x="4818356"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5"/>
          <p:cNvSpPr txBox="1">
            <a:spLocks noGrp="1"/>
          </p:cNvSpPr>
          <p:nvPr>
            <p:ph type="subTitle" idx="7"/>
          </p:nvPr>
        </p:nvSpPr>
        <p:spPr>
          <a:xfrm>
            <a:off x="4818356"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0" name="Google Shape;110;p15"/>
          <p:cNvSpPr txBox="1">
            <a:spLocks noGrp="1"/>
          </p:cNvSpPr>
          <p:nvPr>
            <p:ph type="subTitle" idx="8"/>
          </p:nvPr>
        </p:nvSpPr>
        <p:spPr>
          <a:xfrm>
            <a:off x="4818356"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6"/>
            </a:gs>
            <a:gs pos="100000">
              <a:schemeClr val="accent1"/>
            </a:gs>
          </a:gsLst>
          <a:lin ang="16198662" scaled="0"/>
        </a:gradFill>
        <a:effectLst/>
      </p:bgPr>
    </p:bg>
    <p:spTree>
      <p:nvGrpSpPr>
        <p:cNvPr id="1" name="Shape 111"/>
        <p:cNvGrpSpPr/>
        <p:nvPr/>
      </p:nvGrpSpPr>
      <p:grpSpPr>
        <a:xfrm>
          <a:off x="0" y="0"/>
          <a:ext cx="0" cy="0"/>
          <a:chOff x="0" y="0"/>
          <a:chExt cx="0" cy="0"/>
        </a:xfrm>
      </p:grpSpPr>
      <p:sp>
        <p:nvSpPr>
          <p:cNvPr id="112" name="Google Shape;112;p1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14" name="Google Shape;114;p16"/>
          <p:cNvSpPr txBox="1">
            <a:spLocks noGrp="1"/>
          </p:cNvSpPr>
          <p:nvPr>
            <p:ph type="subTitle" idx="1"/>
          </p:nvPr>
        </p:nvSpPr>
        <p:spPr>
          <a:xfrm>
            <a:off x="71510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5" name="Google Shape;115;p16"/>
          <p:cNvSpPr txBox="1">
            <a:spLocks noGrp="1"/>
          </p:cNvSpPr>
          <p:nvPr>
            <p:ph type="subTitle" idx="2"/>
          </p:nvPr>
        </p:nvSpPr>
        <p:spPr>
          <a:xfrm>
            <a:off x="71510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subTitle" idx="3"/>
          </p:nvPr>
        </p:nvSpPr>
        <p:spPr>
          <a:xfrm>
            <a:off x="71510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6"/>
          <p:cNvSpPr txBox="1">
            <a:spLocks noGrp="1"/>
          </p:cNvSpPr>
          <p:nvPr>
            <p:ph type="subTitle" idx="4"/>
          </p:nvPr>
        </p:nvSpPr>
        <p:spPr>
          <a:xfrm>
            <a:off x="71510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subTitle" idx="5"/>
          </p:nvPr>
        </p:nvSpPr>
        <p:spPr>
          <a:xfrm>
            <a:off x="332895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16"/>
          <p:cNvSpPr txBox="1">
            <a:spLocks noGrp="1"/>
          </p:cNvSpPr>
          <p:nvPr>
            <p:ph type="subTitle" idx="6"/>
          </p:nvPr>
        </p:nvSpPr>
        <p:spPr>
          <a:xfrm>
            <a:off x="332895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16"/>
          <p:cNvSpPr txBox="1">
            <a:spLocks noGrp="1"/>
          </p:cNvSpPr>
          <p:nvPr>
            <p:ph type="subTitle" idx="7"/>
          </p:nvPr>
        </p:nvSpPr>
        <p:spPr>
          <a:xfrm>
            <a:off x="332895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1" name="Google Shape;121;p16"/>
          <p:cNvSpPr txBox="1">
            <a:spLocks noGrp="1"/>
          </p:cNvSpPr>
          <p:nvPr>
            <p:ph type="subTitle" idx="8"/>
          </p:nvPr>
        </p:nvSpPr>
        <p:spPr>
          <a:xfrm>
            <a:off x="332895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16"/>
          <p:cNvSpPr txBox="1">
            <a:spLocks noGrp="1"/>
          </p:cNvSpPr>
          <p:nvPr>
            <p:ph type="subTitle" idx="9"/>
          </p:nvPr>
        </p:nvSpPr>
        <p:spPr>
          <a:xfrm>
            <a:off x="594280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3" name="Google Shape;123;p16"/>
          <p:cNvSpPr txBox="1">
            <a:spLocks noGrp="1"/>
          </p:cNvSpPr>
          <p:nvPr>
            <p:ph type="subTitle" idx="13"/>
          </p:nvPr>
        </p:nvSpPr>
        <p:spPr>
          <a:xfrm>
            <a:off x="594280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16"/>
          <p:cNvSpPr txBox="1">
            <a:spLocks noGrp="1"/>
          </p:cNvSpPr>
          <p:nvPr>
            <p:ph type="subTitle" idx="14"/>
          </p:nvPr>
        </p:nvSpPr>
        <p:spPr>
          <a:xfrm>
            <a:off x="594280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5" name="Google Shape;125;p16"/>
          <p:cNvSpPr txBox="1">
            <a:spLocks noGrp="1"/>
          </p:cNvSpPr>
          <p:nvPr>
            <p:ph type="subTitle" idx="15"/>
          </p:nvPr>
        </p:nvSpPr>
        <p:spPr>
          <a:xfrm>
            <a:off x="594280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6"/>
            </a:gs>
            <a:gs pos="100000">
              <a:schemeClr val="accent1"/>
            </a:gs>
          </a:gsLst>
          <a:lin ang="5400700" scaled="0"/>
        </a:gradFill>
        <a:effectLst/>
      </p:bgPr>
    </p:bg>
    <p:spTree>
      <p:nvGrpSpPr>
        <p:cNvPr id="1" name="Shape 126"/>
        <p:cNvGrpSpPr/>
        <p:nvPr/>
      </p:nvGrpSpPr>
      <p:grpSpPr>
        <a:xfrm>
          <a:off x="0" y="0"/>
          <a:ext cx="0" cy="0"/>
          <a:chOff x="0" y="0"/>
          <a:chExt cx="0" cy="0"/>
        </a:xfrm>
      </p:grpSpPr>
      <p:sp>
        <p:nvSpPr>
          <p:cNvPr id="127" name="Google Shape;127;p1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a:spLocks noGrp="1"/>
          </p:cNvSpPr>
          <p:nvPr>
            <p:ph type="title" hasCustomPrompt="1"/>
          </p:nvPr>
        </p:nvSpPr>
        <p:spPr>
          <a:xfrm>
            <a:off x="715100" y="8316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9" name="Google Shape;129;p17"/>
          <p:cNvSpPr txBox="1">
            <a:spLocks noGrp="1"/>
          </p:cNvSpPr>
          <p:nvPr>
            <p:ph type="subTitle" idx="1"/>
          </p:nvPr>
        </p:nvSpPr>
        <p:spPr>
          <a:xfrm>
            <a:off x="715100" y="14661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2" hasCustomPrompt="1"/>
          </p:nvPr>
        </p:nvSpPr>
        <p:spPr>
          <a:xfrm>
            <a:off x="715100" y="20208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1" name="Google Shape;131;p17"/>
          <p:cNvSpPr txBox="1">
            <a:spLocks noGrp="1"/>
          </p:cNvSpPr>
          <p:nvPr>
            <p:ph type="subTitle" idx="3"/>
          </p:nvPr>
        </p:nvSpPr>
        <p:spPr>
          <a:xfrm>
            <a:off x="715100" y="26553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4" hasCustomPrompt="1"/>
          </p:nvPr>
        </p:nvSpPr>
        <p:spPr>
          <a:xfrm>
            <a:off x="715100" y="32100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 name="Google Shape;133;p17"/>
          <p:cNvSpPr txBox="1">
            <a:spLocks noGrp="1"/>
          </p:cNvSpPr>
          <p:nvPr>
            <p:ph type="subTitle" idx="5"/>
          </p:nvPr>
        </p:nvSpPr>
        <p:spPr>
          <a:xfrm>
            <a:off x="715100" y="38445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6"/>
            </a:gs>
            <a:gs pos="100000">
              <a:schemeClr val="accent1"/>
            </a:gs>
          </a:gsLst>
          <a:lin ang="10801400" scaled="0"/>
        </a:gradFill>
        <a:effectLst/>
      </p:bgPr>
    </p:bg>
    <p:spTree>
      <p:nvGrpSpPr>
        <p:cNvPr id="1" name="Shape 145"/>
        <p:cNvGrpSpPr/>
        <p:nvPr/>
      </p:nvGrpSpPr>
      <p:grpSpPr>
        <a:xfrm>
          <a:off x="0" y="0"/>
          <a:ext cx="0" cy="0"/>
          <a:chOff x="0" y="0"/>
          <a:chExt cx="0" cy="0"/>
        </a:xfrm>
      </p:grpSpPr>
      <p:sp>
        <p:nvSpPr>
          <p:cNvPr id="146" name="Google Shape;146;p21"/>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975650" y="3777037"/>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886925" y="30538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1073825" y="3221063"/>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1"/>
          <p:cNvGrpSpPr/>
          <p:nvPr/>
        </p:nvGrpSpPr>
        <p:grpSpPr>
          <a:xfrm>
            <a:off x="1225335" y="3471179"/>
            <a:ext cx="835711" cy="835711"/>
            <a:chOff x="1221094" y="2847175"/>
            <a:chExt cx="554700" cy="554700"/>
          </a:xfrm>
        </p:grpSpPr>
        <p:sp>
          <p:nvSpPr>
            <p:cNvPr id="151" name="Google Shape;151;p21"/>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1288144" y="2914222"/>
              <a:ext cx="420600" cy="4206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1"/>
            <p:cNvGrpSpPr/>
            <p:nvPr/>
          </p:nvGrpSpPr>
          <p:grpSpPr>
            <a:xfrm>
              <a:off x="1389861" y="2980064"/>
              <a:ext cx="217166" cy="258028"/>
              <a:chOff x="-48233050" y="3569725"/>
              <a:chExt cx="252050" cy="299475"/>
            </a:xfrm>
          </p:grpSpPr>
          <p:sp>
            <p:nvSpPr>
              <p:cNvPr id="154" name="Google Shape;154;p21"/>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6"/>
            </a:gs>
            <a:gs pos="100000">
              <a:schemeClr val="accent1"/>
            </a:gs>
          </a:gsLst>
          <a:lin ang="18900044" scaled="0"/>
        </a:gradFill>
        <a:effectLst/>
      </p:bgPr>
    </p:bg>
    <p:spTree>
      <p:nvGrpSpPr>
        <p:cNvPr id="1" name="Shape 157"/>
        <p:cNvGrpSpPr/>
        <p:nvPr/>
      </p:nvGrpSpPr>
      <p:grpSpPr>
        <a:xfrm>
          <a:off x="0" y="0"/>
          <a:ext cx="0" cy="0"/>
          <a:chOff x="0" y="0"/>
          <a:chExt cx="0" cy="0"/>
        </a:xfrm>
      </p:grpSpPr>
      <p:sp>
        <p:nvSpPr>
          <p:cNvPr id="158" name="Google Shape;158;p2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7330037" y="7442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2"/>
          <p:cNvGrpSpPr/>
          <p:nvPr/>
        </p:nvGrpSpPr>
        <p:grpSpPr>
          <a:xfrm>
            <a:off x="7558728" y="868951"/>
            <a:ext cx="835737" cy="835737"/>
            <a:chOff x="7774163" y="804325"/>
            <a:chExt cx="587100" cy="587100"/>
          </a:xfrm>
        </p:grpSpPr>
        <p:sp>
          <p:nvSpPr>
            <p:cNvPr id="161" name="Google Shape;161;p22"/>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7845113" y="875275"/>
              <a:ext cx="445200" cy="4452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2"/>
            <p:cNvGrpSpPr/>
            <p:nvPr/>
          </p:nvGrpSpPr>
          <p:grpSpPr>
            <a:xfrm>
              <a:off x="7941423" y="971571"/>
              <a:ext cx="252594" cy="252615"/>
              <a:chOff x="-44924250" y="3206000"/>
              <a:chExt cx="300100" cy="300125"/>
            </a:xfrm>
          </p:grpSpPr>
          <p:sp>
            <p:nvSpPr>
              <p:cNvPr id="164" name="Google Shape;164;p22"/>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22"/>
          <p:cNvSpPr/>
          <p:nvPr/>
        </p:nvSpPr>
        <p:spPr>
          <a:xfrm>
            <a:off x="1367688" y="39557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554588" y="4123000"/>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22"/>
          <p:cNvGrpSpPr/>
          <p:nvPr/>
        </p:nvGrpSpPr>
        <p:grpSpPr>
          <a:xfrm>
            <a:off x="745764" y="3292399"/>
            <a:ext cx="554809" cy="554809"/>
            <a:chOff x="5724800" y="2169125"/>
            <a:chExt cx="587100" cy="587100"/>
          </a:xfrm>
        </p:grpSpPr>
        <p:sp>
          <p:nvSpPr>
            <p:cNvPr id="172" name="Google Shape;172;p22"/>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5795750" y="2240075"/>
              <a:ext cx="445200" cy="4452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2"/>
          <p:cNvSpPr/>
          <p:nvPr/>
        </p:nvSpPr>
        <p:spPr>
          <a:xfrm>
            <a:off x="7134938" y="156313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869538" y="416858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100000">
              <a:schemeClr val="accent1"/>
            </a:gs>
          </a:gsLst>
          <a:lin ang="16200038"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909050" y="1162713"/>
            <a:ext cx="4812600" cy="11049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p:nvPr/>
        </p:nvSpPr>
        <p:spPr>
          <a:xfrm>
            <a:off x="428100" y="399900"/>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6"/>
            </a:gs>
            <a:gs pos="100000">
              <a:schemeClr val="accent1"/>
            </a:gs>
          </a:gsLst>
          <a:lin ang="5400700" scaled="0"/>
        </a:gradFill>
        <a:effectLst/>
      </p:bgPr>
    </p:bg>
    <p:spTree>
      <p:nvGrpSpPr>
        <p:cNvPr id="1" name="Shape 16"/>
        <p:cNvGrpSpPr/>
        <p:nvPr/>
      </p:nvGrpSpPr>
      <p:grpSpPr>
        <a:xfrm>
          <a:off x="0" y="0"/>
          <a:ext cx="0" cy="0"/>
          <a:chOff x="0" y="0"/>
          <a:chExt cx="0" cy="0"/>
        </a:xfrm>
      </p:grpSpPr>
      <p:sp>
        <p:nvSpPr>
          <p:cNvPr id="17" name="Google Shape;17;p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 name="Google Shape;1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0" name="Google Shape;20;p4"/>
          <p:cNvSpPr/>
          <p:nvPr/>
        </p:nvSpPr>
        <p:spPr>
          <a:xfrm>
            <a:off x="7987913" y="10064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232563" y="1006425"/>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59938" y="3782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913013" y="38637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397638" y="39803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7836413" y="72505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6"/>
            </a:gs>
            <a:gs pos="100000">
              <a:schemeClr val="accent1"/>
            </a:gs>
          </a:gsLst>
          <a:lin ang="5400700" scaled="0"/>
        </a:gradFill>
        <a:effectLst/>
      </p:bgPr>
    </p:bg>
    <p:spTree>
      <p:nvGrpSpPr>
        <p:cNvPr id="1" name="Shape 26"/>
        <p:cNvGrpSpPr/>
        <p:nvPr/>
      </p:nvGrpSpPr>
      <p:grpSpPr>
        <a:xfrm>
          <a:off x="0" y="0"/>
          <a:ext cx="0" cy="0"/>
          <a:chOff x="0" y="0"/>
          <a:chExt cx="0" cy="0"/>
        </a:xfrm>
      </p:grpSpPr>
      <p:sp>
        <p:nvSpPr>
          <p:cNvPr id="27" name="Google Shape;27;p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29" name="Google Shape;29;p5"/>
          <p:cNvSpPr txBox="1">
            <a:spLocks noGrp="1"/>
          </p:cNvSpPr>
          <p:nvPr>
            <p:ph type="subTitle" idx="1"/>
          </p:nvPr>
        </p:nvSpPr>
        <p:spPr>
          <a:xfrm>
            <a:off x="1574700" y="15334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1574700" y="1873363"/>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574700" y="28471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1574700" y="3187075"/>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6"/>
            </a:gs>
            <a:gs pos="100000">
              <a:schemeClr val="accent1"/>
            </a:gs>
          </a:gsLst>
          <a:lin ang="5400700" scaled="0"/>
        </a:gradFill>
        <a:effectLst/>
      </p:bgPr>
    </p:bg>
    <p:spTree>
      <p:nvGrpSpPr>
        <p:cNvPr id="1" name="Shape 33"/>
        <p:cNvGrpSpPr/>
        <p:nvPr/>
      </p:nvGrpSpPr>
      <p:grpSpPr>
        <a:xfrm>
          <a:off x="0" y="0"/>
          <a:ext cx="0" cy="0"/>
          <a:chOff x="0" y="0"/>
          <a:chExt cx="0" cy="0"/>
        </a:xfrm>
      </p:grpSpPr>
      <p:sp>
        <p:nvSpPr>
          <p:cNvPr id="34" name="Google Shape;34;p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6"/>
            </a:gs>
            <a:gs pos="100000">
              <a:schemeClr val="accent1"/>
            </a:gs>
          </a:gsLst>
          <a:lin ang="5400700" scaled="0"/>
        </a:gra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15100" y="980700"/>
            <a:ext cx="38568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38" name="Google Shape;38;p7"/>
          <p:cNvSpPr txBox="1">
            <a:spLocks noGrp="1"/>
          </p:cNvSpPr>
          <p:nvPr>
            <p:ph type="body" idx="1"/>
          </p:nvPr>
        </p:nvSpPr>
        <p:spPr>
          <a:xfrm>
            <a:off x="715100" y="1797300"/>
            <a:ext cx="3856800" cy="23655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
        <p:nvSpPr>
          <p:cNvPr id="39" name="Google Shape;39;p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a:spLocks noGrp="1"/>
          </p:cNvSpPr>
          <p:nvPr>
            <p:ph type="pic" idx="2"/>
          </p:nvPr>
        </p:nvSpPr>
        <p:spPr>
          <a:xfrm>
            <a:off x="4894575" y="966150"/>
            <a:ext cx="3211200" cy="32112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6"/>
            </a:gs>
            <a:gs pos="100000">
              <a:schemeClr val="accent1"/>
            </a:gs>
          </a:gsLst>
          <a:lin ang="5400700" scaled="0"/>
        </a:gradFill>
        <a:effectLst/>
      </p:bgPr>
    </p:bg>
    <p:spTree>
      <p:nvGrpSpPr>
        <p:cNvPr id="1" name="Shape 41"/>
        <p:cNvGrpSpPr/>
        <p:nvPr/>
      </p:nvGrpSpPr>
      <p:grpSpPr>
        <a:xfrm>
          <a:off x="0" y="0"/>
          <a:ext cx="0" cy="0"/>
          <a:chOff x="0" y="0"/>
          <a:chExt cx="0" cy="0"/>
        </a:xfrm>
      </p:grpSpPr>
      <p:sp>
        <p:nvSpPr>
          <p:cNvPr id="42" name="Google Shape;42;p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759938" y="67139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913013" y="7524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1397638" y="8689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a:off x="8069063" y="4112525"/>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a:off x="7676288" y="3791824"/>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0800000">
            <a:off x="7594863" y="4078474"/>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6"/>
            </a:gs>
            <a:gs pos="100000">
              <a:schemeClr val="accent1"/>
            </a:gs>
          </a:gsLst>
          <a:lin ang="5400700" scaled="0"/>
        </a:gradFill>
        <a:effectLst/>
      </p:bgPr>
    </p:bg>
    <p:spTree>
      <p:nvGrpSpPr>
        <p:cNvPr id="1" name="Shape 54"/>
        <p:cNvGrpSpPr/>
        <p:nvPr/>
      </p:nvGrpSpPr>
      <p:grpSpPr>
        <a:xfrm>
          <a:off x="0" y="0"/>
          <a:ext cx="0" cy="0"/>
          <a:chOff x="0" y="0"/>
          <a:chExt cx="0" cy="0"/>
        </a:xfrm>
      </p:grpSpPr>
      <p:sp>
        <p:nvSpPr>
          <p:cNvPr id="55" name="Google Shape;55;p9"/>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6"/>
            </a:gs>
            <a:gs pos="100000">
              <a:schemeClr val="accent1"/>
            </a:gs>
          </a:gsLst>
          <a:lin ang="5400700" scaled="0"/>
        </a:gradFill>
        <a:effectLst/>
      </p:bgPr>
    </p:bg>
    <p:spTree>
      <p:nvGrpSpPr>
        <p:cNvPr id="1" name="Shape 58"/>
        <p:cNvGrpSpPr/>
        <p:nvPr/>
      </p:nvGrpSpPr>
      <p:grpSpPr>
        <a:xfrm>
          <a:off x="0" y="0"/>
          <a:ext cx="0" cy="0"/>
          <a:chOff x="0" y="0"/>
          <a:chExt cx="0" cy="0"/>
        </a:xfrm>
      </p:grpSpPr>
      <p:sp>
        <p:nvSpPr>
          <p:cNvPr id="59" name="Google Shape;59;p10"/>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1" name="Google Shape;61;p10"/>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64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5100" y="1199200"/>
            <a:ext cx="7713900" cy="3409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 id="2147483661" r:id="rId13"/>
    <p:sldLayoutId id="2147483662" r:id="rId14"/>
    <p:sldLayoutId id="2147483663" r:id="rId15"/>
    <p:sldLayoutId id="2147483667" r:id="rId16"/>
    <p:sldLayoutId id="2147483668"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7" name="Google Shape;187;p26"/>
          <p:cNvGrpSpPr/>
          <p:nvPr/>
        </p:nvGrpSpPr>
        <p:grpSpPr>
          <a:xfrm>
            <a:off x="4894586" y="966023"/>
            <a:ext cx="3211436" cy="3211451"/>
            <a:chOff x="1190500" y="238125"/>
            <a:chExt cx="5237175" cy="5237200"/>
          </a:xfrm>
        </p:grpSpPr>
        <p:sp>
          <p:nvSpPr>
            <p:cNvPr id="188" name="Google Shape;188;p26"/>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6"/>
          <p:cNvSpPr/>
          <p:nvPr/>
        </p:nvSpPr>
        <p:spPr>
          <a:xfrm>
            <a:off x="5138850" y="16179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txBox="1">
            <a:spLocks noGrp="1"/>
          </p:cNvSpPr>
          <p:nvPr>
            <p:ph type="ctrTitle"/>
          </p:nvPr>
        </p:nvSpPr>
        <p:spPr>
          <a:xfrm>
            <a:off x="489740" y="691903"/>
            <a:ext cx="4786283" cy="209977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a:solidFill>
                  <a:srgbClr val="002060"/>
                </a:solidFill>
                <a:latin typeface="Inter Tight SemiBold"/>
                <a:ea typeface="Inter Tight SemiBold"/>
                <a:cs typeface="Inter Tight SemiBold"/>
                <a:sym typeface="Inter Tight SemiBold"/>
              </a:rPr>
              <a:t>Spotting Suspicious Academic Citations </a:t>
            </a:r>
            <a:r>
              <a:rPr lang="en-US" sz="3600" dirty="0">
                <a:solidFill>
                  <a:schemeClr val="accent2"/>
                </a:solidFill>
              </a:rPr>
              <a:t>Using Self-Learning Graph Transformers</a:t>
            </a:r>
            <a:endParaRPr sz="3600" dirty="0">
              <a:solidFill>
                <a:schemeClr val="accent2"/>
              </a:solidFill>
            </a:endParaRPr>
          </a:p>
        </p:txBody>
      </p:sp>
      <p:sp>
        <p:nvSpPr>
          <p:cNvPr id="193" name="Google Shape;193;p26"/>
          <p:cNvSpPr txBox="1">
            <a:spLocks noGrp="1"/>
          </p:cNvSpPr>
          <p:nvPr>
            <p:ph type="subTitle" idx="1"/>
          </p:nvPr>
        </p:nvSpPr>
        <p:spPr>
          <a:xfrm>
            <a:off x="573979" y="2788533"/>
            <a:ext cx="4332946" cy="2225116"/>
          </a:xfrm>
          <a:prstGeom prst="rect">
            <a:avLst/>
          </a:prstGeom>
        </p:spPr>
        <p:txBody>
          <a:bodyPr spcFirstLastPara="1" wrap="square" lIns="91425" tIns="91425" rIns="91425" bIns="91425" anchor="t" anchorCtr="0">
            <a:noAutofit/>
          </a:bodyPr>
          <a:lstStyle/>
          <a:p>
            <a:pPr marL="0" indent="0"/>
            <a:r>
              <a:rPr lang="en-US" sz="1800" b="1" u="sng" kern="100" dirty="0">
                <a:solidFill>
                  <a:srgbClr val="002060"/>
                </a:solidFill>
                <a:effectLst/>
                <a:latin typeface="Inter Tight" pitchFamily="2" charset="0"/>
                <a:ea typeface="Inter Tight" pitchFamily="2" charset="0"/>
                <a:cs typeface="Inter Tight" pitchFamily="2" charset="0"/>
              </a:rPr>
              <a:t>Capstone Project Phase A – 61998</a:t>
            </a:r>
          </a:p>
          <a:p>
            <a:pPr marL="0" indent="0"/>
            <a:r>
              <a:rPr lang="en-US" sz="1800" b="1" kern="100" dirty="0">
                <a:solidFill>
                  <a:srgbClr val="002060"/>
                </a:solidFill>
                <a:latin typeface="Inter Tight" pitchFamily="2" charset="0"/>
                <a:ea typeface="Inter Tight" pitchFamily="2" charset="0"/>
                <a:cs typeface="Inter Tight" pitchFamily="2" charset="0"/>
              </a:rPr>
              <a:t>Project number :</a:t>
            </a:r>
            <a:r>
              <a:rPr lang="en-US" sz="1800" kern="100" dirty="0">
                <a:solidFill>
                  <a:srgbClr val="002060"/>
                </a:solidFill>
                <a:effectLst/>
                <a:latin typeface="Inter Tight" pitchFamily="2" charset="0"/>
                <a:ea typeface="Inter Tight" pitchFamily="2" charset="0"/>
                <a:cs typeface="Inter Tight" pitchFamily="2" charset="0"/>
              </a:rPr>
              <a:t> </a:t>
            </a:r>
          </a:p>
          <a:p>
            <a:pPr marL="285750" indent="-285750">
              <a:buFont typeface="Wingdings" panose="05000000000000000000" pitchFamily="2" charset="2"/>
              <a:buChar char="Ø"/>
            </a:pPr>
            <a:r>
              <a:rPr lang="en-US" sz="1800" dirty="0">
                <a:solidFill>
                  <a:srgbClr val="002060"/>
                </a:solidFill>
                <a:effectLst/>
                <a:latin typeface="Inter Tight" pitchFamily="2" charset="0"/>
                <a:ea typeface="Inter Tight" pitchFamily="2" charset="0"/>
                <a:cs typeface="Inter Tight" pitchFamily="2" charset="0"/>
              </a:rPr>
              <a:t>24-1-R-16</a:t>
            </a:r>
            <a:endParaRPr lang="sv-SE" sz="1800" b="1" u="sng" dirty="0">
              <a:solidFill>
                <a:srgbClr val="002060"/>
              </a:solidFill>
              <a:latin typeface="Inter Tight" pitchFamily="2" charset="0"/>
              <a:ea typeface="Inter Tight" pitchFamily="2" charset="0"/>
              <a:cs typeface="Inter Tight" pitchFamily="2" charset="0"/>
            </a:endParaRPr>
          </a:p>
          <a:p>
            <a:pPr marL="0" lvl="0" indent="0">
              <a:spcBef>
                <a:spcPts val="0"/>
              </a:spcBef>
              <a:spcAft>
                <a:spcPts val="0"/>
              </a:spcAft>
              <a:buNone/>
            </a:pPr>
            <a:r>
              <a:rPr lang="sv-SE" sz="1800" b="1" dirty="0">
                <a:solidFill>
                  <a:srgbClr val="002060"/>
                </a:solidFill>
                <a:latin typeface="Inter Tight" pitchFamily="2" charset="0"/>
                <a:ea typeface="Inter Tight" pitchFamily="2" charset="0"/>
                <a:cs typeface="Inter Tight" pitchFamily="2" charset="0"/>
              </a:rPr>
              <a:t>Presenters :</a:t>
            </a:r>
          </a:p>
          <a:p>
            <a:pPr marL="342900" lvl="0" indent="-342900">
              <a:spcBef>
                <a:spcPts val="0"/>
              </a:spcBef>
              <a:spcAft>
                <a:spcPts val="0"/>
              </a:spcAft>
              <a:buFont typeface="Wingdings" panose="05000000000000000000" pitchFamily="2" charset="2"/>
              <a:buChar char="Ø"/>
            </a:pPr>
            <a:r>
              <a:rPr lang="sv-SE" sz="1800" dirty="0">
                <a:solidFill>
                  <a:srgbClr val="002060"/>
                </a:solidFill>
                <a:latin typeface="Inter Tight" pitchFamily="2" charset="0"/>
                <a:ea typeface="Inter Tight" pitchFamily="2" charset="0"/>
                <a:cs typeface="Inter Tight" pitchFamily="2" charset="0"/>
              </a:rPr>
              <a:t>Almog Madar </a:t>
            </a:r>
          </a:p>
          <a:p>
            <a:pPr marL="342900" lvl="0" indent="-342900">
              <a:spcBef>
                <a:spcPts val="0"/>
              </a:spcBef>
              <a:spcAft>
                <a:spcPts val="0"/>
              </a:spcAft>
              <a:buFont typeface="Wingdings" panose="05000000000000000000" pitchFamily="2" charset="2"/>
              <a:buChar char="Ø"/>
            </a:pPr>
            <a:r>
              <a:rPr lang="sv-SE" sz="1800" dirty="0">
                <a:solidFill>
                  <a:srgbClr val="002060"/>
                </a:solidFill>
                <a:latin typeface="Inter Tight" pitchFamily="2" charset="0"/>
                <a:ea typeface="Inter Tight" pitchFamily="2" charset="0"/>
                <a:cs typeface="Inter Tight" pitchFamily="2" charset="0"/>
              </a:rPr>
              <a:t>Mor Ben Haim </a:t>
            </a:r>
          </a:p>
        </p:txBody>
      </p:sp>
      <p:sp>
        <p:nvSpPr>
          <p:cNvPr id="235" name="Google Shape;235;p26"/>
          <p:cNvSpPr/>
          <p:nvPr/>
        </p:nvSpPr>
        <p:spPr>
          <a:xfrm>
            <a:off x="4942875" y="3780724"/>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7900100" y="230110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851050" y="2487800"/>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6029650" y="3534425"/>
            <a:ext cx="105900" cy="1059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5623475" y="17345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655900" y="11232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תמונה 2" descr="תמונה שמכילה גרפיקה, עיגול, גופן, עיצוב&#10;&#10;התיאור נוצר באופן אוטומטי">
            <a:extLst>
              <a:ext uri="{FF2B5EF4-FFF2-40B4-BE49-F238E27FC236}">
                <a16:creationId xmlns:a16="http://schemas.microsoft.com/office/drawing/2014/main" id="{20DC0F6A-3B3D-FD9D-07F3-8C781E361C72}"/>
              </a:ext>
            </a:extLst>
          </p:cNvPr>
          <p:cNvPicPr>
            <a:picLocks noChangeAspect="1"/>
          </p:cNvPicPr>
          <p:nvPr/>
        </p:nvPicPr>
        <p:blipFill>
          <a:blip r:embed="rId3"/>
          <a:stretch>
            <a:fillRect/>
          </a:stretch>
        </p:blipFill>
        <p:spPr>
          <a:xfrm>
            <a:off x="4980818" y="1226009"/>
            <a:ext cx="2675082" cy="26750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1"/>
          <p:cNvSpPr txBox="1">
            <a:spLocks noGrp="1"/>
          </p:cNvSpPr>
          <p:nvPr>
            <p:ph type="title"/>
          </p:nvPr>
        </p:nvSpPr>
        <p:spPr>
          <a:xfrm>
            <a:off x="596688" y="291599"/>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Inter Tight SemiBold" pitchFamily="2" charset="0"/>
                <a:ea typeface="Inter Tight SemiBold" pitchFamily="2" charset="0"/>
                <a:cs typeface="Inter Tight SemiBold" pitchFamily="2" charset="0"/>
              </a:rPr>
              <a:t>Training</a:t>
            </a:r>
            <a:endParaRPr dirty="0">
              <a:solidFill>
                <a:srgbClr val="002060"/>
              </a:solidFill>
              <a:latin typeface="Inter Tight SemiBold" pitchFamily="2" charset="0"/>
              <a:ea typeface="Inter Tight SemiBold" pitchFamily="2" charset="0"/>
              <a:cs typeface="Inter Tight SemiBold" pitchFamily="2" charset="0"/>
            </a:endParaRPr>
          </a:p>
        </p:txBody>
      </p:sp>
      <p:sp>
        <p:nvSpPr>
          <p:cNvPr id="10" name="תיבת טקסט 9">
            <a:extLst>
              <a:ext uri="{FF2B5EF4-FFF2-40B4-BE49-F238E27FC236}">
                <a16:creationId xmlns:a16="http://schemas.microsoft.com/office/drawing/2014/main" id="{B1D6825E-561D-DEE8-CFAF-0EDFD0CBB167}"/>
              </a:ext>
            </a:extLst>
          </p:cNvPr>
          <p:cNvSpPr txBox="1"/>
          <p:nvPr/>
        </p:nvSpPr>
        <p:spPr>
          <a:xfrm>
            <a:off x="530862" y="839547"/>
            <a:ext cx="7845552" cy="203132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Graph Masked Autoencoders (GMAEs) are a type of self-supervised, transformer-based model designed for learning graph representations. </a:t>
            </a:r>
          </a:p>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The key features of GMAEs include a masking mechanism and an asymmetric encoder-decoder design.</a:t>
            </a:r>
          </a:p>
          <a:p>
            <a:pPr marL="285750" indent="-285750">
              <a:buClr>
                <a:schemeClr val="tx1"/>
              </a:buClr>
              <a:buFont typeface="Wingdings" panose="05000000000000000000" pitchFamily="2" charset="2"/>
              <a:buChar char="Ø"/>
            </a:pPr>
            <a:r>
              <a:rPr lang="en-US" dirty="0">
                <a:solidFill>
                  <a:srgbClr val="002060"/>
                </a:solidFill>
                <a:effectLst/>
                <a:latin typeface="Inter Tight" pitchFamily="2" charset="0"/>
                <a:ea typeface="Inter Tight" pitchFamily="2" charset="0"/>
                <a:cs typeface="Inter Tight" pitchFamily="2" charset="0"/>
              </a:rPr>
              <a:t>The masking mechanism in GMAEs involves taking partially masked graphs as input. The purpose of this is to reconstruct the features of the masked nodes, which is a form of self-supervised learning. </a:t>
            </a:r>
          </a:p>
          <a:p>
            <a:pPr marL="285750" indent="-285750">
              <a:buClr>
                <a:schemeClr val="tx1"/>
              </a:buClr>
              <a:buFont typeface="Wingdings" panose="05000000000000000000" pitchFamily="2" charset="2"/>
              <a:buChar char="Ø"/>
            </a:pPr>
            <a:r>
              <a:rPr lang="en-US" dirty="0">
                <a:solidFill>
                  <a:srgbClr val="002060"/>
                </a:solidFill>
                <a:effectLst/>
                <a:latin typeface="Inter Tight" pitchFamily="2" charset="0"/>
                <a:ea typeface="Inter Tight" pitchFamily="2" charset="0"/>
                <a:cs typeface="Inter Tight" pitchFamily="2" charset="0"/>
              </a:rPr>
              <a:t>This means that the model is trained to predict or fill in the missing parts of the input data, which can help it learn useful features and representations of the data.</a:t>
            </a:r>
            <a:endParaRPr lang="en-US" dirty="0">
              <a:solidFill>
                <a:srgbClr val="002060"/>
              </a:solidFill>
              <a:latin typeface="Inter Tight" pitchFamily="2" charset="0"/>
              <a:ea typeface="Inter Tight" pitchFamily="2" charset="0"/>
              <a:cs typeface="Inter Tight" pitchFamily="2" charset="0"/>
            </a:endParaRPr>
          </a:p>
        </p:txBody>
      </p:sp>
      <p:pic>
        <p:nvPicPr>
          <p:cNvPr id="11" name="תמונה 10">
            <a:extLst>
              <a:ext uri="{FF2B5EF4-FFF2-40B4-BE49-F238E27FC236}">
                <a16:creationId xmlns:a16="http://schemas.microsoft.com/office/drawing/2014/main" id="{B09CED8A-1C65-09B3-0393-A6FAD63955AA}"/>
              </a:ext>
            </a:extLst>
          </p:cNvPr>
          <p:cNvPicPr>
            <a:picLocks noChangeAspect="1"/>
          </p:cNvPicPr>
          <p:nvPr/>
        </p:nvPicPr>
        <p:blipFill>
          <a:blip r:embed="rId3"/>
          <a:stretch>
            <a:fillRect/>
          </a:stretch>
        </p:blipFill>
        <p:spPr>
          <a:xfrm>
            <a:off x="662472" y="3135655"/>
            <a:ext cx="4251606" cy="1403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2" name="טבלה 11">
            <a:extLst>
              <a:ext uri="{FF2B5EF4-FFF2-40B4-BE49-F238E27FC236}">
                <a16:creationId xmlns:a16="http://schemas.microsoft.com/office/drawing/2014/main" id="{A0F180D8-5907-2CC0-5B92-6DD21AF02466}"/>
              </a:ext>
            </a:extLst>
          </p:cNvPr>
          <p:cNvGraphicFramePr>
            <a:graphicFrameLocks noGrp="1"/>
          </p:cNvGraphicFramePr>
          <p:nvPr>
            <p:extLst>
              <p:ext uri="{D42A27DB-BD31-4B8C-83A1-F6EECF244321}">
                <p14:modId xmlns:p14="http://schemas.microsoft.com/office/powerpoint/2010/main" val="2606188085"/>
              </p:ext>
            </p:extLst>
          </p:nvPr>
        </p:nvGraphicFramePr>
        <p:xfrm>
          <a:off x="5843503" y="3287005"/>
          <a:ext cx="1923093" cy="304800"/>
        </p:xfrm>
        <a:graphic>
          <a:graphicData uri="http://schemas.openxmlformats.org/drawingml/2006/table">
            <a:tbl>
              <a:tblPr rtl="1" firstRow="1" bandRow="1">
                <a:tableStyleId>{7DF18680-E054-41AD-8BC1-D1AEF772440D}</a:tableStyleId>
              </a:tblPr>
              <a:tblGrid>
                <a:gridCol w="641031">
                  <a:extLst>
                    <a:ext uri="{9D8B030D-6E8A-4147-A177-3AD203B41FA5}">
                      <a16:colId xmlns:a16="http://schemas.microsoft.com/office/drawing/2014/main" val="188262938"/>
                    </a:ext>
                  </a:extLst>
                </a:gridCol>
                <a:gridCol w="641031">
                  <a:extLst>
                    <a:ext uri="{9D8B030D-6E8A-4147-A177-3AD203B41FA5}">
                      <a16:colId xmlns:a16="http://schemas.microsoft.com/office/drawing/2014/main" val="2247110152"/>
                    </a:ext>
                  </a:extLst>
                </a:gridCol>
                <a:gridCol w="641031">
                  <a:extLst>
                    <a:ext uri="{9D8B030D-6E8A-4147-A177-3AD203B41FA5}">
                      <a16:colId xmlns:a16="http://schemas.microsoft.com/office/drawing/2014/main" val="1340488844"/>
                    </a:ext>
                  </a:extLst>
                </a:gridCol>
              </a:tblGrid>
              <a:tr h="282536">
                <a:tc>
                  <a:txBody>
                    <a:bodyPr/>
                    <a:lstStyle/>
                    <a:p>
                      <a:pPr algn="ctr" rtl="1"/>
                      <a:r>
                        <a:rPr lang="en-US" dirty="0">
                          <a:solidFill>
                            <a:srgbClr val="6746B9"/>
                          </a:solidFill>
                        </a:rPr>
                        <a:t>5</a:t>
                      </a:r>
                      <a:endParaRPr lang="he-IL" dirty="0">
                        <a:solidFill>
                          <a:srgbClr val="6746B9"/>
                        </a:solidFill>
                      </a:endParaRPr>
                    </a:p>
                  </a:txBody>
                  <a:tcPr/>
                </a:tc>
                <a:tc>
                  <a:txBody>
                    <a:bodyPr/>
                    <a:lstStyle/>
                    <a:p>
                      <a:pPr algn="ctr" rtl="1"/>
                      <a:r>
                        <a:rPr lang="en-US" dirty="0">
                          <a:solidFill>
                            <a:srgbClr val="6746B9"/>
                          </a:solidFill>
                        </a:rPr>
                        <a:t>4</a:t>
                      </a:r>
                      <a:endParaRPr lang="he-IL" dirty="0">
                        <a:solidFill>
                          <a:srgbClr val="6746B9"/>
                        </a:solidFill>
                      </a:endParaRPr>
                    </a:p>
                  </a:txBody>
                  <a:tcPr/>
                </a:tc>
                <a:tc>
                  <a:txBody>
                    <a:bodyPr/>
                    <a:lstStyle/>
                    <a:p>
                      <a:pPr algn="ctr" rtl="1"/>
                      <a:r>
                        <a:rPr lang="en-US" dirty="0">
                          <a:solidFill>
                            <a:srgbClr val="6746B9"/>
                          </a:solidFill>
                        </a:rPr>
                        <a:t>3</a:t>
                      </a:r>
                      <a:endParaRPr lang="he-IL" dirty="0">
                        <a:solidFill>
                          <a:srgbClr val="6746B9"/>
                        </a:solidFill>
                      </a:endParaRPr>
                    </a:p>
                  </a:txBody>
                  <a:tcPr/>
                </a:tc>
                <a:extLst>
                  <a:ext uri="{0D108BD9-81ED-4DB2-BD59-A6C34878D82A}">
                    <a16:rowId xmlns:a16="http://schemas.microsoft.com/office/drawing/2014/main" val="1440213974"/>
                  </a:ext>
                </a:extLst>
              </a:tr>
            </a:tbl>
          </a:graphicData>
        </a:graphic>
      </p:graphicFrame>
      <p:graphicFrame>
        <p:nvGraphicFramePr>
          <p:cNvPr id="13" name="טבלה 12">
            <a:extLst>
              <a:ext uri="{FF2B5EF4-FFF2-40B4-BE49-F238E27FC236}">
                <a16:creationId xmlns:a16="http://schemas.microsoft.com/office/drawing/2014/main" id="{1856F51A-94AA-3673-1EA7-15F1A33D7C3C}"/>
              </a:ext>
            </a:extLst>
          </p:cNvPr>
          <p:cNvGraphicFramePr>
            <a:graphicFrameLocks noGrp="1"/>
          </p:cNvGraphicFramePr>
          <p:nvPr>
            <p:extLst>
              <p:ext uri="{D42A27DB-BD31-4B8C-83A1-F6EECF244321}">
                <p14:modId xmlns:p14="http://schemas.microsoft.com/office/powerpoint/2010/main" val="3833789841"/>
              </p:ext>
            </p:extLst>
          </p:nvPr>
        </p:nvGraphicFramePr>
        <p:xfrm>
          <a:off x="5843503" y="4007321"/>
          <a:ext cx="1923093" cy="304800"/>
        </p:xfrm>
        <a:graphic>
          <a:graphicData uri="http://schemas.openxmlformats.org/drawingml/2006/table">
            <a:tbl>
              <a:tblPr rtl="1" firstRow="1" bandRow="1">
                <a:tableStyleId>{7DF18680-E054-41AD-8BC1-D1AEF772440D}</a:tableStyleId>
              </a:tblPr>
              <a:tblGrid>
                <a:gridCol w="641031">
                  <a:extLst>
                    <a:ext uri="{9D8B030D-6E8A-4147-A177-3AD203B41FA5}">
                      <a16:colId xmlns:a16="http://schemas.microsoft.com/office/drawing/2014/main" val="188262938"/>
                    </a:ext>
                  </a:extLst>
                </a:gridCol>
                <a:gridCol w="645824">
                  <a:extLst>
                    <a:ext uri="{9D8B030D-6E8A-4147-A177-3AD203B41FA5}">
                      <a16:colId xmlns:a16="http://schemas.microsoft.com/office/drawing/2014/main" val="2247110152"/>
                    </a:ext>
                  </a:extLst>
                </a:gridCol>
                <a:gridCol w="636238">
                  <a:extLst>
                    <a:ext uri="{9D8B030D-6E8A-4147-A177-3AD203B41FA5}">
                      <a16:colId xmlns:a16="http://schemas.microsoft.com/office/drawing/2014/main" val="1340488844"/>
                    </a:ext>
                  </a:extLst>
                </a:gridCol>
              </a:tblGrid>
              <a:tr h="282536">
                <a:tc>
                  <a:txBody>
                    <a:bodyPr/>
                    <a:lstStyle/>
                    <a:p>
                      <a:pPr algn="ctr" rtl="1"/>
                      <a:r>
                        <a:rPr lang="en-US" dirty="0">
                          <a:solidFill>
                            <a:srgbClr val="002060"/>
                          </a:solidFill>
                        </a:rPr>
                        <a:t>5</a:t>
                      </a:r>
                      <a:endParaRPr lang="he-IL" dirty="0">
                        <a:solidFill>
                          <a:srgbClr val="002060"/>
                        </a:solidFill>
                      </a:endParaRPr>
                    </a:p>
                  </a:txBody>
                  <a:tcPr/>
                </a:tc>
                <a:tc>
                  <a:txBody>
                    <a:bodyPr/>
                    <a:lstStyle/>
                    <a:p>
                      <a:pPr algn="ctr" rtl="1"/>
                      <a:r>
                        <a:rPr lang="en-US" dirty="0">
                          <a:solidFill>
                            <a:srgbClr val="002060"/>
                          </a:solidFill>
                        </a:rPr>
                        <a:t>4</a:t>
                      </a:r>
                      <a:endParaRPr lang="he-IL" dirty="0">
                        <a:solidFill>
                          <a:srgbClr val="002060"/>
                        </a:solidFill>
                      </a:endParaRPr>
                    </a:p>
                  </a:txBody>
                  <a:tcPr/>
                </a:tc>
                <a:tc>
                  <a:txBody>
                    <a:bodyPr/>
                    <a:lstStyle/>
                    <a:p>
                      <a:pPr algn="ctr" rtl="1"/>
                      <a:r>
                        <a:rPr lang="en-US" dirty="0">
                          <a:solidFill>
                            <a:srgbClr val="002060"/>
                          </a:solidFill>
                        </a:rPr>
                        <a:t>3</a:t>
                      </a:r>
                      <a:endParaRPr lang="he-IL" dirty="0">
                        <a:solidFill>
                          <a:srgbClr val="002060"/>
                        </a:solidFill>
                      </a:endParaRPr>
                    </a:p>
                  </a:txBody>
                  <a:tcPr/>
                </a:tc>
                <a:extLst>
                  <a:ext uri="{0D108BD9-81ED-4DB2-BD59-A6C34878D82A}">
                    <a16:rowId xmlns:a16="http://schemas.microsoft.com/office/drawing/2014/main" val="1440213974"/>
                  </a:ext>
                </a:extLst>
              </a:tr>
            </a:tbl>
          </a:graphicData>
        </a:graphic>
      </p:graphicFrame>
      <p:cxnSp>
        <p:nvCxnSpPr>
          <p:cNvPr id="14" name="מחבר: מעוקל 13">
            <a:extLst>
              <a:ext uri="{FF2B5EF4-FFF2-40B4-BE49-F238E27FC236}">
                <a16:creationId xmlns:a16="http://schemas.microsoft.com/office/drawing/2014/main" id="{1B284D5F-2E57-FA4B-49FB-3BD6FE4D5341}"/>
              </a:ext>
            </a:extLst>
          </p:cNvPr>
          <p:cNvCxnSpPr>
            <a:cxnSpLocks/>
            <a:endCxn id="13" idx="2"/>
          </p:cNvCxnSpPr>
          <p:nvPr/>
        </p:nvCxnSpPr>
        <p:spPr>
          <a:xfrm>
            <a:off x="1026670" y="4265192"/>
            <a:ext cx="5778379" cy="46929"/>
          </a:xfrm>
          <a:prstGeom prst="curvedConnector4">
            <a:avLst>
              <a:gd name="adj1" fmla="val 13902"/>
              <a:gd name="adj2" fmla="val 1596401"/>
            </a:avLst>
          </a:prstGeom>
          <a:ln w="28575">
            <a:solidFill>
              <a:srgbClr val="6746B9"/>
            </a:solidFill>
            <a:tailEnd type="triangle"/>
          </a:ln>
        </p:spPr>
        <p:style>
          <a:lnRef idx="1">
            <a:schemeClr val="dk1"/>
          </a:lnRef>
          <a:fillRef idx="0">
            <a:schemeClr val="dk1"/>
          </a:fillRef>
          <a:effectRef idx="0">
            <a:schemeClr val="dk1"/>
          </a:effectRef>
          <a:fontRef idx="minor">
            <a:schemeClr val="tx1"/>
          </a:fontRef>
        </p:style>
      </p:cxnSp>
      <p:cxnSp>
        <p:nvCxnSpPr>
          <p:cNvPr id="15" name="מחבר: מעוקל 14">
            <a:extLst>
              <a:ext uri="{FF2B5EF4-FFF2-40B4-BE49-F238E27FC236}">
                <a16:creationId xmlns:a16="http://schemas.microsoft.com/office/drawing/2014/main" id="{1FB6CCD2-AE65-0C21-52E0-6AE877BCEF29}"/>
              </a:ext>
            </a:extLst>
          </p:cNvPr>
          <p:cNvCxnSpPr>
            <a:cxnSpLocks/>
            <a:endCxn id="12" idx="0"/>
          </p:cNvCxnSpPr>
          <p:nvPr/>
        </p:nvCxnSpPr>
        <p:spPr>
          <a:xfrm flipV="1">
            <a:off x="4921093" y="3287005"/>
            <a:ext cx="1883956" cy="488003"/>
          </a:xfrm>
          <a:prstGeom prst="curvedConnector4">
            <a:avLst>
              <a:gd name="adj1" fmla="val 24481"/>
              <a:gd name="adj2" fmla="val 146844"/>
            </a:avLst>
          </a:prstGeom>
          <a:ln w="28575">
            <a:solidFill>
              <a:srgbClr val="6746B9"/>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E6FEBBF2-F31B-3485-0E4D-270DFA18139B}"/>
              </a:ext>
            </a:extLst>
          </p:cNvPr>
          <p:cNvSpPr txBox="1"/>
          <p:nvPr/>
        </p:nvSpPr>
        <p:spPr>
          <a:xfrm>
            <a:off x="6768769" y="2979457"/>
            <a:ext cx="1431566" cy="276999"/>
          </a:xfrm>
          <a:prstGeom prst="rect">
            <a:avLst/>
          </a:prstGeom>
          <a:noFill/>
        </p:spPr>
        <p:txBody>
          <a:bodyPr wrap="square">
            <a:spAutoFit/>
          </a:bodyPr>
          <a:lstStyle/>
          <a:p>
            <a:r>
              <a:rPr lang="en-US" sz="1200" b="1" dirty="0" err="1">
                <a:solidFill>
                  <a:srgbClr val="6746B9"/>
                </a:solidFill>
                <a:latin typeface="Inter Tight" pitchFamily="2" charset="0"/>
                <a:ea typeface="Inter Tight" pitchFamily="2" charset="0"/>
                <a:cs typeface="Inter Tight" pitchFamily="2" charset="0"/>
              </a:rPr>
              <a:t>Mask_predicted</a:t>
            </a:r>
            <a:endParaRPr lang="he-IL" sz="1200" b="1" dirty="0">
              <a:solidFill>
                <a:srgbClr val="6746B9"/>
              </a:solidFill>
              <a:latin typeface="Inter Tight" pitchFamily="2" charset="0"/>
              <a:ea typeface="Inter Tight" pitchFamily="2" charset="0"/>
            </a:endParaRPr>
          </a:p>
        </p:txBody>
      </p:sp>
      <p:sp>
        <p:nvSpPr>
          <p:cNvPr id="17" name="תיבת טקסט 16">
            <a:extLst>
              <a:ext uri="{FF2B5EF4-FFF2-40B4-BE49-F238E27FC236}">
                <a16:creationId xmlns:a16="http://schemas.microsoft.com/office/drawing/2014/main" id="{3DC2ABEB-B47D-6DBF-312F-8038946B53B4}"/>
              </a:ext>
            </a:extLst>
          </p:cNvPr>
          <p:cNvSpPr txBox="1"/>
          <p:nvPr/>
        </p:nvSpPr>
        <p:spPr>
          <a:xfrm>
            <a:off x="6768769" y="4325878"/>
            <a:ext cx="1135537" cy="276999"/>
          </a:xfrm>
          <a:prstGeom prst="rect">
            <a:avLst/>
          </a:prstGeom>
          <a:noFill/>
        </p:spPr>
        <p:txBody>
          <a:bodyPr wrap="square">
            <a:spAutoFit/>
          </a:bodyPr>
          <a:lstStyle/>
          <a:p>
            <a:r>
              <a:rPr lang="en-US" sz="1200" b="1" dirty="0" err="1">
                <a:solidFill>
                  <a:srgbClr val="6746B9"/>
                </a:solidFill>
                <a:latin typeface="Inter Tight" pitchFamily="2" charset="0"/>
                <a:ea typeface="Inter Tight" pitchFamily="2" charset="0"/>
                <a:cs typeface="Inter Tight" pitchFamily="2" charset="0"/>
              </a:rPr>
              <a:t>Mask_target</a:t>
            </a:r>
            <a:endParaRPr lang="he-IL" sz="1200" b="1" dirty="0">
              <a:solidFill>
                <a:srgbClr val="6746B9"/>
              </a:solidFill>
              <a:latin typeface="Inter Tight" pitchFamily="2" charset="0"/>
              <a:ea typeface="Inter Tight" pitchFamily="2" charset="0"/>
            </a:endParaRPr>
          </a:p>
        </p:txBody>
      </p:sp>
      <mc:AlternateContent xmlns:mc="http://schemas.openxmlformats.org/markup-compatibility/2006">
        <mc:Choice xmlns:a14="http://schemas.microsoft.com/office/drawing/2010/main" Requires="a14">
          <p:sp>
            <p:nvSpPr>
              <p:cNvPr id="18" name="תיבת טקסט 17">
                <a:extLst>
                  <a:ext uri="{FF2B5EF4-FFF2-40B4-BE49-F238E27FC236}">
                    <a16:creationId xmlns:a16="http://schemas.microsoft.com/office/drawing/2014/main" id="{760BBE87-497A-9BE9-B06B-D3D58A0CD067}"/>
                  </a:ext>
                </a:extLst>
              </p:cNvPr>
              <p:cNvSpPr txBox="1"/>
              <p:nvPr/>
            </p:nvSpPr>
            <p:spPr>
              <a:xfrm>
                <a:off x="1803985" y="3896990"/>
                <a:ext cx="63671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he-IL" sz="1000" i="1" smtClean="0">
                          <a:solidFill>
                            <a:schemeClr val="tx1">
                              <a:lumMod val="75000"/>
                            </a:schemeClr>
                          </a:solidFill>
                          <a:latin typeface="Cambria Math" panose="02040503050406030204" pitchFamily="18" charset="0"/>
                        </a:rPr>
                        <m:t>𝑁</m:t>
                      </m:r>
                      <m:r>
                        <a:rPr lang="he-IL" sz="1000" i="0">
                          <a:solidFill>
                            <a:schemeClr val="tx1">
                              <a:lumMod val="75000"/>
                            </a:schemeClr>
                          </a:solidFill>
                          <a:latin typeface="Cambria Math" panose="02040503050406030204" pitchFamily="18" charset="0"/>
                        </a:rPr>
                        <m:t>⋅</m:t>
                      </m:r>
                      <m:r>
                        <a:rPr lang="he-IL" sz="1000" i="1">
                          <a:solidFill>
                            <a:schemeClr val="tx1">
                              <a:lumMod val="75000"/>
                            </a:schemeClr>
                          </a:solidFill>
                          <a:latin typeface="Cambria Math" panose="02040503050406030204" pitchFamily="18" charset="0"/>
                        </a:rPr>
                        <m:t>𝑥</m:t>
                      </m:r>
                    </m:oMath>
                  </m:oMathPara>
                </a14:m>
                <a:endParaRPr lang="he-IL" sz="1000" dirty="0">
                  <a:solidFill>
                    <a:schemeClr val="tx1">
                      <a:lumMod val="75000"/>
                    </a:schemeClr>
                  </a:solidFill>
                </a:endParaRPr>
              </a:p>
            </p:txBody>
          </p:sp>
        </mc:Choice>
        <mc:Fallback>
          <p:sp>
            <p:nvSpPr>
              <p:cNvPr id="18" name="תיבת טקסט 17">
                <a:extLst>
                  <a:ext uri="{FF2B5EF4-FFF2-40B4-BE49-F238E27FC236}">
                    <a16:creationId xmlns:a16="http://schemas.microsoft.com/office/drawing/2014/main" id="{760BBE87-497A-9BE9-B06B-D3D58A0CD067}"/>
                  </a:ext>
                </a:extLst>
              </p:cNvPr>
              <p:cNvSpPr txBox="1">
                <a:spLocks noRot="1" noChangeAspect="1" noMove="1" noResize="1" noEditPoints="1" noAdjustHandles="1" noChangeArrowheads="1" noChangeShapeType="1" noTextEdit="1"/>
              </p:cNvSpPr>
              <p:nvPr/>
            </p:nvSpPr>
            <p:spPr>
              <a:xfrm>
                <a:off x="1803985" y="3896990"/>
                <a:ext cx="636712" cy="246221"/>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9" name="תיבת טקסט 18">
                <a:extLst>
                  <a:ext uri="{FF2B5EF4-FFF2-40B4-BE49-F238E27FC236}">
                    <a16:creationId xmlns:a16="http://schemas.microsoft.com/office/drawing/2014/main" id="{15881174-A3BE-31F0-F51B-43FE343E39B1}"/>
                  </a:ext>
                </a:extLst>
              </p:cNvPr>
              <p:cNvSpPr txBox="1"/>
              <p:nvPr/>
            </p:nvSpPr>
            <p:spPr>
              <a:xfrm>
                <a:off x="3751398" y="3884210"/>
                <a:ext cx="636712"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00" b="0" i="1" smtClean="0">
                          <a:solidFill>
                            <a:schemeClr val="tx1">
                              <a:lumMod val="75000"/>
                            </a:schemeClr>
                          </a:solidFill>
                          <a:latin typeface="Cambria Math" panose="02040503050406030204" pitchFamily="18" charset="0"/>
                        </a:rPr>
                        <m:t>𝑀</m:t>
                      </m:r>
                      <m:r>
                        <a:rPr lang="he-IL" sz="1000" i="0">
                          <a:solidFill>
                            <a:schemeClr val="tx1">
                              <a:lumMod val="75000"/>
                            </a:schemeClr>
                          </a:solidFill>
                          <a:latin typeface="Cambria Math" panose="02040503050406030204" pitchFamily="18" charset="0"/>
                        </a:rPr>
                        <m:t>⋅</m:t>
                      </m:r>
                      <m:r>
                        <a:rPr lang="he-IL" sz="1000" i="1">
                          <a:solidFill>
                            <a:schemeClr val="tx1">
                              <a:lumMod val="75000"/>
                            </a:schemeClr>
                          </a:solidFill>
                          <a:latin typeface="Cambria Math" panose="02040503050406030204" pitchFamily="18" charset="0"/>
                        </a:rPr>
                        <m:t>𝑥</m:t>
                      </m:r>
                    </m:oMath>
                  </m:oMathPara>
                </a14:m>
                <a:endParaRPr lang="he-IL" sz="1000" dirty="0">
                  <a:solidFill>
                    <a:schemeClr val="tx1">
                      <a:lumMod val="75000"/>
                    </a:schemeClr>
                  </a:solidFill>
                </a:endParaRPr>
              </a:p>
            </p:txBody>
          </p:sp>
        </mc:Choice>
        <mc:Fallback>
          <p:sp>
            <p:nvSpPr>
              <p:cNvPr id="19" name="תיבת טקסט 18">
                <a:extLst>
                  <a:ext uri="{FF2B5EF4-FFF2-40B4-BE49-F238E27FC236}">
                    <a16:creationId xmlns:a16="http://schemas.microsoft.com/office/drawing/2014/main" id="{15881174-A3BE-31F0-F51B-43FE343E39B1}"/>
                  </a:ext>
                </a:extLst>
              </p:cNvPr>
              <p:cNvSpPr txBox="1">
                <a:spLocks noRot="1" noChangeAspect="1" noMove="1" noResize="1" noEditPoints="1" noAdjustHandles="1" noChangeArrowheads="1" noChangeShapeType="1" noTextEdit="1"/>
              </p:cNvSpPr>
              <p:nvPr/>
            </p:nvSpPr>
            <p:spPr>
              <a:xfrm>
                <a:off x="3751398" y="3884210"/>
                <a:ext cx="636712" cy="246221"/>
              </a:xfrm>
              <a:prstGeom prst="rect">
                <a:avLst/>
              </a:prstGeom>
              <a:blipFill>
                <a:blip r:embed="rId5"/>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20" name="תיבת טקסט 19">
                <a:extLst>
                  <a:ext uri="{FF2B5EF4-FFF2-40B4-BE49-F238E27FC236}">
                    <a16:creationId xmlns:a16="http://schemas.microsoft.com/office/drawing/2014/main" id="{CF34907C-EFFB-D39D-0F94-1714F4C9EAFB}"/>
                  </a:ext>
                </a:extLst>
              </p:cNvPr>
              <p:cNvSpPr txBox="1"/>
              <p:nvPr/>
            </p:nvSpPr>
            <p:spPr>
              <a:xfrm>
                <a:off x="4755892" y="3653684"/>
                <a:ext cx="4201009" cy="3252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he-IL" i="1" smtClean="0">
                          <a:solidFill>
                            <a:schemeClr val="tx1"/>
                          </a:solidFill>
                          <a:latin typeface="Cambria Math" panose="02040503050406030204" pitchFamily="18" charset="0"/>
                        </a:rPr>
                        <m:t>𝑀𝑆𝐸</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𝑚𝑎𝑠</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𝑡𝑎𝑟𝑔𝑒𝑡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𝑚𝑎𝑠</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𝑝𝑟𝑒𝑑𝑖𝑐𝑡𝑒𝑑</m:t>
                          </m:r>
                        </m:sub>
                      </m:sSub>
                      <m:r>
                        <a:rPr lang="en-US" b="0" i="1" smtClean="0">
                          <a:solidFill>
                            <a:schemeClr val="tx1"/>
                          </a:solidFill>
                          <a:latin typeface="Cambria Math" panose="02040503050406030204" pitchFamily="18" charset="0"/>
                        </a:rPr>
                        <m:t>)</m:t>
                      </m:r>
                    </m:oMath>
                  </m:oMathPara>
                </a14:m>
                <a:endParaRPr lang="he-IL" dirty="0">
                  <a:solidFill>
                    <a:schemeClr val="tx1"/>
                  </a:solidFill>
                </a:endParaRPr>
              </a:p>
            </p:txBody>
          </p:sp>
        </mc:Choice>
        <mc:Fallback>
          <p:sp>
            <p:nvSpPr>
              <p:cNvPr id="20" name="תיבת טקסט 19">
                <a:extLst>
                  <a:ext uri="{FF2B5EF4-FFF2-40B4-BE49-F238E27FC236}">
                    <a16:creationId xmlns:a16="http://schemas.microsoft.com/office/drawing/2014/main" id="{CF34907C-EFFB-D39D-0F94-1714F4C9EAFB}"/>
                  </a:ext>
                </a:extLst>
              </p:cNvPr>
              <p:cNvSpPr txBox="1">
                <a:spLocks noRot="1" noChangeAspect="1" noMove="1" noResize="1" noEditPoints="1" noAdjustHandles="1" noChangeArrowheads="1" noChangeShapeType="1" noTextEdit="1"/>
              </p:cNvSpPr>
              <p:nvPr/>
            </p:nvSpPr>
            <p:spPr>
              <a:xfrm>
                <a:off x="4755892" y="3653684"/>
                <a:ext cx="4201009" cy="325282"/>
              </a:xfrm>
              <a:prstGeom prst="rect">
                <a:avLst/>
              </a:prstGeom>
              <a:blipFill>
                <a:blip r:embed="rId6"/>
                <a:stretch>
                  <a:fillRect b="-1852"/>
                </a:stretch>
              </a:blipFill>
            </p:spPr>
            <p:txBody>
              <a:bodyPr/>
              <a:lstStyle/>
              <a:p>
                <a:r>
                  <a:rPr lang="he-IL">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18" name="Google Shape;322;p31">
            <a:extLst>
              <a:ext uri="{FF2B5EF4-FFF2-40B4-BE49-F238E27FC236}">
                <a16:creationId xmlns:a16="http://schemas.microsoft.com/office/drawing/2014/main" id="{34D3DCAC-D5E6-A6C1-8F76-206038016316}"/>
              </a:ext>
            </a:extLst>
          </p:cNvPr>
          <p:cNvSpPr txBox="1">
            <a:spLocks noGrp="1"/>
          </p:cNvSpPr>
          <p:nvPr>
            <p:ph type="title"/>
          </p:nvPr>
        </p:nvSpPr>
        <p:spPr>
          <a:xfrm>
            <a:off x="570325" y="317913"/>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Inter Tight SemiBold" pitchFamily="2" charset="0"/>
                <a:ea typeface="Inter Tight SemiBold" pitchFamily="2" charset="0"/>
                <a:cs typeface="Inter Tight SemiBold" pitchFamily="2" charset="0"/>
              </a:rPr>
              <a:t>Testing</a:t>
            </a:r>
            <a:endParaRPr dirty="0">
              <a:solidFill>
                <a:srgbClr val="002060"/>
              </a:solidFill>
              <a:latin typeface="Inter Tight SemiBold" pitchFamily="2" charset="0"/>
              <a:ea typeface="Inter Tight SemiBold" pitchFamily="2" charset="0"/>
              <a:cs typeface="Inter Tight SemiBold" pitchFamily="2" charset="0"/>
            </a:endParaRPr>
          </a:p>
        </p:txBody>
      </p:sp>
      <p:sp>
        <p:nvSpPr>
          <p:cNvPr id="20" name="תיבת טקסט 19">
            <a:extLst>
              <a:ext uri="{FF2B5EF4-FFF2-40B4-BE49-F238E27FC236}">
                <a16:creationId xmlns:a16="http://schemas.microsoft.com/office/drawing/2014/main" id="{79DF9347-424A-8A28-E91B-4E47C06F4BC8}"/>
              </a:ext>
            </a:extLst>
          </p:cNvPr>
          <p:cNvSpPr txBox="1"/>
          <p:nvPr/>
        </p:nvSpPr>
        <p:spPr>
          <a:xfrm>
            <a:off x="490091" y="820536"/>
            <a:ext cx="8318409" cy="2308324"/>
          </a:xfrm>
          <a:prstGeom prst="rect">
            <a:avLst/>
          </a:prstGeom>
          <a:noFill/>
        </p:spPr>
        <p:txBody>
          <a:bodyPr wrap="square">
            <a:spAutoFit/>
          </a:bodyPr>
          <a:lstStyle/>
          <a:p>
            <a:r>
              <a:rPr lang="en-US" sz="1600" dirty="0">
                <a:solidFill>
                  <a:srgbClr val="002060"/>
                </a:solidFill>
                <a:latin typeface="Inter Tight" pitchFamily="2" charset="0"/>
                <a:ea typeface="Inter Tight" pitchFamily="2" charset="0"/>
                <a:cs typeface="Inter Tight" pitchFamily="2" charset="0"/>
              </a:rPr>
              <a:t>After training the encoder, the model performs similarity analysis on unseen vectors representing ego-graphs from the testing set. The testing process :</a:t>
            </a:r>
          </a:p>
          <a:p>
            <a:endParaRPr lang="en-US" sz="16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600" dirty="0">
                <a:solidFill>
                  <a:srgbClr val="002060"/>
                </a:solidFill>
                <a:latin typeface="Inter Tight" pitchFamily="2" charset="0"/>
                <a:ea typeface="Inter Tight" pitchFamily="2" charset="0"/>
                <a:cs typeface="Inter Tight" pitchFamily="2" charset="0"/>
              </a:rPr>
              <a:t>Unseen Testing Set Vectors: We introduce new, unseen vectors representing ego-graphs from the testing set. The encoder did not encounter these vectors during training.</a:t>
            </a:r>
          </a:p>
          <a:p>
            <a:pPr marL="285750" indent="-285750">
              <a:buClr>
                <a:schemeClr val="tx1"/>
              </a:buClr>
              <a:buFont typeface="Wingdings" panose="05000000000000000000" pitchFamily="2" charset="2"/>
              <a:buChar char="q"/>
            </a:pPr>
            <a:endParaRPr lang="en-US" sz="16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600" dirty="0">
                <a:solidFill>
                  <a:srgbClr val="002060"/>
                </a:solidFill>
                <a:latin typeface="Inter Tight" pitchFamily="2" charset="0"/>
                <a:ea typeface="Inter Tight" pitchFamily="2" charset="0"/>
                <a:cs typeface="Inter Tight" pitchFamily="2" charset="0"/>
              </a:rPr>
              <a:t>Learnable Encoder Application: These unseen testing set vectors are fed through the trained encoder. Recall that the encoder incorporates learnable tokens to capture the overall graph structure, allowing it to generalize to unseen data.</a:t>
            </a:r>
          </a:p>
        </p:txBody>
      </p:sp>
      <p:pic>
        <p:nvPicPr>
          <p:cNvPr id="21" name="תמונה 20">
            <a:extLst>
              <a:ext uri="{FF2B5EF4-FFF2-40B4-BE49-F238E27FC236}">
                <a16:creationId xmlns:a16="http://schemas.microsoft.com/office/drawing/2014/main" id="{8466B26E-00DB-D3AF-F119-AD67D0877AF9}"/>
              </a:ext>
            </a:extLst>
          </p:cNvPr>
          <p:cNvPicPr>
            <a:picLocks noChangeAspect="1"/>
          </p:cNvPicPr>
          <p:nvPr/>
        </p:nvPicPr>
        <p:blipFill>
          <a:blip r:embed="rId3"/>
          <a:stretch>
            <a:fillRect/>
          </a:stretch>
        </p:blipFill>
        <p:spPr>
          <a:xfrm>
            <a:off x="2774446" y="3178841"/>
            <a:ext cx="3749697" cy="1770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18" name="Google Shape;322;p31">
            <a:extLst>
              <a:ext uri="{FF2B5EF4-FFF2-40B4-BE49-F238E27FC236}">
                <a16:creationId xmlns:a16="http://schemas.microsoft.com/office/drawing/2014/main" id="{34D3DCAC-D5E6-A6C1-8F76-206038016316}"/>
              </a:ext>
            </a:extLst>
          </p:cNvPr>
          <p:cNvSpPr txBox="1">
            <a:spLocks noGrp="1"/>
          </p:cNvSpPr>
          <p:nvPr>
            <p:ph type="title"/>
          </p:nvPr>
        </p:nvSpPr>
        <p:spPr>
          <a:xfrm>
            <a:off x="601924" y="285020"/>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Inter Tight SemiBold" pitchFamily="2" charset="0"/>
                <a:ea typeface="Inter Tight SemiBold" pitchFamily="2" charset="0"/>
                <a:cs typeface="Inter Tight SemiBold" pitchFamily="2" charset="0"/>
              </a:rPr>
              <a:t>Testing</a:t>
            </a:r>
            <a:endParaRPr dirty="0">
              <a:latin typeface="Inter Tight SemiBold" pitchFamily="2" charset="0"/>
              <a:ea typeface="Inter Tight SemiBold" pitchFamily="2" charset="0"/>
              <a:cs typeface="Inter Tight SemiBold" pitchFamily="2" charset="0"/>
            </a:endParaRPr>
          </a:p>
        </p:txBody>
      </p:sp>
      <p:sp>
        <p:nvSpPr>
          <p:cNvPr id="20" name="תיבת טקסט 19">
            <a:extLst>
              <a:ext uri="{FF2B5EF4-FFF2-40B4-BE49-F238E27FC236}">
                <a16:creationId xmlns:a16="http://schemas.microsoft.com/office/drawing/2014/main" id="{79DF9347-424A-8A28-E91B-4E47C06F4BC8}"/>
              </a:ext>
            </a:extLst>
          </p:cNvPr>
          <p:cNvSpPr txBox="1"/>
          <p:nvPr/>
        </p:nvSpPr>
        <p:spPr>
          <a:xfrm>
            <a:off x="490091" y="820536"/>
            <a:ext cx="8318409" cy="2677656"/>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Mean Pooling for Dimensionality Reduction: To reduce the dimensionality of the encoded vectors, we perform mean pooling. This operation averages the values across all dimensions, resulting in a single value that summarizes the encoded representation.</a:t>
            </a:r>
          </a:p>
          <a:p>
            <a:pPr marL="285750" indent="-285750">
              <a:buClr>
                <a:schemeClr val="tx1"/>
              </a:buClr>
              <a:buFont typeface="Wingdings" panose="05000000000000000000" pitchFamily="2" charset="2"/>
              <a:buChar char="q"/>
            </a:pPr>
            <a:endParaRPr lang="en-US"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dirty="0">
                <a:solidFill>
                  <a:srgbClr val="002060"/>
                </a:solidFill>
                <a:latin typeface="Inter Tight" pitchFamily="2" charset="0"/>
                <a:ea typeface="Inter Tight" pitchFamily="2" charset="0"/>
                <a:cs typeface="Inter Tight" pitchFamily="2" charset="0"/>
              </a:rPr>
              <a:t>Cosine Similarity Calculation : Finally, we calculate the cosine similarity score between pairs of the mean-pooled encoded vectors. The cosine similarity measures the directional similarity between these vectors, effectively reflecting the level of similarity between the corresponding ego-graphs in the testing set.</a:t>
            </a:r>
          </a:p>
          <a:p>
            <a:pPr marL="285750" indent="-285750">
              <a:buClr>
                <a:schemeClr val="tx1"/>
              </a:buClr>
              <a:buFont typeface="Wingdings" panose="05000000000000000000" pitchFamily="2" charset="2"/>
              <a:buChar char="q"/>
            </a:pPr>
            <a:endParaRPr lang="en-US" dirty="0">
              <a:solidFill>
                <a:srgbClr val="002060"/>
              </a:solidFill>
              <a:latin typeface="Inter Tight" pitchFamily="2" charset="0"/>
              <a:ea typeface="Inter Tight" pitchFamily="2" charset="0"/>
              <a:cs typeface="Inter Tight" pitchFamily="2" charset="0"/>
            </a:endParaRPr>
          </a:p>
          <a:p>
            <a:r>
              <a:rPr lang="en-US" dirty="0">
                <a:solidFill>
                  <a:srgbClr val="002060"/>
                </a:solidFill>
                <a:latin typeface="Inter Tight" pitchFamily="2" charset="0"/>
                <a:ea typeface="Inter Tight" pitchFamily="2" charset="0"/>
                <a:cs typeface="Inter Tight" pitchFamily="2" charset="0"/>
              </a:rPr>
              <a:t>Essentially, this process evaluates the encoder's ability to generalize to unseen data by analyzing the similarity between ego-graphs in the testing set based on their encoded representations and cosine similarity scores.</a:t>
            </a:r>
          </a:p>
        </p:txBody>
      </p:sp>
      <p:pic>
        <p:nvPicPr>
          <p:cNvPr id="21" name="תמונה 20">
            <a:extLst>
              <a:ext uri="{FF2B5EF4-FFF2-40B4-BE49-F238E27FC236}">
                <a16:creationId xmlns:a16="http://schemas.microsoft.com/office/drawing/2014/main" id="{8466B26E-00DB-D3AF-F119-AD67D0877AF9}"/>
              </a:ext>
            </a:extLst>
          </p:cNvPr>
          <p:cNvPicPr>
            <a:picLocks noChangeAspect="1"/>
          </p:cNvPicPr>
          <p:nvPr/>
        </p:nvPicPr>
        <p:blipFill>
          <a:blip r:embed="rId3"/>
          <a:stretch>
            <a:fillRect/>
          </a:stretch>
        </p:blipFill>
        <p:spPr>
          <a:xfrm>
            <a:off x="2987422" y="3360213"/>
            <a:ext cx="3323746" cy="156926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50609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3"/>
          <p:cNvSpPr txBox="1">
            <a:spLocks noGrp="1"/>
          </p:cNvSpPr>
          <p:nvPr>
            <p:ph type="title"/>
          </p:nvPr>
        </p:nvSpPr>
        <p:spPr>
          <a:xfrm>
            <a:off x="715050" y="336063"/>
            <a:ext cx="7713900" cy="664200"/>
          </a:xfrm>
          <a:prstGeom prst="rect">
            <a:avLst/>
          </a:prstGeom>
        </p:spPr>
        <p:txBody>
          <a:bodyPr spcFirstLastPara="1" wrap="square" lIns="91425" tIns="91425" rIns="91425" bIns="91425" anchor="t" anchorCtr="0">
            <a:noAutofit/>
          </a:bodyPr>
          <a:lstStyle/>
          <a:p>
            <a:r>
              <a:rPr lang="en-US" dirty="0">
                <a:latin typeface="Inter Tight SemiBold" pitchFamily="2" charset="0"/>
                <a:ea typeface="Inter Tight SemiBold" pitchFamily="2" charset="0"/>
                <a:cs typeface="Inter Tight SemiBold" pitchFamily="2" charset="0"/>
              </a:rPr>
              <a:t>Potential Links</a:t>
            </a:r>
          </a:p>
        </p:txBody>
      </p:sp>
      <p:sp>
        <p:nvSpPr>
          <p:cNvPr id="380" name="Google Shape;380;p33"/>
          <p:cNvSpPr/>
          <p:nvPr/>
        </p:nvSpPr>
        <p:spPr>
          <a:xfrm>
            <a:off x="7560325" y="8585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7728675" y="763600"/>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תיבת טקסט 17">
            <a:extLst>
              <a:ext uri="{FF2B5EF4-FFF2-40B4-BE49-F238E27FC236}">
                <a16:creationId xmlns:a16="http://schemas.microsoft.com/office/drawing/2014/main" id="{5C0E7011-9F11-EFB7-FC35-7124F9F3E3C5}"/>
              </a:ext>
            </a:extLst>
          </p:cNvPr>
          <p:cNvSpPr txBox="1"/>
          <p:nvPr/>
        </p:nvSpPr>
        <p:spPr>
          <a:xfrm>
            <a:off x="265309" y="861351"/>
            <a:ext cx="8352418" cy="962571"/>
          </a:xfrm>
          <a:prstGeom prst="rect">
            <a:avLst/>
          </a:prstGeom>
          <a:noFill/>
        </p:spPr>
        <p:txBody>
          <a:bodyPr wrap="square">
            <a:spAutoFit/>
          </a:bodyPr>
          <a:lstStyle/>
          <a:p>
            <a:pPr marL="457200" lvl="1" algn="l" rtl="0">
              <a:lnSpc>
                <a:spcPct val="107000"/>
              </a:lnSpc>
              <a:spcAft>
                <a:spcPts val="800"/>
              </a:spcAft>
            </a:pPr>
            <a:r>
              <a:rPr lang="en-US" sz="1800" kern="0" dirty="0">
                <a:solidFill>
                  <a:srgbClr val="002060"/>
                </a:solidFill>
                <a:effectLst/>
                <a:latin typeface="Inter Tight" pitchFamily="2" charset="0"/>
                <a:ea typeface="Inter Tight" pitchFamily="2" charset="0"/>
                <a:cs typeface="Inter Tight" pitchFamily="2" charset="0"/>
              </a:rPr>
              <a:t>Reconstruct the citation network of the omitted masked nodes(ego graphs) by identifying potential links with similarity scores that meet or exceed the threshold (Tr).</a:t>
            </a:r>
            <a:endParaRPr lang="en-US" sz="1800" kern="100" dirty="0">
              <a:solidFill>
                <a:srgbClr val="002060"/>
              </a:solidFill>
              <a:effectLst/>
              <a:latin typeface="Inter Tight" pitchFamily="2" charset="0"/>
              <a:ea typeface="Inter Tight" pitchFamily="2" charset="0"/>
              <a:cs typeface="Inter Tight" pitchFamily="2" charset="0"/>
            </a:endParaRPr>
          </a:p>
        </p:txBody>
      </p:sp>
      <p:pic>
        <p:nvPicPr>
          <p:cNvPr id="19" name="תמונה 18">
            <a:extLst>
              <a:ext uri="{FF2B5EF4-FFF2-40B4-BE49-F238E27FC236}">
                <a16:creationId xmlns:a16="http://schemas.microsoft.com/office/drawing/2014/main" id="{4BAA4086-C065-0764-9436-16AAB762AE89}"/>
              </a:ext>
            </a:extLst>
          </p:cNvPr>
          <p:cNvPicPr>
            <a:picLocks noChangeAspect="1"/>
          </p:cNvPicPr>
          <p:nvPr/>
        </p:nvPicPr>
        <p:blipFill>
          <a:blip r:embed="rId3"/>
          <a:stretch>
            <a:fillRect/>
          </a:stretch>
        </p:blipFill>
        <p:spPr>
          <a:xfrm>
            <a:off x="2570422" y="1525551"/>
            <a:ext cx="3886294" cy="349855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title"/>
          </p:nvPr>
        </p:nvSpPr>
        <p:spPr>
          <a:xfrm>
            <a:off x="597447" y="383697"/>
            <a:ext cx="7713900" cy="664200"/>
          </a:xfrm>
          <a:prstGeom prst="rect">
            <a:avLst/>
          </a:prstGeom>
        </p:spPr>
        <p:txBody>
          <a:bodyPr spcFirstLastPara="1" wrap="square" lIns="91425" tIns="91425" rIns="91425" bIns="91425" anchor="t" anchorCtr="0">
            <a:noAutofit/>
          </a:bodyPr>
          <a:lstStyle/>
          <a:p>
            <a:r>
              <a:rPr lang="en-US" sz="2800" b="0" i="0" dirty="0">
                <a:effectLst/>
                <a:latin typeface="Inter Tight SemiBold" pitchFamily="2" charset="0"/>
                <a:ea typeface="Inter Tight SemiBold" pitchFamily="2" charset="0"/>
                <a:cs typeface="Inter Tight SemiBold" pitchFamily="2" charset="0"/>
              </a:rPr>
              <a:t>Architectural Development for Model Research</a:t>
            </a:r>
            <a:endParaRPr lang="en-US" sz="2800" dirty="0">
              <a:latin typeface="Inter Tight SemiBold" pitchFamily="2" charset="0"/>
              <a:ea typeface="Inter Tight SemiBold" pitchFamily="2" charset="0"/>
              <a:cs typeface="Inter Tight SemiBold" pitchFamily="2" charset="0"/>
            </a:endParaRPr>
          </a:p>
        </p:txBody>
      </p:sp>
      <p:pic>
        <p:nvPicPr>
          <p:cNvPr id="26" name="תמונה 25">
            <a:extLst>
              <a:ext uri="{FF2B5EF4-FFF2-40B4-BE49-F238E27FC236}">
                <a16:creationId xmlns:a16="http://schemas.microsoft.com/office/drawing/2014/main" id="{26720F3E-D1FA-8246-2EFF-62E9BF37F48A}"/>
              </a:ext>
            </a:extLst>
          </p:cNvPr>
          <p:cNvPicPr>
            <a:picLocks noChangeAspect="1"/>
          </p:cNvPicPr>
          <p:nvPr/>
        </p:nvPicPr>
        <p:blipFill>
          <a:blip r:embed="rId3"/>
          <a:stretch>
            <a:fillRect/>
          </a:stretch>
        </p:blipFill>
        <p:spPr>
          <a:xfrm>
            <a:off x="647379" y="1047897"/>
            <a:ext cx="7849241" cy="3907114"/>
          </a:xfrm>
          <a:prstGeom prst="roundRect">
            <a:avLst>
              <a:gd name="adj" fmla="val 4167"/>
            </a:avLst>
          </a:prstGeom>
          <a:solidFill>
            <a:srgbClr val="FFFFFF"/>
          </a:solidFill>
          <a:ln w="285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16" name="תיבת טקסט 15">
            <a:extLst>
              <a:ext uri="{FF2B5EF4-FFF2-40B4-BE49-F238E27FC236}">
                <a16:creationId xmlns:a16="http://schemas.microsoft.com/office/drawing/2014/main" id="{F0D6E166-5CB2-371F-AB49-5CC673FBF1E3}"/>
              </a:ext>
            </a:extLst>
          </p:cNvPr>
          <p:cNvSpPr txBox="1"/>
          <p:nvPr/>
        </p:nvSpPr>
        <p:spPr>
          <a:xfrm>
            <a:off x="844692" y="3415188"/>
            <a:ext cx="3410040" cy="461665"/>
          </a:xfrm>
          <a:prstGeom prst="rect">
            <a:avLst/>
          </a:prstGeom>
          <a:noFill/>
        </p:spPr>
        <p:txBody>
          <a:bodyPr wrap="square">
            <a:spAutoFit/>
          </a:bodyPr>
          <a:lstStyle/>
          <a:p>
            <a:r>
              <a:rPr lang="en-US" sz="2400" dirty="0">
                <a:solidFill>
                  <a:schemeClr val="tx1"/>
                </a:solidFill>
                <a:latin typeface="Inter Tight" pitchFamily="2" charset="0"/>
                <a:ea typeface="Inter Tight" pitchFamily="2" charset="0"/>
                <a:cs typeface="Inter Tight" pitchFamily="2" charset="0"/>
              </a:rPr>
              <a:t>Thanks for listening …</a:t>
            </a:r>
            <a:endParaRPr lang="he-IL" sz="2400" dirty="0">
              <a:solidFill>
                <a:schemeClr val="tx1"/>
              </a:solidFill>
              <a:latin typeface="Inter Tight" pitchFamily="2" charset="0"/>
              <a:ea typeface="Inter Tight" pitchFamily="2" charset="0"/>
            </a:endParaRPr>
          </a:p>
        </p:txBody>
      </p:sp>
      <p:sp>
        <p:nvSpPr>
          <p:cNvPr id="17" name="תיבת טקסט 16">
            <a:extLst>
              <a:ext uri="{FF2B5EF4-FFF2-40B4-BE49-F238E27FC236}">
                <a16:creationId xmlns:a16="http://schemas.microsoft.com/office/drawing/2014/main" id="{2B9757E1-63FB-89DA-7164-9F8C4E3DB0D2}"/>
              </a:ext>
            </a:extLst>
          </p:cNvPr>
          <p:cNvSpPr txBox="1"/>
          <p:nvPr/>
        </p:nvSpPr>
        <p:spPr>
          <a:xfrm>
            <a:off x="4627236" y="3646020"/>
            <a:ext cx="3410040" cy="646331"/>
          </a:xfrm>
          <a:prstGeom prst="rect">
            <a:avLst/>
          </a:prstGeom>
          <a:noFill/>
        </p:spPr>
        <p:txBody>
          <a:bodyPr wrap="square">
            <a:spAutoFit/>
          </a:bodyPr>
          <a:lstStyle/>
          <a:p>
            <a:r>
              <a:rPr lang="en-US" sz="3600" dirty="0">
                <a:solidFill>
                  <a:schemeClr val="tx1"/>
                </a:solidFill>
                <a:latin typeface="Inter Tight" pitchFamily="2" charset="0"/>
                <a:ea typeface="Inter Tight" pitchFamily="2" charset="0"/>
                <a:cs typeface="Inter Tight" pitchFamily="2" charset="0"/>
              </a:rPr>
              <a:t>Any questions ?</a:t>
            </a:r>
            <a:endParaRPr lang="he-IL" sz="3600" dirty="0">
              <a:solidFill>
                <a:schemeClr val="tx1"/>
              </a:solidFill>
              <a:latin typeface="Inter Tight" pitchFamily="2" charset="0"/>
              <a:ea typeface="Inter Tight" pitchFamily="2" charset="0"/>
            </a:endParaRPr>
          </a:p>
        </p:txBody>
      </p:sp>
      <p:pic>
        <p:nvPicPr>
          <p:cNvPr id="19" name="תמונה 18" descr="תמונה שמכילה לוגו, גרפיקה, סמל, עיצוב גרפי&#10;&#10;התיאור נוצר באופן אוטומטי">
            <a:extLst>
              <a:ext uri="{FF2B5EF4-FFF2-40B4-BE49-F238E27FC236}">
                <a16:creationId xmlns:a16="http://schemas.microsoft.com/office/drawing/2014/main" id="{A78540A3-2AA2-9925-488F-59A146F1054A}"/>
              </a:ext>
            </a:extLst>
          </p:cNvPr>
          <p:cNvPicPr>
            <a:picLocks noChangeAspect="1"/>
          </p:cNvPicPr>
          <p:nvPr/>
        </p:nvPicPr>
        <p:blipFill>
          <a:blip r:embed="rId3"/>
          <a:stretch>
            <a:fillRect/>
          </a:stretch>
        </p:blipFill>
        <p:spPr>
          <a:xfrm>
            <a:off x="587671" y="667602"/>
            <a:ext cx="2747586" cy="2747586"/>
          </a:xfrm>
          <a:prstGeom prst="rect">
            <a:avLst/>
          </a:prstGeom>
        </p:spPr>
      </p:pic>
      <p:pic>
        <p:nvPicPr>
          <p:cNvPr id="21" name="תמונה 20" descr="תמונה שמכילה צילום מסך, גרפיקה, גופן, עיצוב&#10;&#10;התיאור נוצר באופן אוטומטי">
            <a:extLst>
              <a:ext uri="{FF2B5EF4-FFF2-40B4-BE49-F238E27FC236}">
                <a16:creationId xmlns:a16="http://schemas.microsoft.com/office/drawing/2014/main" id="{8233877B-C0D7-C3AB-0978-88EAC932AB6D}"/>
              </a:ext>
            </a:extLst>
          </p:cNvPr>
          <p:cNvPicPr>
            <a:picLocks noChangeAspect="1"/>
          </p:cNvPicPr>
          <p:nvPr/>
        </p:nvPicPr>
        <p:blipFill>
          <a:blip r:embed="rId4"/>
          <a:stretch>
            <a:fillRect/>
          </a:stretch>
        </p:blipFill>
        <p:spPr>
          <a:xfrm>
            <a:off x="4760219" y="588055"/>
            <a:ext cx="3144073" cy="31440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latin typeface="Inter Tight" pitchFamily="2" charset="0"/>
                <a:ea typeface="Inter Tight" pitchFamily="2" charset="0"/>
                <a:cs typeface="Inter Tight" pitchFamily="2" charset="0"/>
              </a:rPr>
              <a:t>Manipulated citations</a:t>
            </a:r>
            <a:endParaRPr dirty="0">
              <a:solidFill>
                <a:srgbClr val="002060"/>
              </a:solidFill>
              <a:latin typeface="Inter Tight" pitchFamily="2" charset="0"/>
              <a:ea typeface="Inter Tight" pitchFamily="2" charset="0"/>
              <a:cs typeface="Inter Tight"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95347" y="1086213"/>
            <a:ext cx="7953306" cy="376551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Manipulated citations, a grave threat to academic integrity, involve the intentional inclusion of references in academic works for biased advantages, rather than for their genuine academic merit. </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These citations do not support the author's arguments or provide relevant background information; their primary purpose is to inflate the citation count of the author artificially</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rPr>
              <a:t>As mentioned in the literature, more than two-thirds of references in a paper are deemed unnecessary. </a:t>
            </a:r>
          </a:p>
          <a:p>
            <a:pPr marL="285750" indent="-285750">
              <a:buClr>
                <a:schemeClr val="tx1"/>
              </a:buClr>
              <a:buFont typeface="Wingdings" panose="05000000000000000000" pitchFamily="2" charset="2"/>
              <a:buChar char="Ø"/>
            </a:pPr>
            <a:endParaRPr lang="en-US" sz="1800" dirty="0">
              <a:solidFill>
                <a:srgbClr val="002060"/>
              </a:solidFill>
              <a:latin typeface="Inter Tight" pitchFamily="2" charset="0"/>
              <a:ea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rPr>
              <a:t>This finding provides further evidence of the widespread presence of dubious citations.</a:t>
            </a:r>
            <a:endParaRPr lang="he-IL" sz="1800" dirty="0">
              <a:solidFill>
                <a:srgbClr val="002060"/>
              </a:solidFill>
              <a:latin typeface="Inter Tight" pitchFamily="2" charset="0"/>
              <a:ea typeface="Inter Tigh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401954" y="591963"/>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solidFill>
                  <a:srgbClr val="002060"/>
                </a:solidFill>
                <a:latin typeface="Inter Tight SemiBold" pitchFamily="2" charset="0"/>
                <a:ea typeface="Inter Tight SemiBold" pitchFamily="2" charset="0"/>
                <a:cs typeface="Inter Tight SemiBold" pitchFamily="2" charset="0"/>
              </a:rPr>
              <a:t> </a:t>
            </a:r>
            <a:r>
              <a:rPr lang="en-US" sz="2500" b="0" dirty="0">
                <a:solidFill>
                  <a:srgbClr val="002060"/>
                </a:solidFill>
                <a:latin typeface="Inter Tight SemiBold" pitchFamily="2" charset="0"/>
                <a:ea typeface="Inter Tight SemiBold" pitchFamily="2" charset="0"/>
                <a:cs typeface="Inter Tight SemiBold" pitchFamily="2" charset="0"/>
              </a:rPr>
              <a:t>Capturing Patterns Using </a:t>
            </a:r>
            <a:r>
              <a:rPr lang="en-US" sz="2500" dirty="0">
                <a:solidFill>
                  <a:srgbClr val="002060"/>
                </a:solidFill>
                <a:latin typeface="Inter Tight SemiBold" pitchFamily="2" charset="0"/>
                <a:ea typeface="Inter Tight SemiBold" pitchFamily="2" charset="0"/>
                <a:cs typeface="Inter Tight SemiBold" pitchFamily="2" charset="0"/>
              </a:rPr>
              <a:t>Network-Based Approaches</a:t>
            </a:r>
            <a:endParaRPr sz="2500" dirty="0">
              <a:solidFill>
                <a:srgbClr val="002060"/>
              </a:solidFill>
              <a:latin typeface="Inter Tight SemiBold" pitchFamily="2" charset="0"/>
              <a:ea typeface="Inter Tight SemiBold" pitchFamily="2" charset="0"/>
              <a:cs typeface="Inter Tight SemiBold"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03249" y="1160726"/>
            <a:ext cx="7953306" cy="4278094"/>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600" dirty="0">
                <a:solidFill>
                  <a:srgbClr val="002060"/>
                </a:solidFill>
                <a:latin typeface="Inter Tight" pitchFamily="2" charset="0"/>
                <a:ea typeface="Inter Tight" pitchFamily="2" charset="0"/>
                <a:cs typeface="Inter Tight" pitchFamily="2" charset="0"/>
              </a:rPr>
              <a:t>Manual inspection techniques and basic statistical analyses were used in the past, but they were limited in capturing complex patterns and subtle manipulations.</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600" dirty="0">
                <a:solidFill>
                  <a:srgbClr val="002060"/>
                </a:solidFill>
                <a:latin typeface="Inter Tight" pitchFamily="2" charset="0"/>
                <a:ea typeface="Inter Tight" pitchFamily="2" charset="0"/>
                <a:cs typeface="Inter Tight" pitchFamily="2" charset="0"/>
              </a:rPr>
              <a:t>New network-based approaches have emerged as promising methods for spatially identifying and understanding manipulations and citations in recent years. </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600" dirty="0">
                <a:solidFill>
                  <a:srgbClr val="002060"/>
                </a:solidFill>
                <a:effectLst/>
                <a:latin typeface="Inter Tight" pitchFamily="2" charset="0"/>
                <a:ea typeface="Inter Tight" pitchFamily="2" charset="0"/>
                <a:cs typeface="Inter Tight" pitchFamily="2" charset="0"/>
              </a:rPr>
              <a:t>By adopting the structure and relationships within the citation network, network-based methods could detect </a:t>
            </a:r>
            <a:r>
              <a:rPr lang="en-US" sz="1600" dirty="0">
                <a:solidFill>
                  <a:schemeClr val="accent1">
                    <a:lumMod val="50000"/>
                  </a:schemeClr>
                </a:solidFill>
                <a:effectLst/>
                <a:latin typeface="Inter Tight" pitchFamily="2" charset="0"/>
                <a:ea typeface="Inter Tight" pitchFamily="2" charset="0"/>
                <a:cs typeface="Inter Tight" pitchFamily="2" charset="0"/>
              </a:rPr>
              <a:t>hidden and anomalous relations </a:t>
            </a:r>
            <a:r>
              <a:rPr lang="en-US" sz="1600" dirty="0">
                <a:solidFill>
                  <a:srgbClr val="002060"/>
                </a:solidFill>
                <a:effectLst/>
                <a:latin typeface="Inter Tight" pitchFamily="2" charset="0"/>
                <a:ea typeface="Inter Tight" pitchFamily="2" charset="0"/>
                <a:cs typeface="Inter Tight" pitchFamily="2" charset="0"/>
              </a:rPr>
              <a:t>that indicate citation manipulation. </a:t>
            </a:r>
          </a:p>
          <a:p>
            <a:pPr marL="285750" indent="-285750">
              <a:buClr>
                <a:schemeClr val="tx1"/>
              </a:buClr>
              <a:buFont typeface="Wingdings" panose="05000000000000000000" pitchFamily="2" charset="2"/>
              <a:buChar char="Ø"/>
            </a:pPr>
            <a:endParaRPr lang="en-US" sz="1600" dirty="0">
              <a:solidFill>
                <a:srgbClr val="002060"/>
              </a:solidFill>
              <a:latin typeface="Inter Tight" pitchFamily="2" charset="0"/>
              <a:ea typeface="Inter Tight" pitchFamily="2" charset="0"/>
              <a:cs typeface="Inter Tight" pitchFamily="2" charset="0"/>
            </a:endParaRPr>
          </a:p>
          <a:p>
            <a:pPr marL="285750" indent="-285750">
              <a:buFont typeface="Wingdings" panose="05000000000000000000" pitchFamily="2" charset="2"/>
              <a:buChar char="Ø"/>
            </a:pPr>
            <a:r>
              <a:rPr lang="en-US" sz="1600" dirty="0">
                <a:solidFill>
                  <a:srgbClr val="002060"/>
                </a:solidFill>
                <a:effectLst/>
                <a:latin typeface="Inter Tight" pitchFamily="2" charset="0"/>
                <a:ea typeface="Inter Tight" pitchFamily="2" charset="0"/>
                <a:cs typeface="Inter Tight" pitchFamily="2" charset="0"/>
              </a:rPr>
              <a:t>The analysis is not focused on a single paper but delves into the dynamics of the entire broad network to generate a deep and comprehensive understanding of manipulation patterns.</a:t>
            </a:r>
            <a:endParaRPr lang="en-US" sz="1600" dirty="0">
              <a:solidFill>
                <a:srgbClr val="002060"/>
              </a:solidFill>
              <a:latin typeface="Inter Tight" pitchFamily="2" charset="0"/>
              <a:ea typeface="Inter Tight" pitchFamily="2" charset="0"/>
              <a:cs typeface="Inter Tight" pitchFamily="2" charset="0"/>
            </a:endParaRPr>
          </a:p>
          <a:p>
            <a:endParaRPr lang="en-US" sz="1600" dirty="0">
              <a:solidFill>
                <a:schemeClr val="tx1"/>
              </a:solidFill>
            </a:endParaRPr>
          </a:p>
          <a:p>
            <a:pPr marL="285750" indent="-285750">
              <a:buClr>
                <a:schemeClr val="tx1"/>
              </a:buClr>
              <a:buFont typeface="Wingdings" panose="05000000000000000000" pitchFamily="2" charset="2"/>
              <a:buChar char="Ø"/>
            </a:pPr>
            <a:endParaRPr lang="en-US" sz="1600" dirty="0">
              <a:solidFill>
                <a:schemeClr val="tx1"/>
              </a:solidFill>
              <a:effectLst/>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en-US" sz="1600" dirty="0">
              <a:solidFill>
                <a:schemeClr val="tx1"/>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he-IL" sz="1600" dirty="0">
              <a:solidFill>
                <a:schemeClr val="tx1">
                  <a:lumMod val="50000"/>
                </a:schemeClr>
              </a:solidFill>
              <a:latin typeface="Inter Tight" pitchFamily="2" charset="0"/>
              <a:ea typeface="Inter Tight" pitchFamily="2" charset="0"/>
            </a:endParaRPr>
          </a:p>
        </p:txBody>
      </p:sp>
    </p:spTree>
    <p:extLst>
      <p:ext uri="{BB962C8B-B14F-4D97-AF65-F5344CB8AC3E}">
        <p14:creationId xmlns:p14="http://schemas.microsoft.com/office/powerpoint/2010/main" val="205861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503249" y="431050"/>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latin typeface="Inter Tight SemiBold" pitchFamily="2" charset="0"/>
                <a:ea typeface="Inter Tight SemiBold" pitchFamily="2" charset="0"/>
                <a:cs typeface="Inter Tight SemiBold" pitchFamily="2" charset="0"/>
              </a:rPr>
              <a:t>Citation Network</a:t>
            </a: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תיבת טקסט 2">
            <a:extLst>
              <a:ext uri="{FF2B5EF4-FFF2-40B4-BE49-F238E27FC236}">
                <a16:creationId xmlns:a16="http://schemas.microsoft.com/office/drawing/2014/main" id="{E4F1F0DE-A2A9-584F-C670-2558C69AEE63}"/>
              </a:ext>
            </a:extLst>
          </p:cNvPr>
          <p:cNvSpPr txBox="1"/>
          <p:nvPr/>
        </p:nvSpPr>
        <p:spPr>
          <a:xfrm>
            <a:off x="503249" y="1160726"/>
            <a:ext cx="7953306" cy="2462213"/>
          </a:xfrm>
          <a:prstGeom prst="rect">
            <a:avLst/>
          </a:prstGeom>
          <a:noFill/>
        </p:spPr>
        <p:txBody>
          <a:bodyPr wrap="square">
            <a:spAutoFit/>
          </a:bodyPr>
          <a:lstStyle/>
          <a:p>
            <a:r>
              <a:rPr lang="en-US" sz="1800" dirty="0">
                <a:solidFill>
                  <a:srgbClr val="002060"/>
                </a:solidFill>
                <a:latin typeface="Inter Tight" pitchFamily="2" charset="0"/>
                <a:ea typeface="Inter Tight" pitchFamily="2" charset="0"/>
                <a:cs typeface="Inter Tight" pitchFamily="2" charset="0"/>
              </a:rPr>
              <a:t>A citation network, or citation graph, is a directed graph that depicts the citations within a collection of documents.</a:t>
            </a:r>
          </a:p>
          <a:p>
            <a:endParaRPr lang="en-US" sz="1800"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Each node (or vertex) in the graph represents a document in the collection.</a:t>
            </a: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Each directed edge from one document to another represents a citation. </a:t>
            </a:r>
          </a:p>
          <a:p>
            <a:endParaRPr lang="en-US" sz="1600" dirty="0">
              <a:solidFill>
                <a:schemeClr val="tx1"/>
              </a:solidFill>
            </a:endParaRPr>
          </a:p>
          <a:p>
            <a:pPr marL="285750" indent="-285750">
              <a:buClr>
                <a:schemeClr val="tx1"/>
              </a:buClr>
              <a:buFont typeface="Wingdings" panose="05000000000000000000" pitchFamily="2" charset="2"/>
              <a:buChar char="Ø"/>
            </a:pPr>
            <a:endParaRPr lang="en-US" sz="1600" dirty="0">
              <a:solidFill>
                <a:schemeClr val="tx1"/>
              </a:solidFill>
              <a:effectLst/>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en-US" sz="1600" dirty="0">
              <a:solidFill>
                <a:schemeClr val="tx1"/>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endParaRPr lang="he-IL" sz="1600" dirty="0">
              <a:solidFill>
                <a:schemeClr val="tx1">
                  <a:lumMod val="50000"/>
                </a:schemeClr>
              </a:solidFill>
              <a:latin typeface="Inter Tight" pitchFamily="2" charset="0"/>
              <a:ea typeface="Inter Tight" pitchFamily="2" charset="0"/>
            </a:endParaRPr>
          </a:p>
        </p:txBody>
      </p:sp>
      <p:sp>
        <p:nvSpPr>
          <p:cNvPr id="4" name="תיבת טקסט 3">
            <a:extLst>
              <a:ext uri="{FF2B5EF4-FFF2-40B4-BE49-F238E27FC236}">
                <a16:creationId xmlns:a16="http://schemas.microsoft.com/office/drawing/2014/main" id="{2521B73E-6A3B-A16B-0B79-F1933CE627E1}"/>
              </a:ext>
            </a:extLst>
          </p:cNvPr>
          <p:cNvSpPr txBox="1"/>
          <p:nvPr/>
        </p:nvSpPr>
        <p:spPr>
          <a:xfrm>
            <a:off x="611792" y="3982774"/>
            <a:ext cx="805198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2060"/>
                </a:solidFill>
                <a:effectLst/>
                <a:uLnTx/>
                <a:uFillTx/>
                <a:latin typeface="Inter Tight" pitchFamily="2" charset="0"/>
                <a:ea typeface="Inter Tight" pitchFamily="2" charset="0"/>
                <a:cs typeface="Arial"/>
                <a:sym typeface="Arial"/>
              </a:rPr>
              <a:t>In this project, we consider a simplification of the problem of working with undirected graphs</a:t>
            </a:r>
            <a:endParaRPr kumimoji="0" lang="he-IL" sz="1800" b="0" i="0" u="none" strike="noStrike" kern="0" cap="none" spc="0" normalizeH="0" baseline="0" noProof="0" dirty="0">
              <a:ln>
                <a:noFill/>
              </a:ln>
              <a:solidFill>
                <a:srgbClr val="002060"/>
              </a:solidFill>
              <a:effectLst/>
              <a:uLnTx/>
              <a:uFillTx/>
              <a:latin typeface="Inter Tight" pitchFamily="2" charset="0"/>
              <a:ea typeface="Inter Tight" pitchFamily="2" charset="0"/>
              <a:cs typeface="Arial"/>
              <a:sym typeface="Arial"/>
            </a:endParaRPr>
          </a:p>
        </p:txBody>
      </p:sp>
      <p:pic>
        <p:nvPicPr>
          <p:cNvPr id="5" name="תמונה 4">
            <a:extLst>
              <a:ext uri="{FF2B5EF4-FFF2-40B4-BE49-F238E27FC236}">
                <a16:creationId xmlns:a16="http://schemas.microsoft.com/office/drawing/2014/main" id="{20115BD5-DA11-92CF-D10D-071C6A60BE34}"/>
              </a:ext>
            </a:extLst>
          </p:cNvPr>
          <p:cNvPicPr>
            <a:picLocks noChangeAspect="1"/>
          </p:cNvPicPr>
          <p:nvPr/>
        </p:nvPicPr>
        <p:blipFill>
          <a:blip r:embed="rId3"/>
          <a:stretch>
            <a:fillRect/>
          </a:stretch>
        </p:blipFill>
        <p:spPr>
          <a:xfrm>
            <a:off x="1992069" y="2681390"/>
            <a:ext cx="4654952" cy="13013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תמונה 6" descr="תמונה שמכילה גרפיקה, סמל, עיצוב&#10;&#10;התיאור נוצר באופן אוטומטי">
            <a:extLst>
              <a:ext uri="{FF2B5EF4-FFF2-40B4-BE49-F238E27FC236}">
                <a16:creationId xmlns:a16="http://schemas.microsoft.com/office/drawing/2014/main" id="{EDAD73D0-2AC9-809D-2C55-CA1A0322AACA}"/>
              </a:ext>
            </a:extLst>
          </p:cNvPr>
          <p:cNvPicPr>
            <a:picLocks noChangeAspect="1"/>
          </p:cNvPicPr>
          <p:nvPr/>
        </p:nvPicPr>
        <p:blipFill>
          <a:blip r:embed="rId4"/>
          <a:stretch>
            <a:fillRect/>
          </a:stretch>
        </p:blipFill>
        <p:spPr>
          <a:xfrm>
            <a:off x="3094629" y="2742658"/>
            <a:ext cx="411788" cy="411788"/>
          </a:xfrm>
          <a:prstGeom prst="rect">
            <a:avLst/>
          </a:prstGeom>
        </p:spPr>
      </p:pic>
      <p:pic>
        <p:nvPicPr>
          <p:cNvPr id="11" name="תמונה 10" descr="תמונה שמכילה מנורה, קו, צבעוני, עיצוב&#10;&#10;התיאור נוצר באופן אוטומטי">
            <a:extLst>
              <a:ext uri="{FF2B5EF4-FFF2-40B4-BE49-F238E27FC236}">
                <a16:creationId xmlns:a16="http://schemas.microsoft.com/office/drawing/2014/main" id="{C6412A98-9A77-A87C-B4A4-191D8D423EF8}"/>
              </a:ext>
            </a:extLst>
          </p:cNvPr>
          <p:cNvPicPr>
            <a:picLocks noChangeAspect="1"/>
          </p:cNvPicPr>
          <p:nvPr/>
        </p:nvPicPr>
        <p:blipFill>
          <a:blip r:embed="rId5"/>
          <a:stretch>
            <a:fillRect/>
          </a:stretch>
        </p:blipFill>
        <p:spPr>
          <a:xfrm>
            <a:off x="3439551" y="2778606"/>
            <a:ext cx="339891" cy="339891"/>
          </a:xfrm>
          <a:prstGeom prst="rect">
            <a:avLst/>
          </a:prstGeom>
        </p:spPr>
      </p:pic>
      <p:pic>
        <p:nvPicPr>
          <p:cNvPr id="13" name="תמונה 12" descr="תמונה שמכילה סמל, גרפיקה, עיצוב&#10;&#10;התיאור נוצר באופן אוטומטי">
            <a:extLst>
              <a:ext uri="{FF2B5EF4-FFF2-40B4-BE49-F238E27FC236}">
                <a16:creationId xmlns:a16="http://schemas.microsoft.com/office/drawing/2014/main" id="{42BCFCC3-03D5-D5D9-A4CB-0F9286A78048}"/>
              </a:ext>
            </a:extLst>
          </p:cNvPr>
          <p:cNvPicPr>
            <a:picLocks noChangeAspect="1"/>
          </p:cNvPicPr>
          <p:nvPr/>
        </p:nvPicPr>
        <p:blipFill>
          <a:blip r:embed="rId6"/>
          <a:stretch>
            <a:fillRect/>
          </a:stretch>
        </p:blipFill>
        <p:spPr>
          <a:xfrm>
            <a:off x="2838381" y="2826301"/>
            <a:ext cx="328145" cy="328145"/>
          </a:xfrm>
          <a:prstGeom prst="rect">
            <a:avLst/>
          </a:prstGeom>
        </p:spPr>
      </p:pic>
      <p:pic>
        <p:nvPicPr>
          <p:cNvPr id="14" name="תמונה 13" descr="תמונה שמכילה גרפיקה, סמל, עיצוב&#10;&#10;התיאור נוצר באופן אוטומטי">
            <a:extLst>
              <a:ext uri="{FF2B5EF4-FFF2-40B4-BE49-F238E27FC236}">
                <a16:creationId xmlns:a16="http://schemas.microsoft.com/office/drawing/2014/main" id="{348B26D9-FC1D-35FC-8CAB-58903276655A}"/>
              </a:ext>
            </a:extLst>
          </p:cNvPr>
          <p:cNvPicPr>
            <a:picLocks noChangeAspect="1"/>
          </p:cNvPicPr>
          <p:nvPr/>
        </p:nvPicPr>
        <p:blipFill>
          <a:blip r:embed="rId4"/>
          <a:stretch>
            <a:fillRect/>
          </a:stretch>
        </p:blipFill>
        <p:spPr>
          <a:xfrm>
            <a:off x="4474906" y="2746158"/>
            <a:ext cx="411788" cy="411788"/>
          </a:xfrm>
          <a:prstGeom prst="rect">
            <a:avLst/>
          </a:prstGeom>
        </p:spPr>
      </p:pic>
      <p:pic>
        <p:nvPicPr>
          <p:cNvPr id="15" name="תמונה 14" descr="תמונה שמכילה מנורה, קו, צבעוני, עיצוב&#10;&#10;התיאור נוצר באופן אוטומטי">
            <a:extLst>
              <a:ext uri="{FF2B5EF4-FFF2-40B4-BE49-F238E27FC236}">
                <a16:creationId xmlns:a16="http://schemas.microsoft.com/office/drawing/2014/main" id="{FCC543D9-A5FB-AA83-CD34-41F7358F1AAF}"/>
              </a:ext>
            </a:extLst>
          </p:cNvPr>
          <p:cNvPicPr>
            <a:picLocks noChangeAspect="1"/>
          </p:cNvPicPr>
          <p:nvPr/>
        </p:nvPicPr>
        <p:blipFill>
          <a:blip r:embed="rId5"/>
          <a:stretch>
            <a:fillRect/>
          </a:stretch>
        </p:blipFill>
        <p:spPr>
          <a:xfrm>
            <a:off x="4819828" y="2782106"/>
            <a:ext cx="339891" cy="339891"/>
          </a:xfrm>
          <a:prstGeom prst="rect">
            <a:avLst/>
          </a:prstGeom>
        </p:spPr>
      </p:pic>
      <p:pic>
        <p:nvPicPr>
          <p:cNvPr id="16" name="תמונה 15" descr="תמונה שמכילה סמל, גרפיקה, עיצוב&#10;&#10;התיאור נוצר באופן אוטומטי">
            <a:extLst>
              <a:ext uri="{FF2B5EF4-FFF2-40B4-BE49-F238E27FC236}">
                <a16:creationId xmlns:a16="http://schemas.microsoft.com/office/drawing/2014/main" id="{3C79DD12-201B-25AC-B686-752965B9D478}"/>
              </a:ext>
            </a:extLst>
          </p:cNvPr>
          <p:cNvPicPr>
            <a:picLocks noChangeAspect="1"/>
          </p:cNvPicPr>
          <p:nvPr/>
        </p:nvPicPr>
        <p:blipFill>
          <a:blip r:embed="rId6"/>
          <a:stretch>
            <a:fillRect/>
          </a:stretch>
        </p:blipFill>
        <p:spPr>
          <a:xfrm>
            <a:off x="4218658" y="2829801"/>
            <a:ext cx="328145" cy="328145"/>
          </a:xfrm>
          <a:prstGeom prst="rect">
            <a:avLst/>
          </a:prstGeom>
        </p:spPr>
      </p:pic>
      <p:pic>
        <p:nvPicPr>
          <p:cNvPr id="20" name="תמונה 19" descr="תמונה שמכילה גרפיקה, סמל, עיצוב&#10;&#10;התיאור נוצר באופן אוטומטי">
            <a:extLst>
              <a:ext uri="{FF2B5EF4-FFF2-40B4-BE49-F238E27FC236}">
                <a16:creationId xmlns:a16="http://schemas.microsoft.com/office/drawing/2014/main" id="{D6C4985A-811D-4DE1-D673-162C7C6F85F9}"/>
              </a:ext>
            </a:extLst>
          </p:cNvPr>
          <p:cNvPicPr>
            <a:picLocks noChangeAspect="1"/>
          </p:cNvPicPr>
          <p:nvPr/>
        </p:nvPicPr>
        <p:blipFill>
          <a:blip r:embed="rId4"/>
          <a:stretch>
            <a:fillRect/>
          </a:stretch>
        </p:blipFill>
        <p:spPr>
          <a:xfrm>
            <a:off x="5661744" y="2706710"/>
            <a:ext cx="411788" cy="411788"/>
          </a:xfrm>
          <a:prstGeom prst="rect">
            <a:avLst/>
          </a:prstGeom>
        </p:spPr>
      </p:pic>
      <p:pic>
        <p:nvPicPr>
          <p:cNvPr id="21" name="תמונה 20" descr="תמונה שמכילה מנורה, קו, צבעוני, עיצוב&#10;&#10;התיאור נוצר באופן אוטומטי">
            <a:extLst>
              <a:ext uri="{FF2B5EF4-FFF2-40B4-BE49-F238E27FC236}">
                <a16:creationId xmlns:a16="http://schemas.microsoft.com/office/drawing/2014/main" id="{FB6244A6-3537-5FF5-E000-A0566C8578DE}"/>
              </a:ext>
            </a:extLst>
          </p:cNvPr>
          <p:cNvPicPr>
            <a:picLocks noChangeAspect="1"/>
          </p:cNvPicPr>
          <p:nvPr/>
        </p:nvPicPr>
        <p:blipFill>
          <a:blip r:embed="rId5"/>
          <a:stretch>
            <a:fillRect/>
          </a:stretch>
        </p:blipFill>
        <p:spPr>
          <a:xfrm>
            <a:off x="6006666" y="2742658"/>
            <a:ext cx="339891" cy="339891"/>
          </a:xfrm>
          <a:prstGeom prst="rect">
            <a:avLst/>
          </a:prstGeom>
        </p:spPr>
      </p:pic>
      <p:pic>
        <p:nvPicPr>
          <p:cNvPr id="22" name="תמונה 21" descr="תמונה שמכילה סמל, גרפיקה, עיצוב&#10;&#10;התיאור נוצר באופן אוטומטי">
            <a:extLst>
              <a:ext uri="{FF2B5EF4-FFF2-40B4-BE49-F238E27FC236}">
                <a16:creationId xmlns:a16="http://schemas.microsoft.com/office/drawing/2014/main" id="{6C25DBB8-101B-D1F9-3202-B1B5837021FD}"/>
              </a:ext>
            </a:extLst>
          </p:cNvPr>
          <p:cNvPicPr>
            <a:picLocks noChangeAspect="1"/>
          </p:cNvPicPr>
          <p:nvPr/>
        </p:nvPicPr>
        <p:blipFill>
          <a:blip r:embed="rId6"/>
          <a:stretch>
            <a:fillRect/>
          </a:stretch>
        </p:blipFill>
        <p:spPr>
          <a:xfrm>
            <a:off x="5405496" y="2790353"/>
            <a:ext cx="328145" cy="328145"/>
          </a:xfrm>
          <a:prstGeom prst="rect">
            <a:avLst/>
          </a:prstGeom>
        </p:spPr>
      </p:pic>
    </p:spTree>
    <p:extLst>
      <p:ext uri="{BB962C8B-B14F-4D97-AF65-F5344CB8AC3E}">
        <p14:creationId xmlns:p14="http://schemas.microsoft.com/office/powerpoint/2010/main" val="109258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28"/>
          <p:cNvSpPr txBox="1">
            <a:spLocks noGrp="1"/>
          </p:cNvSpPr>
          <p:nvPr>
            <p:ph type="title" idx="2"/>
          </p:nvPr>
        </p:nvSpPr>
        <p:spPr>
          <a:xfrm>
            <a:off x="715100" y="535000"/>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latin typeface="Inter Tight SemiBold" pitchFamily="2" charset="0"/>
                <a:ea typeface="Inter Tight SemiBold" pitchFamily="2" charset="0"/>
                <a:cs typeface="Inter Tight SemiBold" pitchFamily="2" charset="0"/>
              </a:rPr>
              <a:t>Main Idea</a:t>
            </a:r>
            <a:endParaRPr dirty="0">
              <a:solidFill>
                <a:srgbClr val="002060"/>
              </a:solidFill>
              <a:latin typeface="Inter Tight SemiBold" pitchFamily="2" charset="0"/>
              <a:ea typeface="Inter Tight SemiBold" pitchFamily="2" charset="0"/>
              <a:cs typeface="Inter Tight SemiBold" pitchFamily="2" charset="0"/>
            </a:endParaRPr>
          </a:p>
        </p:txBody>
      </p:sp>
      <p:sp>
        <p:nvSpPr>
          <p:cNvPr id="270" name="Google Shape;270;p28"/>
          <p:cNvSpPr/>
          <p:nvPr/>
        </p:nvSpPr>
        <p:spPr>
          <a:xfrm>
            <a:off x="7048850" y="3331325"/>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902850" y="2629688"/>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7089750" y="27969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8113275" y="324145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תיבת טקסט 26">
            <a:extLst>
              <a:ext uri="{FF2B5EF4-FFF2-40B4-BE49-F238E27FC236}">
                <a16:creationId xmlns:a16="http://schemas.microsoft.com/office/drawing/2014/main" id="{DC64EF73-77F7-DF84-F1BD-33388335141D}"/>
              </a:ext>
            </a:extLst>
          </p:cNvPr>
          <p:cNvSpPr txBox="1"/>
          <p:nvPr/>
        </p:nvSpPr>
        <p:spPr>
          <a:xfrm>
            <a:off x="715000" y="1111101"/>
            <a:ext cx="8196884" cy="2308324"/>
          </a:xfrm>
          <a:prstGeom prst="rect">
            <a:avLst/>
          </a:prstGeom>
          <a:noFill/>
        </p:spPr>
        <p:txBody>
          <a:bodyPr wrap="square">
            <a:spAutoFit/>
          </a:bodyPr>
          <a:lstStyle/>
          <a:p>
            <a:r>
              <a:rPr lang="en-US" sz="1800" dirty="0">
                <a:solidFill>
                  <a:srgbClr val="002060"/>
                </a:solidFill>
                <a:latin typeface="Inter Tight" pitchFamily="2" charset="0"/>
                <a:ea typeface="Inter Tight" pitchFamily="2" charset="0"/>
                <a:cs typeface="Inter Tight" pitchFamily="2" charset="0"/>
              </a:rPr>
              <a:t>The main idea is to use graph masking for checking of the edges </a:t>
            </a:r>
            <a:r>
              <a:rPr lang="en-US" sz="1800" dirty="0" err="1">
                <a:solidFill>
                  <a:srgbClr val="002060"/>
                </a:solidFill>
                <a:latin typeface="Inter Tight" pitchFamily="2" charset="0"/>
                <a:ea typeface="Inter Tight" pitchFamily="2" charset="0"/>
                <a:cs typeface="Inter Tight" pitchFamily="2" charset="0"/>
              </a:rPr>
              <a:t>reability</a:t>
            </a:r>
            <a:endParaRPr lang="en-US" sz="1800" dirty="0">
              <a:solidFill>
                <a:srgbClr val="002060"/>
              </a:solidFill>
              <a:latin typeface="Inter Tight" pitchFamily="2" charset="0"/>
              <a:ea typeface="Inter Tight" pitchFamily="2" charset="0"/>
              <a:cs typeface="Inter Tight" pitchFamily="2" charset="0"/>
            </a:endParaRPr>
          </a:p>
          <a:p>
            <a:r>
              <a:rPr lang="en-US" sz="1800" dirty="0">
                <a:solidFill>
                  <a:srgbClr val="002060"/>
                </a:solidFill>
                <a:latin typeface="Inter Tight" pitchFamily="2" charset="0"/>
                <a:ea typeface="Inter Tight" pitchFamily="2" charset="0"/>
                <a:cs typeface="Inter Tight" pitchFamily="2" charset="0"/>
              </a:rPr>
              <a:t>Part of the graph is masked and the rest of the network is used as the study material for a neural network constructed to provide link prediction within the masked part.</a:t>
            </a:r>
          </a:p>
          <a:p>
            <a:endParaRPr lang="en-US" sz="1800" dirty="0">
              <a:solidFill>
                <a:schemeClr val="tx1"/>
              </a:solidFill>
              <a:latin typeface="Inter Tight" pitchFamily="2" charset="0"/>
              <a:ea typeface="Inter Tight" pitchFamily="2" charset="0"/>
              <a:cs typeface="Inter Tight" pitchFamily="2" charset="0"/>
            </a:endParaRPr>
          </a:p>
          <a:p>
            <a:r>
              <a:rPr lang="en-US" sz="1800" dirty="0">
                <a:solidFill>
                  <a:srgbClr val="002060"/>
                </a:solidFill>
                <a:latin typeface="Inter Tight" pitchFamily="2" charset="0"/>
                <a:ea typeface="Inter Tight" pitchFamily="2" charset="0"/>
                <a:cs typeface="Inter Tight" pitchFamily="2" charset="0"/>
              </a:rPr>
              <a:t>Edges with predication scores greater than the threshold (Tr) will be real (stable) edges of the citation network. Otherwise, in this specific check, the edge is manipulated.</a:t>
            </a:r>
          </a:p>
        </p:txBody>
      </p:sp>
      <p:pic>
        <p:nvPicPr>
          <p:cNvPr id="29" name="תמונה 28">
            <a:extLst>
              <a:ext uri="{FF2B5EF4-FFF2-40B4-BE49-F238E27FC236}">
                <a16:creationId xmlns:a16="http://schemas.microsoft.com/office/drawing/2014/main" id="{ABE712BC-8DDB-F54D-CB5A-9AD26A2E5847}"/>
              </a:ext>
            </a:extLst>
          </p:cNvPr>
          <p:cNvPicPr>
            <a:picLocks noChangeAspect="1"/>
          </p:cNvPicPr>
          <p:nvPr/>
        </p:nvPicPr>
        <p:blipFill>
          <a:blip r:embed="rId3"/>
          <a:stretch>
            <a:fillRect/>
          </a:stretch>
        </p:blipFill>
        <p:spPr>
          <a:xfrm>
            <a:off x="2654642" y="3241717"/>
            <a:ext cx="1403154" cy="13959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תמונה 30">
            <a:extLst>
              <a:ext uri="{FF2B5EF4-FFF2-40B4-BE49-F238E27FC236}">
                <a16:creationId xmlns:a16="http://schemas.microsoft.com/office/drawing/2014/main" id="{BD92E5EC-6719-86D3-FA9C-518D43ACF700}"/>
              </a:ext>
            </a:extLst>
          </p:cNvPr>
          <p:cNvPicPr>
            <a:picLocks noChangeAspect="1"/>
          </p:cNvPicPr>
          <p:nvPr/>
        </p:nvPicPr>
        <p:blipFill>
          <a:blip r:embed="rId4"/>
          <a:stretch>
            <a:fillRect/>
          </a:stretch>
        </p:blipFill>
        <p:spPr>
          <a:xfrm>
            <a:off x="4307748" y="3729172"/>
            <a:ext cx="3018902" cy="43712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503249" y="431050"/>
            <a:ext cx="8472331" cy="664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2060"/>
                </a:solidFill>
              </a:rPr>
              <a:t>Cornerstones</a:t>
            </a:r>
            <a:endParaRPr lang="en-US" dirty="0">
              <a:solidFill>
                <a:srgbClr val="002060"/>
              </a:solidFill>
              <a:latin typeface="Inter Tight SemiBold" pitchFamily="2" charset="0"/>
              <a:ea typeface="Inter Tight SemiBold" pitchFamily="2" charset="0"/>
              <a:cs typeface="Inter Tight SemiBold" pitchFamily="2" charset="0"/>
            </a:endParaRPr>
          </a:p>
        </p:txBody>
      </p:sp>
      <p:sp>
        <p:nvSpPr>
          <p:cNvPr id="250" name="Google Shape;250;p27"/>
          <p:cNvSpPr/>
          <p:nvPr/>
        </p:nvSpPr>
        <p:spPr>
          <a:xfrm>
            <a:off x="7560325" y="7823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7692325" y="6874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תמונה 25" descr="תמונה שמכילה לוגו, צילום מסך, סמל, גרפיקה&#10;&#10;התיאור נוצר באופן אוטומטי">
            <a:extLst>
              <a:ext uri="{FF2B5EF4-FFF2-40B4-BE49-F238E27FC236}">
                <a16:creationId xmlns:a16="http://schemas.microsoft.com/office/drawing/2014/main" id="{518C9D14-C19C-BCEC-4520-784CAA4E528E}"/>
              </a:ext>
            </a:extLst>
          </p:cNvPr>
          <p:cNvPicPr>
            <a:picLocks noChangeAspect="1"/>
          </p:cNvPicPr>
          <p:nvPr/>
        </p:nvPicPr>
        <p:blipFill>
          <a:blip r:embed="rId3"/>
          <a:stretch>
            <a:fillRect/>
          </a:stretch>
        </p:blipFill>
        <p:spPr>
          <a:xfrm>
            <a:off x="944364" y="1417076"/>
            <a:ext cx="947666" cy="947666"/>
          </a:xfrm>
          <a:prstGeom prst="rect">
            <a:avLst/>
          </a:prstGeom>
        </p:spPr>
      </p:pic>
      <p:pic>
        <p:nvPicPr>
          <p:cNvPr id="28" name="תמונה 27" descr="תמונה שמכילה לוגו, צילום מסך, גרפיקה, סמל&#10;&#10;התיאור נוצר באופן אוטומטי">
            <a:extLst>
              <a:ext uri="{FF2B5EF4-FFF2-40B4-BE49-F238E27FC236}">
                <a16:creationId xmlns:a16="http://schemas.microsoft.com/office/drawing/2014/main" id="{856D0BA4-1AAE-4F9D-2298-1D7BE7B9851E}"/>
              </a:ext>
            </a:extLst>
          </p:cNvPr>
          <p:cNvPicPr>
            <a:picLocks noChangeAspect="1"/>
          </p:cNvPicPr>
          <p:nvPr/>
        </p:nvPicPr>
        <p:blipFill>
          <a:blip r:embed="rId4"/>
          <a:stretch>
            <a:fillRect/>
          </a:stretch>
        </p:blipFill>
        <p:spPr>
          <a:xfrm>
            <a:off x="940202" y="2395455"/>
            <a:ext cx="947667" cy="947667"/>
          </a:xfrm>
          <a:prstGeom prst="rect">
            <a:avLst/>
          </a:prstGeom>
        </p:spPr>
      </p:pic>
      <p:sp>
        <p:nvSpPr>
          <p:cNvPr id="32" name="תיבת טקסט 31">
            <a:extLst>
              <a:ext uri="{FF2B5EF4-FFF2-40B4-BE49-F238E27FC236}">
                <a16:creationId xmlns:a16="http://schemas.microsoft.com/office/drawing/2014/main" id="{191607AE-FBB8-20F4-E350-B1468B673133}"/>
              </a:ext>
            </a:extLst>
          </p:cNvPr>
          <p:cNvSpPr txBox="1"/>
          <p:nvPr/>
        </p:nvSpPr>
        <p:spPr>
          <a:xfrm>
            <a:off x="1937836" y="1624908"/>
            <a:ext cx="4572000" cy="461665"/>
          </a:xfrm>
          <a:prstGeom prst="rect">
            <a:avLst/>
          </a:prstGeom>
          <a:noFill/>
        </p:spPr>
        <p:txBody>
          <a:bodyPr wrap="square">
            <a:spAutoFit/>
          </a:bodyPr>
          <a:lstStyle/>
          <a:p>
            <a:r>
              <a:rPr lang="en-US" sz="2400" b="1" dirty="0">
                <a:solidFill>
                  <a:srgbClr val="002060"/>
                </a:solidFill>
                <a:latin typeface="Inter Tight" pitchFamily="2" charset="0"/>
                <a:ea typeface="Inter Tight" pitchFamily="2" charset="0"/>
                <a:cs typeface="Inter Tight" pitchFamily="2" charset="0"/>
              </a:rPr>
              <a:t>Ego – Graph</a:t>
            </a:r>
          </a:p>
        </p:txBody>
      </p:sp>
      <p:sp>
        <p:nvSpPr>
          <p:cNvPr id="33" name="תיבת טקסט 32">
            <a:extLst>
              <a:ext uri="{FF2B5EF4-FFF2-40B4-BE49-F238E27FC236}">
                <a16:creationId xmlns:a16="http://schemas.microsoft.com/office/drawing/2014/main" id="{43C69BA9-D85A-8546-AE63-E774532410F3}"/>
              </a:ext>
            </a:extLst>
          </p:cNvPr>
          <p:cNvSpPr txBox="1"/>
          <p:nvPr/>
        </p:nvSpPr>
        <p:spPr>
          <a:xfrm>
            <a:off x="1929009" y="2638455"/>
            <a:ext cx="3554099" cy="461665"/>
          </a:xfrm>
          <a:prstGeom prst="rect">
            <a:avLst/>
          </a:prstGeom>
          <a:noFill/>
        </p:spPr>
        <p:txBody>
          <a:bodyPr wrap="square">
            <a:spAutoFit/>
          </a:bodyPr>
          <a:lstStyle/>
          <a:p>
            <a:r>
              <a:rPr lang="en-US" sz="2400" b="1" kern="100" dirty="0">
                <a:solidFill>
                  <a:srgbClr val="002060"/>
                </a:solidFill>
                <a:latin typeface="Inter Tight" pitchFamily="2" charset="0"/>
                <a:ea typeface="Inter Tight" pitchFamily="2" charset="0"/>
                <a:cs typeface="Inter Tight" pitchFamily="2" charset="0"/>
              </a:rPr>
              <a:t>Positional embedding</a:t>
            </a:r>
            <a:endParaRPr lang="en-US" sz="2400" b="1" dirty="0">
              <a:solidFill>
                <a:srgbClr val="002060"/>
              </a:solidFill>
              <a:latin typeface="Inter Tight" pitchFamily="2" charset="0"/>
              <a:ea typeface="Inter Tight" pitchFamily="2" charset="0"/>
              <a:cs typeface="Inter Tight" pitchFamily="2" charset="0"/>
            </a:endParaRPr>
          </a:p>
        </p:txBody>
      </p:sp>
      <p:pic>
        <p:nvPicPr>
          <p:cNvPr id="36" name="תמונה 35" descr="תמונה שמכילה גרפיקה, שחור, גופן, עיצוב&#10;&#10;התיאור נוצר באופן אוטומטי">
            <a:extLst>
              <a:ext uri="{FF2B5EF4-FFF2-40B4-BE49-F238E27FC236}">
                <a16:creationId xmlns:a16="http://schemas.microsoft.com/office/drawing/2014/main" id="{197B9C3E-6C6B-F84C-12F5-14224EEDAA5B}"/>
              </a:ext>
            </a:extLst>
          </p:cNvPr>
          <p:cNvPicPr>
            <a:picLocks noChangeAspect="1"/>
          </p:cNvPicPr>
          <p:nvPr/>
        </p:nvPicPr>
        <p:blipFill>
          <a:blip r:embed="rId5"/>
          <a:stretch>
            <a:fillRect/>
          </a:stretch>
        </p:blipFill>
        <p:spPr>
          <a:xfrm>
            <a:off x="3825753" y="1271320"/>
            <a:ext cx="1124135" cy="1124135"/>
          </a:xfrm>
          <a:prstGeom prst="rect">
            <a:avLst/>
          </a:prstGeom>
        </p:spPr>
      </p:pic>
      <p:pic>
        <p:nvPicPr>
          <p:cNvPr id="39" name="תמונה 38" descr="תמונה שמכילה גרפיקה, שחור, גופן, עיצוב&#10;&#10;התיאור נוצר באופן אוטומטי">
            <a:extLst>
              <a:ext uri="{FF2B5EF4-FFF2-40B4-BE49-F238E27FC236}">
                <a16:creationId xmlns:a16="http://schemas.microsoft.com/office/drawing/2014/main" id="{45865C25-50E8-8EDD-32BB-A023180FA633}"/>
              </a:ext>
            </a:extLst>
          </p:cNvPr>
          <p:cNvPicPr>
            <a:picLocks noChangeAspect="1"/>
          </p:cNvPicPr>
          <p:nvPr/>
        </p:nvPicPr>
        <p:blipFill>
          <a:blip r:embed="rId5"/>
          <a:stretch>
            <a:fillRect/>
          </a:stretch>
        </p:blipFill>
        <p:spPr>
          <a:xfrm>
            <a:off x="5359934" y="2283381"/>
            <a:ext cx="1124135" cy="1124135"/>
          </a:xfrm>
          <a:prstGeom prst="rect">
            <a:avLst/>
          </a:prstGeom>
        </p:spPr>
      </p:pic>
      <p:pic>
        <p:nvPicPr>
          <p:cNvPr id="41" name="תמונה 40" descr="תמונה שמכילה עיגול, גרפיקה, צבעוני, צילום מסך&#10;&#10;התיאור נוצר באופן אוטומטי">
            <a:extLst>
              <a:ext uri="{FF2B5EF4-FFF2-40B4-BE49-F238E27FC236}">
                <a16:creationId xmlns:a16="http://schemas.microsoft.com/office/drawing/2014/main" id="{CF206978-6153-CBE6-4171-FFF3C6628840}"/>
              </a:ext>
            </a:extLst>
          </p:cNvPr>
          <p:cNvPicPr>
            <a:picLocks noChangeAspect="1"/>
          </p:cNvPicPr>
          <p:nvPr/>
        </p:nvPicPr>
        <p:blipFill>
          <a:blip r:embed="rId6"/>
          <a:stretch>
            <a:fillRect/>
          </a:stretch>
        </p:blipFill>
        <p:spPr>
          <a:xfrm>
            <a:off x="7116110" y="2287900"/>
            <a:ext cx="954213" cy="954213"/>
          </a:xfrm>
          <a:prstGeom prst="rect">
            <a:avLst/>
          </a:prstGeom>
        </p:spPr>
      </p:pic>
      <p:pic>
        <p:nvPicPr>
          <p:cNvPr id="43" name="תמונה 42" descr="תמונה שמכילה סמל, עיגול&#10;&#10;התיאור נוצר באופן אוטומטי">
            <a:extLst>
              <a:ext uri="{FF2B5EF4-FFF2-40B4-BE49-F238E27FC236}">
                <a16:creationId xmlns:a16="http://schemas.microsoft.com/office/drawing/2014/main" id="{5714B8A7-B28C-1B46-AEFD-F0BA9B173A00}"/>
              </a:ext>
            </a:extLst>
          </p:cNvPr>
          <p:cNvPicPr>
            <a:picLocks noChangeAspect="1"/>
          </p:cNvPicPr>
          <p:nvPr/>
        </p:nvPicPr>
        <p:blipFill>
          <a:blip r:embed="rId7"/>
          <a:stretch>
            <a:fillRect/>
          </a:stretch>
        </p:blipFill>
        <p:spPr>
          <a:xfrm>
            <a:off x="6509836" y="2578027"/>
            <a:ext cx="405325" cy="405325"/>
          </a:xfrm>
          <a:prstGeom prst="rect">
            <a:avLst/>
          </a:prstGeom>
        </p:spPr>
      </p:pic>
    </p:spTree>
    <p:extLst>
      <p:ext uri="{BB962C8B-B14F-4D97-AF65-F5344CB8AC3E}">
        <p14:creationId xmlns:p14="http://schemas.microsoft.com/office/powerpoint/2010/main" val="71350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p28">
            <a:extLst>
              <a:ext uri="{FF2B5EF4-FFF2-40B4-BE49-F238E27FC236}">
                <a16:creationId xmlns:a16="http://schemas.microsoft.com/office/drawing/2014/main" id="{535EF514-7044-2480-1C0B-DE3860071578}"/>
              </a:ext>
            </a:extLst>
          </p:cNvPr>
          <p:cNvSpPr txBox="1">
            <a:spLocks/>
          </p:cNvSpPr>
          <p:nvPr/>
        </p:nvSpPr>
        <p:spPr>
          <a:xfrm>
            <a:off x="715100" y="535000"/>
            <a:ext cx="7713900" cy="66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bert Sans"/>
              <a:buNone/>
              <a:defRPr sz="6000" b="1" i="0" u="none" strike="noStrike" cap="none">
                <a:solidFill>
                  <a:schemeClr val="accent2"/>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6000"/>
              <a:buFont typeface="Albert Sans"/>
              <a:buNone/>
              <a:defRPr sz="6000" b="1" i="0" u="none" strike="noStrike" cap="none">
                <a:solidFill>
                  <a:schemeClr val="dk1"/>
                </a:solidFill>
                <a:latin typeface="Albert Sans"/>
                <a:ea typeface="Albert Sans"/>
                <a:cs typeface="Albert Sans"/>
                <a:sym typeface="Albert Sans"/>
              </a:defRPr>
            </a:lvl9pPr>
          </a:lstStyle>
          <a:p>
            <a:r>
              <a:rPr lang="en-US" sz="3200" dirty="0">
                <a:solidFill>
                  <a:srgbClr val="002060"/>
                </a:solidFill>
                <a:latin typeface="Inter Tight SemiBold" pitchFamily="2" charset="0"/>
                <a:ea typeface="Inter Tight SemiBold" pitchFamily="2" charset="0"/>
                <a:cs typeface="Inter Tight SemiBold" pitchFamily="2" charset="0"/>
              </a:rPr>
              <a:t>Ego - Graph</a:t>
            </a:r>
          </a:p>
        </p:txBody>
      </p:sp>
      <p:sp>
        <p:nvSpPr>
          <p:cNvPr id="9" name="תיבת טקסט 8">
            <a:extLst>
              <a:ext uri="{FF2B5EF4-FFF2-40B4-BE49-F238E27FC236}">
                <a16:creationId xmlns:a16="http://schemas.microsoft.com/office/drawing/2014/main" id="{2C13CD59-3AB0-5634-23A6-B7F916320581}"/>
              </a:ext>
            </a:extLst>
          </p:cNvPr>
          <p:cNvSpPr txBox="1"/>
          <p:nvPr/>
        </p:nvSpPr>
        <p:spPr>
          <a:xfrm>
            <a:off x="649224" y="1191589"/>
            <a:ext cx="7845552" cy="1908215"/>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An ego-graph, also known as an ego network, is a subgraph in graph theory that focuses on one node, known as the ‘ego’, and its immediate neighbors.</a:t>
            </a:r>
          </a:p>
          <a:p>
            <a:pPr marL="285750" indent="-285750">
              <a:buClr>
                <a:schemeClr val="tx1"/>
              </a:buClr>
              <a:buFont typeface="Wingdings" panose="05000000000000000000" pitchFamily="2" charset="2"/>
              <a:buChar char="q"/>
            </a:pPr>
            <a:endParaRPr lang="en-US" dirty="0">
              <a:solidFill>
                <a:srgbClr val="002060"/>
              </a:solidFill>
              <a:latin typeface="Inter Tight" pitchFamily="2" charset="0"/>
              <a:ea typeface="Inter Tight" pitchFamily="2" charset="0"/>
              <a:cs typeface="Inter Tight" pitchFamily="2" charset="0"/>
            </a:endParaRPr>
          </a:p>
          <a:p>
            <a:pPr marL="285750" indent="-285750">
              <a:buClr>
                <a:schemeClr val="tx1"/>
              </a:buClr>
              <a:buFont typeface="Wingdings" panose="05000000000000000000" pitchFamily="2" charset="2"/>
              <a:buChar char="Ø"/>
            </a:pPr>
            <a:r>
              <a:rPr lang="en-US" sz="1800" dirty="0">
                <a:solidFill>
                  <a:srgbClr val="002060"/>
                </a:solidFill>
                <a:latin typeface="Inter Tight" pitchFamily="2" charset="0"/>
                <a:ea typeface="Inter Tight" pitchFamily="2" charset="0"/>
                <a:cs typeface="Inter Tight" pitchFamily="2" charset="0"/>
              </a:rPr>
              <a:t>These neighbors are often referred to as ‘alters’. The ego-graph includes the ego, the alters, and all the edges among them</a:t>
            </a:r>
          </a:p>
          <a:p>
            <a:pPr>
              <a:buClr>
                <a:schemeClr val="tx1"/>
              </a:buClr>
            </a:pPr>
            <a:r>
              <a:rPr lang="en-US" dirty="0">
                <a:solidFill>
                  <a:schemeClr val="tx1"/>
                </a:solidFill>
                <a:latin typeface="Inter Tight" pitchFamily="2" charset="0"/>
                <a:ea typeface="Inter Tight" pitchFamily="2" charset="0"/>
                <a:cs typeface="Inter Tight" pitchFamily="2" charset="0"/>
              </a:rPr>
              <a:t> </a:t>
            </a:r>
          </a:p>
        </p:txBody>
      </p:sp>
      <p:sp>
        <p:nvSpPr>
          <p:cNvPr id="29" name="Text Placeholder 6">
            <a:extLst>
              <a:ext uri="{FF2B5EF4-FFF2-40B4-BE49-F238E27FC236}">
                <a16:creationId xmlns:a16="http://schemas.microsoft.com/office/drawing/2014/main" id="{516AD2D7-99DC-07E2-E39D-D94B3F93211E}"/>
              </a:ext>
            </a:extLst>
          </p:cNvPr>
          <p:cNvSpPr txBox="1">
            <a:spLocks/>
          </p:cNvSpPr>
          <p:nvPr/>
        </p:nvSpPr>
        <p:spPr>
          <a:xfrm>
            <a:off x="1024091" y="3235083"/>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1</a:t>
            </a:r>
          </a:p>
        </p:txBody>
      </p:sp>
      <p:sp>
        <p:nvSpPr>
          <p:cNvPr id="30" name="Text Placeholder 6">
            <a:extLst>
              <a:ext uri="{FF2B5EF4-FFF2-40B4-BE49-F238E27FC236}">
                <a16:creationId xmlns:a16="http://schemas.microsoft.com/office/drawing/2014/main" id="{6B7FC9C8-6988-2346-C4E7-4A8F59F40962}"/>
              </a:ext>
            </a:extLst>
          </p:cNvPr>
          <p:cNvSpPr txBox="1">
            <a:spLocks/>
          </p:cNvSpPr>
          <p:nvPr/>
        </p:nvSpPr>
        <p:spPr>
          <a:xfrm>
            <a:off x="311388" y="3981311"/>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2</a:t>
            </a:r>
          </a:p>
        </p:txBody>
      </p:sp>
      <p:sp>
        <p:nvSpPr>
          <p:cNvPr id="31" name="Text Placeholder 6">
            <a:extLst>
              <a:ext uri="{FF2B5EF4-FFF2-40B4-BE49-F238E27FC236}">
                <a16:creationId xmlns:a16="http://schemas.microsoft.com/office/drawing/2014/main" id="{F6298A42-7B4B-CC24-C282-F81965C258C8}"/>
              </a:ext>
            </a:extLst>
          </p:cNvPr>
          <p:cNvSpPr txBox="1">
            <a:spLocks/>
          </p:cNvSpPr>
          <p:nvPr/>
        </p:nvSpPr>
        <p:spPr>
          <a:xfrm>
            <a:off x="1024090" y="4230283"/>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3</a:t>
            </a:r>
          </a:p>
        </p:txBody>
      </p:sp>
      <p:sp>
        <p:nvSpPr>
          <p:cNvPr id="32" name="Text Placeholder 6">
            <a:extLst>
              <a:ext uri="{FF2B5EF4-FFF2-40B4-BE49-F238E27FC236}">
                <a16:creationId xmlns:a16="http://schemas.microsoft.com/office/drawing/2014/main" id="{E781AB38-164B-BB26-96FD-E79A54EA8A9D}"/>
              </a:ext>
            </a:extLst>
          </p:cNvPr>
          <p:cNvSpPr txBox="1">
            <a:spLocks/>
          </p:cNvSpPr>
          <p:nvPr/>
        </p:nvSpPr>
        <p:spPr>
          <a:xfrm>
            <a:off x="1772154" y="4041467"/>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4</a:t>
            </a:r>
          </a:p>
        </p:txBody>
      </p:sp>
      <p:sp>
        <p:nvSpPr>
          <p:cNvPr id="33" name="Text Placeholder 6">
            <a:extLst>
              <a:ext uri="{FF2B5EF4-FFF2-40B4-BE49-F238E27FC236}">
                <a16:creationId xmlns:a16="http://schemas.microsoft.com/office/drawing/2014/main" id="{17CDA264-7AB4-C679-2540-5955A34BC2DB}"/>
              </a:ext>
            </a:extLst>
          </p:cNvPr>
          <p:cNvSpPr txBox="1">
            <a:spLocks/>
          </p:cNvSpPr>
          <p:nvPr/>
        </p:nvSpPr>
        <p:spPr>
          <a:xfrm>
            <a:off x="2006915" y="3297184"/>
            <a:ext cx="554989" cy="410773"/>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vert="horz" lIns="0" tIns="0" rIns="0" bIns="91440" rtlCol="0" anchor="ctr">
            <a:normAutofit fontScale="47500" lnSpcReduction="20000"/>
          </a:bodyPr>
          <a:lstStyle>
            <a:lvl1pPr marL="0" indent="0" algn="ctr" defTabSz="914400" rtl="0" eaLnBrk="1" latinLnBrk="0" hangingPunct="1">
              <a:lnSpc>
                <a:spcPct val="90000"/>
              </a:lnSpc>
              <a:spcBef>
                <a:spcPts val="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Corbel"/>
                <a:ea typeface="+mn-ea"/>
                <a:cs typeface="+mn-cs"/>
              </a:rPr>
              <a:t>5</a:t>
            </a:r>
          </a:p>
        </p:txBody>
      </p:sp>
      <p:cxnSp>
        <p:nvCxnSpPr>
          <p:cNvPr id="34" name="מחבר חץ ישר 33">
            <a:extLst>
              <a:ext uri="{FF2B5EF4-FFF2-40B4-BE49-F238E27FC236}">
                <a16:creationId xmlns:a16="http://schemas.microsoft.com/office/drawing/2014/main" id="{474C3D02-CBFE-4993-DE06-6D58088F6BEF}"/>
              </a:ext>
            </a:extLst>
          </p:cNvPr>
          <p:cNvCxnSpPr>
            <a:stCxn id="29" idx="3"/>
            <a:endCxn id="30" idx="7"/>
          </p:cNvCxnSpPr>
          <p:nvPr/>
        </p:nvCxnSpPr>
        <p:spPr>
          <a:xfrm flipH="1">
            <a:off x="785101" y="3585700"/>
            <a:ext cx="320266" cy="4557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5" name="מחבר חץ ישר 34">
            <a:extLst>
              <a:ext uri="{FF2B5EF4-FFF2-40B4-BE49-F238E27FC236}">
                <a16:creationId xmlns:a16="http://schemas.microsoft.com/office/drawing/2014/main" id="{EEC3AE25-C712-F169-B6DA-95EADBADABC6}"/>
              </a:ext>
            </a:extLst>
          </p:cNvPr>
          <p:cNvCxnSpPr>
            <a:cxnSpLocks/>
            <a:stCxn id="29" idx="4"/>
            <a:endCxn id="31" idx="0"/>
          </p:cNvCxnSpPr>
          <p:nvPr/>
        </p:nvCxnSpPr>
        <p:spPr>
          <a:xfrm flipH="1">
            <a:off x="1301585" y="3645856"/>
            <a:ext cx="1" cy="5844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מחבר חץ ישר 35">
            <a:extLst>
              <a:ext uri="{FF2B5EF4-FFF2-40B4-BE49-F238E27FC236}">
                <a16:creationId xmlns:a16="http://schemas.microsoft.com/office/drawing/2014/main" id="{60C68E04-31D4-FD3F-AC20-8861802B096A}"/>
              </a:ext>
            </a:extLst>
          </p:cNvPr>
          <p:cNvCxnSpPr>
            <a:cxnSpLocks/>
            <a:stCxn id="29" idx="5"/>
            <a:endCxn id="32" idx="1"/>
          </p:cNvCxnSpPr>
          <p:nvPr/>
        </p:nvCxnSpPr>
        <p:spPr>
          <a:xfrm>
            <a:off x="1497804" y="3585700"/>
            <a:ext cx="355626" cy="5159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מחבר חץ ישר 36">
            <a:extLst>
              <a:ext uri="{FF2B5EF4-FFF2-40B4-BE49-F238E27FC236}">
                <a16:creationId xmlns:a16="http://schemas.microsoft.com/office/drawing/2014/main" id="{EBC3AF59-42C7-3360-E350-5B2984ACE123}"/>
              </a:ext>
            </a:extLst>
          </p:cNvPr>
          <p:cNvCxnSpPr>
            <a:cxnSpLocks/>
            <a:stCxn id="29" idx="6"/>
            <a:endCxn id="33" idx="2"/>
          </p:cNvCxnSpPr>
          <p:nvPr/>
        </p:nvCxnSpPr>
        <p:spPr>
          <a:xfrm>
            <a:off x="1579080" y="3440470"/>
            <a:ext cx="427835" cy="621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38" name="תמונה 37">
            <a:extLst>
              <a:ext uri="{FF2B5EF4-FFF2-40B4-BE49-F238E27FC236}">
                <a16:creationId xmlns:a16="http://schemas.microsoft.com/office/drawing/2014/main" id="{67D040F1-47F5-1021-3075-2FE06DC83341}"/>
              </a:ext>
            </a:extLst>
          </p:cNvPr>
          <p:cNvPicPr>
            <a:picLocks noChangeAspect="1"/>
          </p:cNvPicPr>
          <p:nvPr/>
        </p:nvPicPr>
        <p:blipFill>
          <a:blip r:embed="rId3"/>
          <a:stretch>
            <a:fillRect/>
          </a:stretch>
        </p:blipFill>
        <p:spPr>
          <a:xfrm>
            <a:off x="2591291" y="3138859"/>
            <a:ext cx="1565661" cy="286954"/>
          </a:xfrm>
          <a:prstGeom prst="rect">
            <a:avLst/>
          </a:prstGeom>
          <a:ln w="9525" cap="sq">
            <a:solidFill>
              <a:srgbClr val="F5F5F5"/>
            </a:solidFill>
            <a:prstDash val="solid"/>
            <a:miter lim="800000"/>
          </a:ln>
          <a:effectLst>
            <a:outerShdw blurRad="50800" dist="38100" dir="2700000" algn="tl" rotWithShape="0">
              <a:srgbClr val="000000">
                <a:alpha val="43000"/>
              </a:srgbClr>
            </a:outerShdw>
          </a:effectLst>
        </p:spPr>
      </p:pic>
      <p:sp>
        <p:nvSpPr>
          <p:cNvPr id="39" name="תיבת טקסט 38">
            <a:extLst>
              <a:ext uri="{FF2B5EF4-FFF2-40B4-BE49-F238E27FC236}">
                <a16:creationId xmlns:a16="http://schemas.microsoft.com/office/drawing/2014/main" id="{C35C4935-7E46-D325-444C-3B4C2125E6F7}"/>
              </a:ext>
            </a:extLst>
          </p:cNvPr>
          <p:cNvSpPr txBox="1"/>
          <p:nvPr/>
        </p:nvSpPr>
        <p:spPr>
          <a:xfrm>
            <a:off x="2856001" y="2909790"/>
            <a:ext cx="1218426" cy="276999"/>
          </a:xfrm>
          <a:prstGeom prst="rect">
            <a:avLst/>
          </a:prstGeom>
          <a:noFill/>
        </p:spPr>
        <p:txBody>
          <a:bodyPr wrap="square">
            <a:spAutoFit/>
          </a:bodyPr>
          <a:lstStyle/>
          <a:p>
            <a:r>
              <a:rPr lang="en-US" sz="1200" b="1" dirty="0">
                <a:solidFill>
                  <a:schemeClr val="tx1">
                    <a:lumMod val="50000"/>
                  </a:schemeClr>
                </a:solidFill>
                <a:latin typeface="Inter Tight" pitchFamily="2" charset="0"/>
                <a:ea typeface="Inter Tight" pitchFamily="2" charset="0"/>
                <a:cs typeface="Inter Tight" pitchFamily="2" charset="0"/>
              </a:rPr>
              <a:t>Node features</a:t>
            </a:r>
            <a:endParaRPr lang="he-IL" sz="1200" b="1" dirty="0">
              <a:solidFill>
                <a:schemeClr val="tx1">
                  <a:lumMod val="50000"/>
                </a:schemeClr>
              </a:solidFill>
              <a:latin typeface="Inter Tight" pitchFamily="2" charset="0"/>
              <a:ea typeface="Inter Tight" pitchFamily="2" charset="0"/>
            </a:endParaRPr>
          </a:p>
        </p:txBody>
      </p:sp>
      <p:sp>
        <p:nvSpPr>
          <p:cNvPr id="40" name="חץ: ימינה 39">
            <a:extLst>
              <a:ext uri="{FF2B5EF4-FFF2-40B4-BE49-F238E27FC236}">
                <a16:creationId xmlns:a16="http://schemas.microsoft.com/office/drawing/2014/main" id="{682B8469-9D69-15DC-6F7E-83064C5F9EE7}"/>
              </a:ext>
            </a:extLst>
          </p:cNvPr>
          <p:cNvSpPr/>
          <p:nvPr/>
        </p:nvSpPr>
        <p:spPr>
          <a:xfrm>
            <a:off x="3446228" y="3599784"/>
            <a:ext cx="1291534" cy="672289"/>
          </a:xfrm>
          <a:prstGeom prst="rightArrow">
            <a:avLst/>
          </a:prstGeom>
          <a:solidFill>
            <a:srgbClr val="BAFFFF"/>
          </a:solidFill>
          <a:ln w="25400" cap="flat" cmpd="sng" algn="ctr">
            <a:solidFill>
              <a:srgbClr val="BAFFFF">
                <a:shade val="15000"/>
              </a:srgbClr>
            </a:solidFill>
            <a:prstDash val="solid"/>
          </a:ln>
          <a:effectLst/>
        </p:spPr>
        <p:txBody>
          <a:bodyPr rtlCol="1"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he-IL" sz="4400" b="1" i="0" u="none" strike="noStrike" kern="0" cap="none" spc="0" normalizeH="0" baseline="0" noProof="0" dirty="0">
              <a:ln>
                <a:noFill/>
              </a:ln>
              <a:solidFill>
                <a:srgbClr val="000034"/>
              </a:solidFill>
              <a:effectLst/>
              <a:uLnTx/>
              <a:uFillTx/>
              <a:latin typeface="Arial"/>
              <a:ea typeface="+mn-ea"/>
              <a:cs typeface="Arial" panose="020B0604020202020204" pitchFamily="34" charset="0"/>
            </a:endParaRPr>
          </a:p>
        </p:txBody>
      </p:sp>
      <p:pic>
        <p:nvPicPr>
          <p:cNvPr id="41" name="תמונה 40">
            <a:extLst>
              <a:ext uri="{FF2B5EF4-FFF2-40B4-BE49-F238E27FC236}">
                <a16:creationId xmlns:a16="http://schemas.microsoft.com/office/drawing/2014/main" id="{EC2959E1-3EF6-46CF-C97C-CADF1697419A}"/>
              </a:ext>
            </a:extLst>
          </p:cNvPr>
          <p:cNvPicPr>
            <a:picLocks noChangeAspect="1"/>
          </p:cNvPicPr>
          <p:nvPr/>
        </p:nvPicPr>
        <p:blipFill>
          <a:blip r:embed="rId4"/>
          <a:stretch>
            <a:fillRect/>
          </a:stretch>
        </p:blipFill>
        <p:spPr>
          <a:xfrm>
            <a:off x="4958751" y="2929324"/>
            <a:ext cx="1830764" cy="1768518"/>
          </a:xfrm>
          <a:prstGeom prst="rect">
            <a:avLst/>
          </a:prstGeom>
          <a:ln>
            <a:noFill/>
          </a:ln>
          <a:effectLst>
            <a:softEdge rad="112500"/>
          </a:effectLst>
        </p:spPr>
      </p:pic>
      <p:sp>
        <p:nvSpPr>
          <p:cNvPr id="42" name="תיבת טקסט 41">
            <a:extLst>
              <a:ext uri="{FF2B5EF4-FFF2-40B4-BE49-F238E27FC236}">
                <a16:creationId xmlns:a16="http://schemas.microsoft.com/office/drawing/2014/main" id="{ED02DC15-4819-737B-18C7-2AB8477B3B0E}"/>
              </a:ext>
            </a:extLst>
          </p:cNvPr>
          <p:cNvSpPr txBox="1"/>
          <p:nvPr/>
        </p:nvSpPr>
        <p:spPr>
          <a:xfrm>
            <a:off x="4280061" y="4608500"/>
            <a:ext cx="3653509" cy="338554"/>
          </a:xfrm>
          <a:prstGeom prst="rect">
            <a:avLst/>
          </a:prstGeom>
          <a:noFill/>
        </p:spPr>
        <p:txBody>
          <a:bodyPr wrap="square">
            <a:spAutoFit/>
          </a:bodyPr>
          <a:lstStyle/>
          <a:p>
            <a:r>
              <a:rPr lang="en-US" sz="1600" b="1" dirty="0">
                <a:solidFill>
                  <a:schemeClr val="tx1">
                    <a:lumMod val="50000"/>
                  </a:schemeClr>
                </a:solidFill>
                <a:latin typeface="Inter Tight" pitchFamily="2" charset="0"/>
                <a:ea typeface="Inter Tight" pitchFamily="2" charset="0"/>
                <a:cs typeface="Inter Tight" pitchFamily="2" charset="0"/>
              </a:rPr>
              <a:t> Ego graph features matrix[1 , 5 , 4]</a:t>
            </a:r>
            <a:endParaRPr lang="he-IL" sz="1600" b="1" dirty="0">
              <a:solidFill>
                <a:schemeClr val="tx1">
                  <a:lumMod val="50000"/>
                </a:schemeClr>
              </a:solidFill>
              <a:latin typeface="Inter Tight" pitchFamily="2" charset="0"/>
              <a:ea typeface="Inter Tight" pitchFamily="2" charset="0"/>
            </a:endParaRPr>
          </a:p>
        </p:txBody>
      </p:sp>
      <p:pic>
        <p:nvPicPr>
          <p:cNvPr id="56" name="תמונה 55" descr="תמונה שמכילה צילום מסך, מלבן, גרפיקה, עיצוב&#10;&#10;התיאור נוצר באופן אוטומטי">
            <a:extLst>
              <a:ext uri="{FF2B5EF4-FFF2-40B4-BE49-F238E27FC236}">
                <a16:creationId xmlns:a16="http://schemas.microsoft.com/office/drawing/2014/main" id="{B72E188B-BBE4-DE22-B5F4-4F734FAFD80D}"/>
              </a:ext>
            </a:extLst>
          </p:cNvPr>
          <p:cNvPicPr>
            <a:picLocks noChangeAspect="1"/>
          </p:cNvPicPr>
          <p:nvPr/>
        </p:nvPicPr>
        <p:blipFill>
          <a:blip r:embed="rId5"/>
          <a:stretch>
            <a:fillRect/>
          </a:stretch>
        </p:blipFill>
        <p:spPr>
          <a:xfrm>
            <a:off x="444117" y="2955902"/>
            <a:ext cx="558361" cy="558361"/>
          </a:xfrm>
          <a:prstGeom prst="rect">
            <a:avLst/>
          </a:prstGeom>
        </p:spPr>
      </p:pic>
      <p:pic>
        <p:nvPicPr>
          <p:cNvPr id="58" name="תמונה 57" descr="תמונה שמכילה צילום מסך, מלבן, עיצוב, גרפיקה&#10;&#10;התיאור נוצר באופן אוטומטי">
            <a:extLst>
              <a:ext uri="{FF2B5EF4-FFF2-40B4-BE49-F238E27FC236}">
                <a16:creationId xmlns:a16="http://schemas.microsoft.com/office/drawing/2014/main" id="{3893E5BC-87F4-A36E-727E-66CD83366733}"/>
              </a:ext>
            </a:extLst>
          </p:cNvPr>
          <p:cNvPicPr>
            <a:picLocks noChangeAspect="1"/>
          </p:cNvPicPr>
          <p:nvPr/>
        </p:nvPicPr>
        <p:blipFill>
          <a:blip r:embed="rId6"/>
          <a:stretch>
            <a:fillRect/>
          </a:stretch>
        </p:blipFill>
        <p:spPr>
          <a:xfrm>
            <a:off x="231689" y="4365162"/>
            <a:ext cx="504877" cy="504877"/>
          </a:xfrm>
          <a:prstGeom prst="rect">
            <a:avLst/>
          </a:prstGeom>
        </p:spPr>
      </p:pic>
      <p:pic>
        <p:nvPicPr>
          <p:cNvPr id="59" name="תמונה 58" descr="תמונה שמכילה צילום מסך, מלבן, עיצוב, גרפיקה&#10;&#10;התיאור נוצר באופן אוטומטי">
            <a:extLst>
              <a:ext uri="{FF2B5EF4-FFF2-40B4-BE49-F238E27FC236}">
                <a16:creationId xmlns:a16="http://schemas.microsoft.com/office/drawing/2014/main" id="{724F9C8D-C888-0ABA-1287-AF4F90ADE1DD}"/>
              </a:ext>
            </a:extLst>
          </p:cNvPr>
          <p:cNvPicPr>
            <a:picLocks noChangeAspect="1"/>
          </p:cNvPicPr>
          <p:nvPr/>
        </p:nvPicPr>
        <p:blipFill>
          <a:blip r:embed="rId6"/>
          <a:stretch>
            <a:fillRect/>
          </a:stretch>
        </p:blipFill>
        <p:spPr>
          <a:xfrm>
            <a:off x="1026727" y="4608500"/>
            <a:ext cx="504877" cy="504877"/>
          </a:xfrm>
          <a:prstGeom prst="rect">
            <a:avLst/>
          </a:prstGeom>
        </p:spPr>
      </p:pic>
      <p:pic>
        <p:nvPicPr>
          <p:cNvPr id="60" name="תמונה 59" descr="תמונה שמכילה צילום מסך, מלבן, עיצוב, גרפיקה&#10;&#10;התיאור נוצר באופן אוטומטי">
            <a:extLst>
              <a:ext uri="{FF2B5EF4-FFF2-40B4-BE49-F238E27FC236}">
                <a16:creationId xmlns:a16="http://schemas.microsoft.com/office/drawing/2014/main" id="{6A611B28-9A8A-66E3-08F0-776D94B42E2E}"/>
              </a:ext>
            </a:extLst>
          </p:cNvPr>
          <p:cNvPicPr>
            <a:picLocks noChangeAspect="1"/>
          </p:cNvPicPr>
          <p:nvPr/>
        </p:nvPicPr>
        <p:blipFill>
          <a:blip r:embed="rId6"/>
          <a:stretch>
            <a:fillRect/>
          </a:stretch>
        </p:blipFill>
        <p:spPr>
          <a:xfrm>
            <a:off x="1810756" y="4452240"/>
            <a:ext cx="504877" cy="504877"/>
          </a:xfrm>
          <a:prstGeom prst="rect">
            <a:avLst/>
          </a:prstGeom>
        </p:spPr>
      </p:pic>
      <p:pic>
        <p:nvPicPr>
          <p:cNvPr id="61" name="תמונה 60" descr="תמונה שמכילה צילום מסך, מלבן, עיצוב, גרפיקה&#10;&#10;התיאור נוצר באופן אוטומטי">
            <a:extLst>
              <a:ext uri="{FF2B5EF4-FFF2-40B4-BE49-F238E27FC236}">
                <a16:creationId xmlns:a16="http://schemas.microsoft.com/office/drawing/2014/main" id="{B610073E-045D-AB68-DDDC-441DAEB8E924}"/>
              </a:ext>
            </a:extLst>
          </p:cNvPr>
          <p:cNvPicPr>
            <a:picLocks noChangeAspect="1"/>
          </p:cNvPicPr>
          <p:nvPr/>
        </p:nvPicPr>
        <p:blipFill>
          <a:blip r:embed="rId6"/>
          <a:stretch>
            <a:fillRect/>
          </a:stretch>
        </p:blipFill>
        <p:spPr>
          <a:xfrm>
            <a:off x="2338853" y="3641497"/>
            <a:ext cx="504877" cy="5048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6;p31">
            <a:extLst>
              <a:ext uri="{FF2B5EF4-FFF2-40B4-BE49-F238E27FC236}">
                <a16:creationId xmlns:a16="http://schemas.microsoft.com/office/drawing/2014/main" id="{492B48D0-0664-8AF8-2F37-06100B616319}"/>
              </a:ext>
            </a:extLst>
          </p:cNvPr>
          <p:cNvSpPr txBox="1">
            <a:spLocks/>
          </p:cNvSpPr>
          <p:nvPr/>
        </p:nvSpPr>
        <p:spPr>
          <a:xfrm>
            <a:off x="176600" y="3965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1pPr>
            <a:lvl2pPr marR="0" lvl="1"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2pPr>
            <a:lvl3pPr marR="0" lvl="2"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3pPr>
            <a:lvl4pPr marR="0" lvl="3"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4pPr>
            <a:lvl5pPr marR="0" lvl="4"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5pPr>
            <a:lvl6pPr marR="0" lvl="5"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6pPr>
            <a:lvl7pPr marR="0" lvl="6"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7pPr>
            <a:lvl8pPr marR="0" lvl="7"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8pPr>
            <a:lvl9pPr marR="0" lvl="8"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9pPr>
          </a:lstStyle>
          <a:p>
            <a:pPr marL="457200" marR="1567180" lvl="1">
              <a:lnSpc>
                <a:spcPct val="107000"/>
              </a:lnSpc>
              <a:spcAft>
                <a:spcPts val="1200"/>
              </a:spcAft>
            </a:pPr>
            <a:r>
              <a:rPr lang="en-US" sz="3200" b="1" kern="100" dirty="0">
                <a:solidFill>
                  <a:schemeClr val="tx1"/>
                </a:solidFill>
                <a:effectLst/>
                <a:latin typeface="Inter Tight SemiBold" pitchFamily="2" charset="0"/>
                <a:ea typeface="Inter Tight SemiBold" pitchFamily="2" charset="0"/>
                <a:cs typeface="Inter Tight SemiBold" pitchFamily="2" charset="0"/>
              </a:rPr>
              <a:t>Positional Encoding</a:t>
            </a:r>
          </a:p>
        </p:txBody>
      </p:sp>
      <p:sp>
        <p:nvSpPr>
          <p:cNvPr id="10" name="תיבת טקסט 9">
            <a:extLst>
              <a:ext uri="{FF2B5EF4-FFF2-40B4-BE49-F238E27FC236}">
                <a16:creationId xmlns:a16="http://schemas.microsoft.com/office/drawing/2014/main" id="{989322EE-2402-2BCC-2104-07E9C52BC205}"/>
              </a:ext>
            </a:extLst>
          </p:cNvPr>
          <p:cNvSpPr txBox="1"/>
          <p:nvPr/>
        </p:nvSpPr>
        <p:spPr>
          <a:xfrm>
            <a:off x="681453" y="1181690"/>
            <a:ext cx="7459272" cy="3385542"/>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2060"/>
                </a:solidFill>
              </a:rPr>
              <a:t>In AI, positional encoding is a technique that allows neural networks to learn meaningful representations of the order of words in a sentence.</a:t>
            </a:r>
            <a:endParaRPr lang="he-IL" sz="1800" dirty="0">
              <a:solidFill>
                <a:srgbClr val="002060"/>
              </a:solidFill>
            </a:endParaRPr>
          </a:p>
          <a:p>
            <a:pPr marL="285750" indent="-285750">
              <a:buFont typeface="Wingdings" panose="05000000000000000000" pitchFamily="2" charset="2"/>
              <a:buChar char="Ø"/>
            </a:pPr>
            <a:endParaRPr lang="en-US" sz="1800" dirty="0">
              <a:solidFill>
                <a:srgbClr val="002060"/>
              </a:solidFill>
            </a:endParaRPr>
          </a:p>
          <a:p>
            <a:pPr marL="285750" indent="-285750">
              <a:buFont typeface="Wingdings" panose="05000000000000000000" pitchFamily="2" charset="2"/>
              <a:buChar char="Ø"/>
            </a:pPr>
            <a:r>
              <a:rPr lang="en-US" sz="1800" dirty="0">
                <a:solidFill>
                  <a:srgbClr val="002060"/>
                </a:solidFill>
              </a:rPr>
              <a:t>Positional encoding is similarly essential in graph mining, where the order of nodes and edges in a graph can convey valuable information about the relationships between entities. </a:t>
            </a:r>
          </a:p>
          <a:p>
            <a:pPr marL="285750" indent="-285750">
              <a:buFont typeface="Wingdings" panose="05000000000000000000" pitchFamily="2" charset="2"/>
              <a:buChar char="Ø"/>
            </a:pPr>
            <a:endParaRPr lang="en-US" sz="1800" dirty="0">
              <a:solidFill>
                <a:srgbClr val="002060"/>
              </a:solidFill>
            </a:endParaRPr>
          </a:p>
          <a:p>
            <a:pPr marL="285750" indent="-285750">
              <a:buFont typeface="Wingdings" panose="05000000000000000000" pitchFamily="2" charset="2"/>
              <a:buChar char="Ø"/>
            </a:pPr>
            <a:r>
              <a:rPr lang="en-US" sz="1800" dirty="0" err="1">
                <a:solidFill>
                  <a:srgbClr val="002060"/>
                </a:solidFill>
              </a:rPr>
              <a:t>Graphormer</a:t>
            </a:r>
            <a:r>
              <a:rPr lang="en-US" sz="1800" dirty="0">
                <a:solidFill>
                  <a:srgbClr val="002060"/>
                </a:solidFill>
              </a:rPr>
              <a:t>, a powerful graph representation learning model, leverages positional encoding to capture the structural information of graphs effectively</a:t>
            </a:r>
            <a:r>
              <a:rPr lang="en-US" sz="1600" dirty="0">
                <a:solidFill>
                  <a:srgbClr val="002060"/>
                </a:solidFill>
              </a:rPr>
              <a:t>.</a:t>
            </a:r>
          </a:p>
          <a:p>
            <a:pPr marL="285750" indent="-285750">
              <a:buFont typeface="Wingdings" panose="05000000000000000000" pitchFamily="2" charset="2"/>
              <a:buChar char="Ø"/>
            </a:pPr>
            <a:endParaRPr lang="en-US" sz="16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6;p31">
            <a:extLst>
              <a:ext uri="{FF2B5EF4-FFF2-40B4-BE49-F238E27FC236}">
                <a16:creationId xmlns:a16="http://schemas.microsoft.com/office/drawing/2014/main" id="{492B48D0-0664-8AF8-2F37-06100B616319}"/>
              </a:ext>
            </a:extLst>
          </p:cNvPr>
          <p:cNvSpPr txBox="1">
            <a:spLocks/>
          </p:cNvSpPr>
          <p:nvPr/>
        </p:nvSpPr>
        <p:spPr>
          <a:xfrm>
            <a:off x="176600" y="3965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1pPr>
            <a:lvl2pPr marR="0" lvl="1"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2pPr>
            <a:lvl3pPr marR="0" lvl="2"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3pPr>
            <a:lvl4pPr marR="0" lvl="3"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4pPr>
            <a:lvl5pPr marR="0" lvl="4"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5pPr>
            <a:lvl6pPr marR="0" lvl="5"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6pPr>
            <a:lvl7pPr marR="0" lvl="6"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7pPr>
            <a:lvl8pPr marR="0" lvl="7"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8pPr>
            <a:lvl9pPr marR="0" lvl="8" algn="l" rtl="0">
              <a:lnSpc>
                <a:spcPct val="100000"/>
              </a:lnSpc>
              <a:spcBef>
                <a:spcPts val="0"/>
              </a:spcBef>
              <a:spcAft>
                <a:spcPts val="0"/>
              </a:spcAft>
              <a:buClr>
                <a:schemeClr val="dk1"/>
              </a:buClr>
              <a:buSzPts val="3000"/>
              <a:buFont typeface="Inter Tight SemiBold"/>
              <a:buNone/>
              <a:defRPr sz="3000" b="0" i="0" u="none" strike="noStrike" cap="none">
                <a:solidFill>
                  <a:schemeClr val="dk1"/>
                </a:solidFill>
                <a:latin typeface="Inter Tight SemiBold"/>
                <a:ea typeface="Inter Tight SemiBold"/>
                <a:cs typeface="Inter Tight SemiBold"/>
                <a:sym typeface="Inter Tight SemiBold"/>
              </a:defRPr>
            </a:lvl9pPr>
          </a:lstStyle>
          <a:p>
            <a:pPr marL="457200" marR="1567180" lvl="1">
              <a:lnSpc>
                <a:spcPct val="107000"/>
              </a:lnSpc>
              <a:spcAft>
                <a:spcPts val="1200"/>
              </a:spcAft>
            </a:pPr>
            <a:r>
              <a:rPr lang="en-US" sz="3200" b="1" kern="100" dirty="0">
                <a:solidFill>
                  <a:schemeClr val="tx1"/>
                </a:solidFill>
                <a:effectLst/>
                <a:latin typeface="Inter Tight SemiBold" pitchFamily="2" charset="0"/>
                <a:ea typeface="Inter Tight SemiBold" pitchFamily="2" charset="0"/>
                <a:cs typeface="Inter Tight SemiBold" pitchFamily="2" charset="0"/>
              </a:rPr>
              <a:t>Positional Encoding</a:t>
            </a:r>
          </a:p>
        </p:txBody>
      </p:sp>
      <p:sp>
        <p:nvSpPr>
          <p:cNvPr id="3" name="תיבת טקסט 2">
            <a:extLst>
              <a:ext uri="{FF2B5EF4-FFF2-40B4-BE49-F238E27FC236}">
                <a16:creationId xmlns:a16="http://schemas.microsoft.com/office/drawing/2014/main" id="{342C9D4A-8830-9B46-2C78-E29297122FB0}"/>
              </a:ext>
            </a:extLst>
          </p:cNvPr>
          <p:cNvSpPr txBox="1"/>
          <p:nvPr/>
        </p:nvSpPr>
        <p:spPr>
          <a:xfrm>
            <a:off x="733493" y="1186425"/>
            <a:ext cx="7704000"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err="1">
                <a:solidFill>
                  <a:srgbClr val="002060"/>
                </a:solidFill>
                <a:latin typeface="Inter Tight" pitchFamily="2" charset="0"/>
                <a:ea typeface="Inter Tight" pitchFamily="2" charset="0"/>
                <a:cs typeface="Inter Tight" pitchFamily="2" charset="0"/>
              </a:rPr>
              <a:t>Graphormer</a:t>
            </a:r>
            <a:r>
              <a:rPr lang="en-US" sz="1800" dirty="0">
                <a:solidFill>
                  <a:srgbClr val="002060"/>
                </a:solidFill>
                <a:latin typeface="Inter Tight" pitchFamily="2" charset="0"/>
                <a:ea typeface="Inter Tight" pitchFamily="2" charset="0"/>
                <a:cs typeface="Inter Tight" pitchFamily="2" charset="0"/>
              </a:rPr>
              <a:t> proposed three types of positional encodings to jointly capture the structural information of graphs, which are the centrality encoding, the spatial encoding, and the edge encoding.</a:t>
            </a:r>
            <a:endParaRPr lang="en-US" sz="1800" dirty="0">
              <a:solidFill>
                <a:srgbClr val="002060"/>
              </a:solidFill>
            </a:endParaRPr>
          </a:p>
        </p:txBody>
      </p:sp>
      <p:pic>
        <p:nvPicPr>
          <p:cNvPr id="4" name="תמונה 3">
            <a:extLst>
              <a:ext uri="{FF2B5EF4-FFF2-40B4-BE49-F238E27FC236}">
                <a16:creationId xmlns:a16="http://schemas.microsoft.com/office/drawing/2014/main" id="{E1A0B21B-3282-4CB7-47F4-32291770FF15}"/>
              </a:ext>
            </a:extLst>
          </p:cNvPr>
          <p:cNvPicPr>
            <a:picLocks noChangeAspect="1"/>
          </p:cNvPicPr>
          <p:nvPr/>
        </p:nvPicPr>
        <p:blipFill>
          <a:blip r:embed="rId3"/>
          <a:stretch>
            <a:fillRect/>
          </a:stretch>
        </p:blipFill>
        <p:spPr>
          <a:xfrm>
            <a:off x="1062467" y="2570696"/>
            <a:ext cx="1832198" cy="1479330"/>
          </a:xfrm>
          <a:prstGeom prst="rect">
            <a:avLst/>
          </a:prstGeom>
          <a:ln w="28575" cap="sq">
            <a:solidFill>
              <a:schemeClr val="tx1"/>
            </a:solidFill>
            <a:prstDash val="solid"/>
            <a:miter lim="800000"/>
          </a:ln>
          <a:effectLst>
            <a:outerShdw blurRad="50800" dist="38100" dir="2700000" algn="tl" rotWithShape="0">
              <a:srgbClr val="000000">
                <a:alpha val="43000"/>
              </a:srgbClr>
            </a:outerShdw>
          </a:effectLst>
        </p:spPr>
      </p:pic>
      <p:pic>
        <p:nvPicPr>
          <p:cNvPr id="5" name="תמונה 4">
            <a:extLst>
              <a:ext uri="{FF2B5EF4-FFF2-40B4-BE49-F238E27FC236}">
                <a16:creationId xmlns:a16="http://schemas.microsoft.com/office/drawing/2014/main" id="{061F3B73-E563-C417-5655-A482B19956AE}"/>
              </a:ext>
            </a:extLst>
          </p:cNvPr>
          <p:cNvPicPr>
            <a:picLocks noChangeAspect="1"/>
          </p:cNvPicPr>
          <p:nvPr/>
        </p:nvPicPr>
        <p:blipFill>
          <a:blip r:embed="rId3"/>
          <a:stretch>
            <a:fillRect/>
          </a:stretch>
        </p:blipFill>
        <p:spPr>
          <a:xfrm>
            <a:off x="4289128" y="2314681"/>
            <a:ext cx="1832198" cy="1479330"/>
          </a:xfrm>
          <a:prstGeom prst="rect">
            <a:avLst/>
          </a:prstGeom>
          <a:ln w="28575">
            <a:solidFill>
              <a:schemeClr val="tx1"/>
            </a:solidFill>
          </a:ln>
        </p:spPr>
      </p:pic>
      <p:sp>
        <p:nvSpPr>
          <p:cNvPr id="6" name="תיבת טקסט 5">
            <a:extLst>
              <a:ext uri="{FF2B5EF4-FFF2-40B4-BE49-F238E27FC236}">
                <a16:creationId xmlns:a16="http://schemas.microsoft.com/office/drawing/2014/main" id="{BDC7BE92-A608-20C2-B159-9E4B597E1696}"/>
              </a:ext>
            </a:extLst>
          </p:cNvPr>
          <p:cNvSpPr txBox="1"/>
          <p:nvPr/>
        </p:nvSpPr>
        <p:spPr>
          <a:xfrm>
            <a:off x="939632" y="4171955"/>
            <a:ext cx="2214160" cy="307777"/>
          </a:xfrm>
          <a:prstGeom prst="rect">
            <a:avLst/>
          </a:prstGeom>
          <a:noFill/>
        </p:spPr>
        <p:txBody>
          <a:bodyPr wrap="square">
            <a:spAutoFit/>
          </a:bodyPr>
          <a:lstStyle/>
          <a:p>
            <a:r>
              <a:rPr lang="en-US" sz="1400" b="1" dirty="0">
                <a:solidFill>
                  <a:srgbClr val="002060"/>
                </a:solidFill>
                <a:latin typeface="Inter Tight" pitchFamily="2" charset="0"/>
                <a:ea typeface="Inter Tight" pitchFamily="2" charset="0"/>
                <a:cs typeface="Inter Tight" pitchFamily="2" charset="0"/>
              </a:rPr>
              <a:t>Basic Ego graph [1 , 5 , 4]</a:t>
            </a:r>
            <a:endParaRPr lang="he-IL" b="1" dirty="0">
              <a:solidFill>
                <a:srgbClr val="002060"/>
              </a:solidFill>
            </a:endParaRPr>
          </a:p>
        </p:txBody>
      </p:sp>
      <p:sp>
        <p:nvSpPr>
          <p:cNvPr id="7" name="סימן חיבור 6">
            <a:extLst>
              <a:ext uri="{FF2B5EF4-FFF2-40B4-BE49-F238E27FC236}">
                <a16:creationId xmlns:a16="http://schemas.microsoft.com/office/drawing/2014/main" id="{7E69FBDA-863C-791C-4C86-2B33155F3B3F}"/>
              </a:ext>
            </a:extLst>
          </p:cNvPr>
          <p:cNvSpPr/>
          <p:nvPr/>
        </p:nvSpPr>
        <p:spPr>
          <a:xfrm>
            <a:off x="3246236" y="3025494"/>
            <a:ext cx="693717" cy="66730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תיבת טקסט 8">
            <a:extLst>
              <a:ext uri="{FF2B5EF4-FFF2-40B4-BE49-F238E27FC236}">
                <a16:creationId xmlns:a16="http://schemas.microsoft.com/office/drawing/2014/main" id="{7C2D6FBA-ECB8-4DAF-6EAA-294DFC273191}"/>
              </a:ext>
            </a:extLst>
          </p:cNvPr>
          <p:cNvSpPr txBox="1"/>
          <p:nvPr/>
        </p:nvSpPr>
        <p:spPr>
          <a:xfrm>
            <a:off x="3718333" y="4173960"/>
            <a:ext cx="4669070" cy="307777"/>
          </a:xfrm>
          <a:prstGeom prst="rect">
            <a:avLst/>
          </a:prstGeom>
          <a:noFill/>
        </p:spPr>
        <p:txBody>
          <a:bodyPr wrap="square">
            <a:spAutoFit/>
          </a:bodyPr>
          <a:lstStyle/>
          <a:p>
            <a:r>
              <a:rPr lang="en-US" b="1" dirty="0">
                <a:solidFill>
                  <a:srgbClr val="002060"/>
                </a:solidFill>
                <a:latin typeface="Inter Tight" pitchFamily="2" charset="0"/>
                <a:ea typeface="Inter Tight" pitchFamily="2" charset="0"/>
                <a:cs typeface="Inter Tight" pitchFamily="2" charset="0"/>
              </a:rPr>
              <a:t>Centrality encoding , Spatial encoding , Edge encoding</a:t>
            </a:r>
            <a:endParaRPr lang="he-IL" b="1" dirty="0">
              <a:solidFill>
                <a:srgbClr val="002060"/>
              </a:solidFill>
            </a:endParaRPr>
          </a:p>
        </p:txBody>
      </p:sp>
      <p:pic>
        <p:nvPicPr>
          <p:cNvPr id="11" name="תמונה 10">
            <a:extLst>
              <a:ext uri="{FF2B5EF4-FFF2-40B4-BE49-F238E27FC236}">
                <a16:creationId xmlns:a16="http://schemas.microsoft.com/office/drawing/2014/main" id="{9FAF76BC-26B9-C56C-2152-7F47C746F6AA}"/>
              </a:ext>
            </a:extLst>
          </p:cNvPr>
          <p:cNvPicPr>
            <a:picLocks noChangeAspect="1"/>
          </p:cNvPicPr>
          <p:nvPr/>
        </p:nvPicPr>
        <p:blipFill>
          <a:blip r:embed="rId3"/>
          <a:stretch>
            <a:fillRect/>
          </a:stretch>
        </p:blipFill>
        <p:spPr>
          <a:xfrm>
            <a:off x="4441528" y="2467081"/>
            <a:ext cx="1832198" cy="1479330"/>
          </a:xfrm>
          <a:prstGeom prst="rect">
            <a:avLst/>
          </a:prstGeom>
          <a:ln w="28575">
            <a:solidFill>
              <a:schemeClr val="tx1"/>
            </a:solidFill>
          </a:ln>
        </p:spPr>
      </p:pic>
      <p:pic>
        <p:nvPicPr>
          <p:cNvPr id="12" name="תמונה 11">
            <a:extLst>
              <a:ext uri="{FF2B5EF4-FFF2-40B4-BE49-F238E27FC236}">
                <a16:creationId xmlns:a16="http://schemas.microsoft.com/office/drawing/2014/main" id="{54AB659E-370E-24B9-90AE-DB15B14C786F}"/>
              </a:ext>
            </a:extLst>
          </p:cNvPr>
          <p:cNvPicPr>
            <a:picLocks noChangeAspect="1"/>
          </p:cNvPicPr>
          <p:nvPr/>
        </p:nvPicPr>
        <p:blipFill>
          <a:blip r:embed="rId3"/>
          <a:stretch>
            <a:fillRect/>
          </a:stretch>
        </p:blipFill>
        <p:spPr>
          <a:xfrm>
            <a:off x="4593928" y="2619481"/>
            <a:ext cx="1832198" cy="1479330"/>
          </a:xfrm>
          <a:prstGeom prst="rect">
            <a:avLst/>
          </a:prstGeom>
          <a:ln w="28575">
            <a:solidFill>
              <a:schemeClr val="tx1"/>
            </a:solidFill>
          </a:ln>
        </p:spPr>
      </p:pic>
    </p:spTree>
    <p:extLst>
      <p:ext uri="{BB962C8B-B14F-4D97-AF65-F5344CB8AC3E}">
        <p14:creationId xmlns:p14="http://schemas.microsoft.com/office/powerpoint/2010/main" val="1644671084"/>
      </p:ext>
    </p:extLst>
  </p:cSld>
  <p:clrMapOvr>
    <a:masterClrMapping/>
  </p:clrMapOvr>
</p:sld>
</file>

<file path=ppt/theme/theme1.xml><?xml version="1.0" encoding="utf-8"?>
<a:theme xmlns:a="http://schemas.openxmlformats.org/drawingml/2006/main" name="AI Incident Automation Pitch Deck by Slidesgo">
  <a:themeElements>
    <a:clrScheme name="Simple Light">
      <a:dk1>
        <a:srgbClr val="012169"/>
      </a:dk1>
      <a:lt1>
        <a:srgbClr val="0048A7"/>
      </a:lt1>
      <a:dk2>
        <a:srgbClr val="0388E5"/>
      </a:dk2>
      <a:lt2>
        <a:srgbClr val="3ED4FD"/>
      </a:lt2>
      <a:accent1>
        <a:srgbClr val="DAF2FE"/>
      </a:accent1>
      <a:accent2>
        <a:srgbClr val="6746B9"/>
      </a:accent2>
      <a:accent3>
        <a:srgbClr val="AD8DFF"/>
      </a:accent3>
      <a:accent4>
        <a:srgbClr val="FFFFFF"/>
      </a:accent4>
      <a:accent5>
        <a:srgbClr val="FFFFFF"/>
      </a:accent5>
      <a:accent6>
        <a:srgbClr val="FFFFFF"/>
      </a:accent6>
      <a:hlink>
        <a:srgbClr val="012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1039</Words>
  <Application>Microsoft Office PowerPoint</Application>
  <PresentationFormat>‫הצגה על המסך (16:9)</PresentationFormat>
  <Paragraphs>100</Paragraphs>
  <Slides>15</Slides>
  <Notes>15</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15</vt:i4>
      </vt:variant>
    </vt:vector>
  </HeadingPairs>
  <TitlesOfParts>
    <vt:vector size="24" baseType="lpstr">
      <vt:lpstr>Inter Tight SemiBold</vt:lpstr>
      <vt:lpstr>Bebas Neue</vt:lpstr>
      <vt:lpstr>Wingdings</vt:lpstr>
      <vt:lpstr>Arial</vt:lpstr>
      <vt:lpstr>Cambria Math</vt:lpstr>
      <vt:lpstr>Corbel</vt:lpstr>
      <vt:lpstr>Inter Tight</vt:lpstr>
      <vt:lpstr>Albert Sans</vt:lpstr>
      <vt:lpstr>AI Incident Automation Pitch Deck by Slidesgo</vt:lpstr>
      <vt:lpstr>Spotting Suspicious Academic Citations Using Self-Learning Graph Transformers</vt:lpstr>
      <vt:lpstr>Manipulated citations</vt:lpstr>
      <vt:lpstr> Capturing Patterns Using Network-Based Approaches</vt:lpstr>
      <vt:lpstr>Citation Network</vt:lpstr>
      <vt:lpstr>Main Idea</vt:lpstr>
      <vt:lpstr>Cornerstones</vt:lpstr>
      <vt:lpstr>מצגת של PowerPoint‏</vt:lpstr>
      <vt:lpstr>מצגת של PowerPoint‏</vt:lpstr>
      <vt:lpstr>מצגת של PowerPoint‏</vt:lpstr>
      <vt:lpstr>Training</vt:lpstr>
      <vt:lpstr>Testing</vt:lpstr>
      <vt:lpstr>Testing</vt:lpstr>
      <vt:lpstr>Potential Links</vt:lpstr>
      <vt:lpstr>Architectural Development for Model Research</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Spotting Suspicious Academic Citations Using Self-Learning Graph Transformers</dc:title>
  <cp:lastModifiedBy>אלמוג מדר</cp:lastModifiedBy>
  <cp:revision>34</cp:revision>
  <dcterms:modified xsi:type="dcterms:W3CDTF">2024-05-15T12:25:24Z</dcterms:modified>
</cp:coreProperties>
</file>