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7" r:id="rId3"/>
    <p:sldId id="296" r:id="rId4"/>
    <p:sldId id="297" r:id="rId5"/>
    <p:sldId id="258" r:id="rId6"/>
    <p:sldId id="298" r:id="rId7"/>
    <p:sldId id="260" r:id="rId8"/>
    <p:sldId id="259" r:id="rId9"/>
    <p:sldId id="299" r:id="rId10"/>
    <p:sldId id="261" r:id="rId11"/>
    <p:sldId id="263" r:id="rId12"/>
    <p:sldId id="264" r:id="rId13"/>
    <p:sldId id="265" r:id="rId14"/>
  </p:sldIdLst>
  <p:sldSz cx="9144000" cy="5143500" type="screen16x9"/>
  <p:notesSz cx="6858000" cy="9144000"/>
  <p:embeddedFontLst>
    <p:embeddedFont>
      <p:font typeface="Albert Sans" panose="020B0604020202020204" charset="0"/>
      <p:regular r:id="rId16"/>
      <p:bold r:id="rId17"/>
      <p:italic r:id="rId18"/>
      <p:boldItalic r:id="rId19"/>
    </p:embeddedFont>
    <p:embeddedFont>
      <p:font typeface="Bebas Neue" panose="020B0606020202050201" pitchFamily="34" charset="0"/>
      <p:regular r:id="rId20"/>
    </p:embeddedFont>
    <p:embeddedFont>
      <p:font typeface="Cambria Math" panose="02040503050406030204" pitchFamily="18" charset="0"/>
      <p:regular r:id="rId21"/>
    </p:embeddedFont>
    <p:embeddedFont>
      <p:font typeface="Corbel" panose="020B0503020204020204" pitchFamily="34" charset="0"/>
      <p:regular r:id="rId22"/>
      <p:bold r:id="rId23"/>
      <p:italic r:id="rId24"/>
      <p:boldItalic r:id="rId25"/>
    </p:embeddedFont>
    <p:embeddedFont>
      <p:font typeface="Inter Tight" pitchFamily="2" charset="0"/>
      <p:regular r:id="rId26"/>
      <p:bold r:id="rId27"/>
      <p:italic r:id="rId28"/>
      <p:boldItalic r:id="rId29"/>
    </p:embeddedFont>
    <p:embeddedFont>
      <p:font typeface="Inter Tight SemiBold"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5B5B"/>
    <a:srgbClr val="674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3C57FF-A3C2-4C44-BECC-D89F94931E05}">
  <a:tblStyle styleId="{693C57FF-A3C2-4C44-BECC-D89F94931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A1227E-3FD0-4072-85EC-2DD4A18889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03" autoAdjust="0"/>
  </p:normalViewPr>
  <p:slideViewPr>
    <p:cSldViewPr snapToGrid="0">
      <p:cViewPr varScale="1">
        <p:scale>
          <a:sx n="78" d="100"/>
          <a:sy n="78" d="100"/>
        </p:scale>
        <p:origin x="165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a81a119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a81a119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a81a1191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3a81a119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dirty="0">
                <a:solidFill>
                  <a:srgbClr val="002060"/>
                </a:solidFill>
                <a:latin typeface="Inter Tight" pitchFamily="2" charset="0"/>
                <a:ea typeface="Inter Tight" pitchFamily="2" charset="0"/>
                <a:cs typeface="Inter Tight" pitchFamily="2" charset="0"/>
              </a:rPr>
              <a:t>After training the encoder, the model performs similarity analysis on unseen vectors representing ego-graphs from the testing set. The testing process :</a:t>
            </a:r>
          </a:p>
          <a:p>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100" dirty="0">
                <a:solidFill>
                  <a:srgbClr val="002060"/>
                </a:solidFill>
                <a:latin typeface="Inter Tight" pitchFamily="2" charset="0"/>
                <a:ea typeface="Inter Tight" pitchFamily="2" charset="0"/>
                <a:cs typeface="Inter Tight" pitchFamily="2" charset="0"/>
              </a:rPr>
              <a:t>Unseen Testing Set Vectors: We introduce new, unseen vectors representing ego-graphs from the testing set. The encoder did not encounter these vectors during training.</a:t>
            </a:r>
          </a:p>
          <a:p>
            <a:pPr marL="285750" indent="-285750">
              <a:buClr>
                <a:schemeClr val="tx1"/>
              </a:buClr>
              <a:buFont typeface="Wingdings" panose="05000000000000000000" pitchFamily="2" charset="2"/>
              <a:buChar char="q"/>
            </a:pPr>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100" dirty="0">
                <a:solidFill>
                  <a:srgbClr val="002060"/>
                </a:solidFill>
                <a:latin typeface="Inter Tight" pitchFamily="2" charset="0"/>
                <a:ea typeface="Inter Tight" pitchFamily="2" charset="0"/>
                <a:cs typeface="Inter Tight" pitchFamily="2" charset="0"/>
              </a:rPr>
              <a:t>Learnable Encoder Application: These unseen testing set vectors are fed through the trained encoder. Recall that the encoder incorporates learnable tokens to capture the overall graph structure, allowing it to generalize to unseen data.</a:t>
            </a:r>
          </a:p>
          <a:p>
            <a:pPr marL="285750" indent="-285750">
              <a:buClr>
                <a:schemeClr val="tx1"/>
              </a:buClr>
              <a:buFont typeface="Wingdings" panose="05000000000000000000" pitchFamily="2" charset="2"/>
              <a:buChar char="Ø"/>
            </a:pPr>
            <a:endParaRPr lang="en-US" sz="11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Mean Pooling for Dimensionality Reduction: To reduce the dimensionality of the encoded vectors, we perform mean pooling. This operation averages the values across all dimensions, resulting in a single value that summarizes the encoded representation.</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Cosine Similarity Calculation : Finally, we calculate the cosine similarity score between pairs of the mean-pooled encoded vectors. The cosine similarity measures the directional similarity between these vectors, effectively reflecting the level of similarity between the corresponding ego-graphs in the testing set.</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r>
              <a:rPr lang="en-US" dirty="0">
                <a:solidFill>
                  <a:srgbClr val="002060"/>
                </a:solidFill>
                <a:latin typeface="Inter Tight" pitchFamily="2" charset="0"/>
                <a:ea typeface="Inter Tight" pitchFamily="2" charset="0"/>
                <a:cs typeface="Inter Tight" pitchFamily="2" charset="0"/>
              </a:rPr>
              <a:t>Essentially, this process evaluates the encoder's ability to generalize to unseen data by analyzing the similarity between ego-graphs in the testing set based on their encoded representations and cosine similarity scores.</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a81a1191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a81a1191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70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35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u="sng" dirty="0">
                <a:solidFill>
                  <a:schemeClr val="tx1"/>
                </a:solidFill>
              </a:rPr>
              <a:t>Edge Based prediction scores : </a:t>
            </a:r>
          </a:p>
          <a:p>
            <a:pPr marL="285750" indent="-285750">
              <a:buFont typeface="Arial" panose="020B0604020202020204" pitchFamily="34" charset="0"/>
              <a:buChar char="•"/>
            </a:pPr>
            <a:r>
              <a:rPr lang="en-US" dirty="0"/>
              <a:t>Compare the prediction scores with the threshold (Tr)</a:t>
            </a:r>
          </a:p>
          <a:p>
            <a:pPr marL="285750" indent="-285750">
              <a:buFont typeface="Arial" panose="020B0604020202020204" pitchFamily="34" charset="0"/>
              <a:buChar char="•"/>
            </a:pPr>
            <a:r>
              <a:rPr lang="en-US" dirty="0"/>
              <a:t>Edges with scores greater than the threshold (Tr) are classified as </a:t>
            </a:r>
            <a:r>
              <a:rPr lang="en-US" b="1" dirty="0"/>
              <a:t>real edges</a:t>
            </a:r>
            <a:r>
              <a:rPr lang="en-US" dirty="0"/>
              <a:t>. These are likely valid connections in the graph.</a:t>
            </a:r>
          </a:p>
          <a:p>
            <a:pPr marL="285750" indent="-285750">
              <a:buFont typeface="Arial" panose="020B0604020202020204" pitchFamily="34" charset="0"/>
              <a:buChar char="•"/>
            </a:pPr>
            <a:r>
              <a:rPr lang="en-US" dirty="0"/>
              <a:t>Edges with scores less than or equal to the threshold (Tr) are classified as </a:t>
            </a:r>
            <a:r>
              <a:rPr lang="en-US" b="1" dirty="0"/>
              <a:t>manipulated edges</a:t>
            </a:r>
            <a:r>
              <a:rPr lang="en-US" dirty="0"/>
              <a:t>. These connections are suspect and might be unreliable.</a:t>
            </a:r>
            <a:endParaRPr lang="en-US" dirty="0">
              <a:solidFill>
                <a:schemeClr val="tx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0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90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6"/>
            </a:gs>
            <a:gs pos="100000">
              <a:schemeClr val="accent1"/>
            </a:gs>
          </a:gsLst>
          <a:lin ang="5400700" scaled="0"/>
        </a:gradFill>
        <a:effectLst/>
      </p:bgPr>
    </p:bg>
    <p:spTree>
      <p:nvGrpSpPr>
        <p:cNvPr id="1"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03" name="Google Shape;103;p15"/>
          <p:cNvSpPr txBox="1">
            <a:spLocks noGrp="1"/>
          </p:cNvSpPr>
          <p:nvPr>
            <p:ph type="subTitle" idx="1"/>
          </p:nvPr>
        </p:nvSpPr>
        <p:spPr>
          <a:xfrm>
            <a:off x="961444"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5"/>
          <p:cNvSpPr txBox="1">
            <a:spLocks noGrp="1"/>
          </p:cNvSpPr>
          <p:nvPr>
            <p:ph type="subTitle" idx="2"/>
          </p:nvPr>
        </p:nvSpPr>
        <p:spPr>
          <a:xfrm>
            <a:off x="961444"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subTitle" idx="3"/>
          </p:nvPr>
        </p:nvSpPr>
        <p:spPr>
          <a:xfrm>
            <a:off x="961444"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5"/>
          <p:cNvSpPr txBox="1">
            <a:spLocks noGrp="1"/>
          </p:cNvSpPr>
          <p:nvPr>
            <p:ph type="subTitle" idx="4"/>
          </p:nvPr>
        </p:nvSpPr>
        <p:spPr>
          <a:xfrm>
            <a:off x="961444"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subTitle" idx="5"/>
          </p:nvPr>
        </p:nvSpPr>
        <p:spPr>
          <a:xfrm>
            <a:off x="4818356"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5"/>
          <p:cNvSpPr txBox="1">
            <a:spLocks noGrp="1"/>
          </p:cNvSpPr>
          <p:nvPr>
            <p:ph type="subTitle" idx="6"/>
          </p:nvPr>
        </p:nvSpPr>
        <p:spPr>
          <a:xfrm>
            <a:off x="4818356"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7"/>
          </p:nvPr>
        </p:nvSpPr>
        <p:spPr>
          <a:xfrm>
            <a:off x="4818356"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5"/>
          <p:cNvSpPr txBox="1">
            <a:spLocks noGrp="1"/>
          </p:cNvSpPr>
          <p:nvPr>
            <p:ph type="subTitle" idx="8"/>
          </p:nvPr>
        </p:nvSpPr>
        <p:spPr>
          <a:xfrm>
            <a:off x="4818356"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6"/>
            </a:gs>
            <a:gs pos="100000">
              <a:schemeClr val="accent1"/>
            </a:gs>
          </a:gsLst>
          <a:lin ang="16198662" scaled="0"/>
        </a:gradFill>
        <a:effectLst/>
      </p:bgPr>
    </p:bg>
    <p:spTree>
      <p:nvGrpSpPr>
        <p:cNvPr id="1" name="Shape 111"/>
        <p:cNvGrpSpPr/>
        <p:nvPr/>
      </p:nvGrpSpPr>
      <p:grpSpPr>
        <a:xfrm>
          <a:off x="0" y="0"/>
          <a:ext cx="0" cy="0"/>
          <a:chOff x="0" y="0"/>
          <a:chExt cx="0" cy="0"/>
        </a:xfrm>
      </p:grpSpPr>
      <p:sp>
        <p:nvSpPr>
          <p:cNvPr id="112" name="Google Shape;112;p1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14" name="Google Shape;114;p16"/>
          <p:cNvSpPr txBox="1">
            <a:spLocks noGrp="1"/>
          </p:cNvSpPr>
          <p:nvPr>
            <p:ph type="subTitle" idx="1"/>
          </p:nvPr>
        </p:nvSpPr>
        <p:spPr>
          <a:xfrm>
            <a:off x="7151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6"/>
          <p:cNvSpPr txBox="1">
            <a:spLocks noGrp="1"/>
          </p:cNvSpPr>
          <p:nvPr>
            <p:ph type="subTitle" idx="2"/>
          </p:nvPr>
        </p:nvSpPr>
        <p:spPr>
          <a:xfrm>
            <a:off x="7151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subTitle" idx="3"/>
          </p:nvPr>
        </p:nvSpPr>
        <p:spPr>
          <a:xfrm>
            <a:off x="7151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6"/>
          <p:cNvSpPr txBox="1">
            <a:spLocks noGrp="1"/>
          </p:cNvSpPr>
          <p:nvPr>
            <p:ph type="subTitle" idx="4"/>
          </p:nvPr>
        </p:nvSpPr>
        <p:spPr>
          <a:xfrm>
            <a:off x="7151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5"/>
          </p:nvPr>
        </p:nvSpPr>
        <p:spPr>
          <a:xfrm>
            <a:off x="332895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txBox="1">
            <a:spLocks noGrp="1"/>
          </p:cNvSpPr>
          <p:nvPr>
            <p:ph type="subTitle" idx="6"/>
          </p:nvPr>
        </p:nvSpPr>
        <p:spPr>
          <a:xfrm>
            <a:off x="332895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6"/>
          <p:cNvSpPr txBox="1">
            <a:spLocks noGrp="1"/>
          </p:cNvSpPr>
          <p:nvPr>
            <p:ph type="subTitle" idx="7"/>
          </p:nvPr>
        </p:nvSpPr>
        <p:spPr>
          <a:xfrm>
            <a:off x="332895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6"/>
          <p:cNvSpPr txBox="1">
            <a:spLocks noGrp="1"/>
          </p:cNvSpPr>
          <p:nvPr>
            <p:ph type="subTitle" idx="8"/>
          </p:nvPr>
        </p:nvSpPr>
        <p:spPr>
          <a:xfrm>
            <a:off x="332895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6"/>
          <p:cNvSpPr txBox="1">
            <a:spLocks noGrp="1"/>
          </p:cNvSpPr>
          <p:nvPr>
            <p:ph type="subTitle" idx="9"/>
          </p:nvPr>
        </p:nvSpPr>
        <p:spPr>
          <a:xfrm>
            <a:off x="59428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16"/>
          <p:cNvSpPr txBox="1">
            <a:spLocks noGrp="1"/>
          </p:cNvSpPr>
          <p:nvPr>
            <p:ph type="subTitle" idx="13"/>
          </p:nvPr>
        </p:nvSpPr>
        <p:spPr>
          <a:xfrm>
            <a:off x="59428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14"/>
          </p:nvPr>
        </p:nvSpPr>
        <p:spPr>
          <a:xfrm>
            <a:off x="59428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6"/>
          <p:cNvSpPr txBox="1">
            <a:spLocks noGrp="1"/>
          </p:cNvSpPr>
          <p:nvPr>
            <p:ph type="subTitle" idx="15"/>
          </p:nvPr>
        </p:nvSpPr>
        <p:spPr>
          <a:xfrm>
            <a:off x="59428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6"/>
            </a:gs>
            <a:gs pos="100000">
              <a:schemeClr val="accent1"/>
            </a:gs>
          </a:gsLst>
          <a:lin ang="5400700" scaled="0"/>
        </a:gradFill>
        <a:effectLst/>
      </p:bgPr>
    </p:bg>
    <p:spTree>
      <p:nvGrpSpPr>
        <p:cNvPr id="1"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title" hasCustomPrompt="1"/>
          </p:nvPr>
        </p:nvSpPr>
        <p:spPr>
          <a:xfrm>
            <a:off x="715100" y="8316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9" name="Google Shape;129;p17"/>
          <p:cNvSpPr txBox="1">
            <a:spLocks noGrp="1"/>
          </p:cNvSpPr>
          <p:nvPr>
            <p:ph type="subTitle" idx="1"/>
          </p:nvPr>
        </p:nvSpPr>
        <p:spPr>
          <a:xfrm>
            <a:off x="715100" y="14661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2" hasCustomPrompt="1"/>
          </p:nvPr>
        </p:nvSpPr>
        <p:spPr>
          <a:xfrm>
            <a:off x="715100" y="20208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17"/>
          <p:cNvSpPr txBox="1">
            <a:spLocks noGrp="1"/>
          </p:cNvSpPr>
          <p:nvPr>
            <p:ph type="subTitle" idx="3"/>
          </p:nvPr>
        </p:nvSpPr>
        <p:spPr>
          <a:xfrm>
            <a:off x="715100" y="26553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4" hasCustomPrompt="1"/>
          </p:nvPr>
        </p:nvSpPr>
        <p:spPr>
          <a:xfrm>
            <a:off x="715100" y="32100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7"/>
          <p:cNvSpPr txBox="1">
            <a:spLocks noGrp="1"/>
          </p:cNvSpPr>
          <p:nvPr>
            <p:ph type="subTitle" idx="5"/>
          </p:nvPr>
        </p:nvSpPr>
        <p:spPr>
          <a:xfrm>
            <a:off x="715100" y="38445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accent1"/>
            </a:gs>
          </a:gsLst>
          <a:lin ang="5400700" scaled="0"/>
        </a:gradFill>
        <a:effectLst/>
      </p:bgPr>
    </p:bg>
    <p:spTree>
      <p:nvGrpSpPr>
        <p:cNvPr id="1"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1" r:id="rId12"/>
    <p:sldLayoutId id="2147483662" r:id="rId13"/>
    <p:sldLayoutId id="2147483663"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4894586" y="966023"/>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a:spLocks noGrp="1"/>
          </p:cNvSpPr>
          <p:nvPr>
            <p:ph type="ctrTitle"/>
          </p:nvPr>
        </p:nvSpPr>
        <p:spPr>
          <a:xfrm>
            <a:off x="489740" y="691903"/>
            <a:ext cx="4786283" cy="209977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solidFill>
                  <a:srgbClr val="002060"/>
                </a:solidFill>
                <a:latin typeface="Inter Tight SemiBold"/>
                <a:ea typeface="Inter Tight SemiBold"/>
                <a:cs typeface="Inter Tight SemiBold"/>
                <a:sym typeface="Inter Tight SemiBold"/>
              </a:rPr>
              <a:t>Spotting Suspicious Academic Citations </a:t>
            </a:r>
            <a:r>
              <a:rPr lang="en-US" sz="3600" dirty="0">
                <a:solidFill>
                  <a:schemeClr val="accent2"/>
                </a:solidFill>
              </a:rPr>
              <a:t>Using Self-Learning Graph Transformers</a:t>
            </a:r>
            <a:endParaRPr sz="3600" dirty="0">
              <a:solidFill>
                <a:schemeClr val="accent2"/>
              </a:solidFill>
            </a:endParaRPr>
          </a:p>
        </p:txBody>
      </p:sp>
      <p:sp>
        <p:nvSpPr>
          <p:cNvPr id="193" name="Google Shape;193;p26"/>
          <p:cNvSpPr txBox="1">
            <a:spLocks noGrp="1"/>
          </p:cNvSpPr>
          <p:nvPr>
            <p:ph type="subTitle" idx="1"/>
          </p:nvPr>
        </p:nvSpPr>
        <p:spPr>
          <a:xfrm>
            <a:off x="573979" y="2788533"/>
            <a:ext cx="4332946" cy="2225116"/>
          </a:xfrm>
          <a:prstGeom prst="rect">
            <a:avLst/>
          </a:prstGeom>
        </p:spPr>
        <p:txBody>
          <a:bodyPr spcFirstLastPara="1" wrap="square" lIns="91425" tIns="91425" rIns="91425" bIns="91425" anchor="t" anchorCtr="0">
            <a:noAutofit/>
          </a:bodyPr>
          <a:lstStyle/>
          <a:p>
            <a:pPr marL="0" indent="0"/>
            <a:r>
              <a:rPr lang="en-US" sz="1800" b="1" u="sng" kern="100" dirty="0">
                <a:solidFill>
                  <a:srgbClr val="002060"/>
                </a:solidFill>
                <a:effectLst/>
                <a:latin typeface="Inter Tight" pitchFamily="2" charset="0"/>
                <a:ea typeface="Inter Tight" pitchFamily="2" charset="0"/>
                <a:cs typeface="Inter Tight" pitchFamily="2" charset="0"/>
              </a:rPr>
              <a:t>Capstone Project Phase A – 61998</a:t>
            </a:r>
          </a:p>
          <a:p>
            <a:pPr marL="0" indent="0"/>
            <a:r>
              <a:rPr lang="en-US" sz="1800" b="1" kern="100" dirty="0">
                <a:solidFill>
                  <a:srgbClr val="002060"/>
                </a:solidFill>
                <a:latin typeface="Inter Tight" pitchFamily="2" charset="0"/>
                <a:ea typeface="Inter Tight" pitchFamily="2" charset="0"/>
                <a:cs typeface="Inter Tight" pitchFamily="2" charset="0"/>
              </a:rPr>
              <a:t>Project number :</a:t>
            </a:r>
            <a:r>
              <a:rPr lang="en-US" sz="1800" kern="100" dirty="0">
                <a:solidFill>
                  <a:srgbClr val="002060"/>
                </a:solidFill>
                <a:effectLst/>
                <a:latin typeface="Inter Tight" pitchFamily="2" charset="0"/>
                <a:ea typeface="Inter Tight" pitchFamily="2" charset="0"/>
                <a:cs typeface="Inter Tight" pitchFamily="2" charset="0"/>
              </a:rPr>
              <a:t> </a:t>
            </a:r>
          </a:p>
          <a:p>
            <a:pPr marL="285750" indent="-285750">
              <a:buFont typeface="Wingdings" panose="05000000000000000000" pitchFamily="2" charset="2"/>
              <a:buChar char="Ø"/>
            </a:pPr>
            <a:r>
              <a:rPr lang="en-US" sz="1800" dirty="0">
                <a:solidFill>
                  <a:srgbClr val="002060"/>
                </a:solidFill>
                <a:effectLst/>
                <a:latin typeface="Inter Tight" pitchFamily="2" charset="0"/>
                <a:ea typeface="Inter Tight" pitchFamily="2" charset="0"/>
                <a:cs typeface="Inter Tight" pitchFamily="2" charset="0"/>
              </a:rPr>
              <a:t>24-1-R-16</a:t>
            </a:r>
            <a:endParaRPr lang="sv-SE" sz="1800" b="1" u="sng" dirty="0">
              <a:solidFill>
                <a:srgbClr val="002060"/>
              </a:solidFill>
              <a:latin typeface="Inter Tight" pitchFamily="2" charset="0"/>
              <a:ea typeface="Inter Tight" pitchFamily="2" charset="0"/>
              <a:cs typeface="Inter Tight" pitchFamily="2" charset="0"/>
            </a:endParaRPr>
          </a:p>
          <a:p>
            <a:pPr marL="0" lvl="0" indent="0">
              <a:spcBef>
                <a:spcPts val="0"/>
              </a:spcBef>
              <a:spcAft>
                <a:spcPts val="0"/>
              </a:spcAft>
              <a:buNone/>
            </a:pPr>
            <a:r>
              <a:rPr lang="sv-SE" sz="1800" b="1" dirty="0">
                <a:solidFill>
                  <a:srgbClr val="002060"/>
                </a:solidFill>
                <a:latin typeface="Inter Tight" pitchFamily="2" charset="0"/>
                <a:ea typeface="Inter Tight" pitchFamily="2" charset="0"/>
                <a:cs typeface="Inter Tight" pitchFamily="2" charset="0"/>
              </a:rPr>
              <a:t>Presenters :</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Almog Madar </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Mor Ben Haim </a:t>
            </a:r>
          </a:p>
        </p:txBody>
      </p:sp>
      <p:sp>
        <p:nvSpPr>
          <p:cNvPr id="235" name="Google Shape;235;p26"/>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descr="תמונה שמכילה גרפיקה, עיגול, גופן, עיצוב&#10;&#10;התיאור נוצר באופן אוטומטי">
            <a:extLst>
              <a:ext uri="{FF2B5EF4-FFF2-40B4-BE49-F238E27FC236}">
                <a16:creationId xmlns:a16="http://schemas.microsoft.com/office/drawing/2014/main" id="{20DC0F6A-3B3D-FD9D-07F3-8C781E361C72}"/>
              </a:ext>
            </a:extLst>
          </p:cNvPr>
          <p:cNvPicPr>
            <a:picLocks noChangeAspect="1"/>
          </p:cNvPicPr>
          <p:nvPr/>
        </p:nvPicPr>
        <p:blipFill>
          <a:blip r:embed="rId3"/>
          <a:stretch>
            <a:fillRect/>
          </a:stretch>
        </p:blipFill>
        <p:spPr>
          <a:xfrm>
            <a:off x="4980818" y="1226009"/>
            <a:ext cx="2675082" cy="26750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596688" y="291599"/>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Training</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10" name="תיבת טקסט 9">
            <a:extLst>
              <a:ext uri="{FF2B5EF4-FFF2-40B4-BE49-F238E27FC236}">
                <a16:creationId xmlns:a16="http://schemas.microsoft.com/office/drawing/2014/main" id="{B1D6825E-561D-DEE8-CFAF-0EDFD0CBB167}"/>
              </a:ext>
            </a:extLst>
          </p:cNvPr>
          <p:cNvSpPr txBox="1"/>
          <p:nvPr/>
        </p:nvSpPr>
        <p:spPr>
          <a:xfrm>
            <a:off x="530862" y="839547"/>
            <a:ext cx="7845552" cy="203132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Graph Masked Autoencoders (GMAEs) are a type of self-supervised, transformer-based model designed for learning graph representations. </a:t>
            </a: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The key features of GMAEs include a masking mechanism and an asymmetric encoder-decoder design.</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The masking mechanism in GMAEs involves taking partially masked graphs as input. The purpose of this is to reconstruct the features of the masked nodes, which is a form of self-supervised learning. </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This means that the model is trained to predict or fill in the missing parts of the input data, which can help it learn useful features and representations of the data.</a:t>
            </a:r>
            <a:endParaRPr lang="en-US" dirty="0">
              <a:solidFill>
                <a:srgbClr val="002060"/>
              </a:solidFill>
              <a:latin typeface="Inter Tight" pitchFamily="2" charset="0"/>
              <a:ea typeface="Inter Tight" pitchFamily="2" charset="0"/>
              <a:cs typeface="Inter Tight" pitchFamily="2" charset="0"/>
            </a:endParaRPr>
          </a:p>
        </p:txBody>
      </p:sp>
      <p:pic>
        <p:nvPicPr>
          <p:cNvPr id="11" name="תמונה 10">
            <a:extLst>
              <a:ext uri="{FF2B5EF4-FFF2-40B4-BE49-F238E27FC236}">
                <a16:creationId xmlns:a16="http://schemas.microsoft.com/office/drawing/2014/main" id="{B09CED8A-1C65-09B3-0393-A6FAD63955AA}"/>
              </a:ext>
            </a:extLst>
          </p:cNvPr>
          <p:cNvPicPr>
            <a:picLocks noChangeAspect="1"/>
          </p:cNvPicPr>
          <p:nvPr/>
        </p:nvPicPr>
        <p:blipFill>
          <a:blip r:embed="rId3"/>
          <a:stretch>
            <a:fillRect/>
          </a:stretch>
        </p:blipFill>
        <p:spPr>
          <a:xfrm>
            <a:off x="662472" y="3135655"/>
            <a:ext cx="4251606" cy="1403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2" name="טבלה 11">
            <a:extLst>
              <a:ext uri="{FF2B5EF4-FFF2-40B4-BE49-F238E27FC236}">
                <a16:creationId xmlns:a16="http://schemas.microsoft.com/office/drawing/2014/main" id="{A0F180D8-5907-2CC0-5B92-6DD21AF02466}"/>
              </a:ext>
            </a:extLst>
          </p:cNvPr>
          <p:cNvGraphicFramePr>
            <a:graphicFrameLocks noGrp="1"/>
          </p:cNvGraphicFramePr>
          <p:nvPr>
            <p:extLst>
              <p:ext uri="{D42A27DB-BD31-4B8C-83A1-F6EECF244321}">
                <p14:modId xmlns:p14="http://schemas.microsoft.com/office/powerpoint/2010/main" val="2606188085"/>
              </p:ext>
            </p:extLst>
          </p:nvPr>
        </p:nvGraphicFramePr>
        <p:xfrm>
          <a:off x="5843503" y="3287005"/>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1031">
                  <a:extLst>
                    <a:ext uri="{9D8B030D-6E8A-4147-A177-3AD203B41FA5}">
                      <a16:colId xmlns:a16="http://schemas.microsoft.com/office/drawing/2014/main" val="2247110152"/>
                    </a:ext>
                  </a:extLst>
                </a:gridCol>
                <a:gridCol w="641031">
                  <a:extLst>
                    <a:ext uri="{9D8B030D-6E8A-4147-A177-3AD203B41FA5}">
                      <a16:colId xmlns:a16="http://schemas.microsoft.com/office/drawing/2014/main" val="1340488844"/>
                    </a:ext>
                  </a:extLst>
                </a:gridCol>
              </a:tblGrid>
              <a:tr h="282536">
                <a:tc>
                  <a:txBody>
                    <a:bodyPr/>
                    <a:lstStyle/>
                    <a:p>
                      <a:pPr algn="ctr" rtl="1"/>
                      <a:r>
                        <a:rPr lang="en-US" dirty="0">
                          <a:solidFill>
                            <a:srgbClr val="6746B9"/>
                          </a:solidFill>
                        </a:rPr>
                        <a:t>5</a:t>
                      </a:r>
                      <a:endParaRPr lang="he-IL" dirty="0">
                        <a:solidFill>
                          <a:srgbClr val="6746B9"/>
                        </a:solidFill>
                      </a:endParaRPr>
                    </a:p>
                  </a:txBody>
                  <a:tcPr/>
                </a:tc>
                <a:tc>
                  <a:txBody>
                    <a:bodyPr/>
                    <a:lstStyle/>
                    <a:p>
                      <a:pPr algn="ctr" rtl="1"/>
                      <a:r>
                        <a:rPr lang="en-US" dirty="0">
                          <a:solidFill>
                            <a:srgbClr val="6746B9"/>
                          </a:solidFill>
                        </a:rPr>
                        <a:t>4</a:t>
                      </a:r>
                      <a:endParaRPr lang="he-IL" dirty="0">
                        <a:solidFill>
                          <a:srgbClr val="6746B9"/>
                        </a:solidFill>
                      </a:endParaRPr>
                    </a:p>
                  </a:txBody>
                  <a:tcPr/>
                </a:tc>
                <a:tc>
                  <a:txBody>
                    <a:bodyPr/>
                    <a:lstStyle/>
                    <a:p>
                      <a:pPr algn="ctr" rtl="1"/>
                      <a:r>
                        <a:rPr lang="en-US" dirty="0">
                          <a:solidFill>
                            <a:srgbClr val="6746B9"/>
                          </a:solidFill>
                        </a:rPr>
                        <a:t>3</a:t>
                      </a:r>
                      <a:endParaRPr lang="he-IL" dirty="0">
                        <a:solidFill>
                          <a:srgbClr val="6746B9"/>
                        </a:solidFill>
                      </a:endParaRPr>
                    </a:p>
                  </a:txBody>
                  <a:tcPr/>
                </a:tc>
                <a:extLst>
                  <a:ext uri="{0D108BD9-81ED-4DB2-BD59-A6C34878D82A}">
                    <a16:rowId xmlns:a16="http://schemas.microsoft.com/office/drawing/2014/main" val="1440213974"/>
                  </a:ext>
                </a:extLst>
              </a:tr>
            </a:tbl>
          </a:graphicData>
        </a:graphic>
      </p:graphicFrame>
      <p:graphicFrame>
        <p:nvGraphicFramePr>
          <p:cNvPr id="13" name="טבלה 12">
            <a:extLst>
              <a:ext uri="{FF2B5EF4-FFF2-40B4-BE49-F238E27FC236}">
                <a16:creationId xmlns:a16="http://schemas.microsoft.com/office/drawing/2014/main" id="{1856F51A-94AA-3673-1EA7-15F1A33D7C3C}"/>
              </a:ext>
            </a:extLst>
          </p:cNvPr>
          <p:cNvGraphicFramePr>
            <a:graphicFrameLocks noGrp="1"/>
          </p:cNvGraphicFramePr>
          <p:nvPr>
            <p:extLst>
              <p:ext uri="{D42A27DB-BD31-4B8C-83A1-F6EECF244321}">
                <p14:modId xmlns:p14="http://schemas.microsoft.com/office/powerpoint/2010/main" val="3833789841"/>
              </p:ext>
            </p:extLst>
          </p:nvPr>
        </p:nvGraphicFramePr>
        <p:xfrm>
          <a:off x="5843503" y="4007321"/>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5824">
                  <a:extLst>
                    <a:ext uri="{9D8B030D-6E8A-4147-A177-3AD203B41FA5}">
                      <a16:colId xmlns:a16="http://schemas.microsoft.com/office/drawing/2014/main" val="2247110152"/>
                    </a:ext>
                  </a:extLst>
                </a:gridCol>
                <a:gridCol w="636238">
                  <a:extLst>
                    <a:ext uri="{9D8B030D-6E8A-4147-A177-3AD203B41FA5}">
                      <a16:colId xmlns:a16="http://schemas.microsoft.com/office/drawing/2014/main" val="1340488844"/>
                    </a:ext>
                  </a:extLst>
                </a:gridCol>
              </a:tblGrid>
              <a:tr h="282536">
                <a:tc>
                  <a:txBody>
                    <a:bodyPr/>
                    <a:lstStyle/>
                    <a:p>
                      <a:pPr algn="ctr" rtl="1"/>
                      <a:r>
                        <a:rPr lang="en-US" dirty="0">
                          <a:solidFill>
                            <a:srgbClr val="002060"/>
                          </a:solidFill>
                        </a:rPr>
                        <a:t>5</a:t>
                      </a:r>
                      <a:endParaRPr lang="he-IL" dirty="0">
                        <a:solidFill>
                          <a:srgbClr val="002060"/>
                        </a:solidFill>
                      </a:endParaRPr>
                    </a:p>
                  </a:txBody>
                  <a:tcPr/>
                </a:tc>
                <a:tc>
                  <a:txBody>
                    <a:bodyPr/>
                    <a:lstStyle/>
                    <a:p>
                      <a:pPr algn="ctr" rtl="1"/>
                      <a:r>
                        <a:rPr lang="en-US" dirty="0">
                          <a:solidFill>
                            <a:srgbClr val="002060"/>
                          </a:solidFill>
                        </a:rPr>
                        <a:t>4</a:t>
                      </a:r>
                      <a:endParaRPr lang="he-IL" dirty="0">
                        <a:solidFill>
                          <a:srgbClr val="002060"/>
                        </a:solidFill>
                      </a:endParaRPr>
                    </a:p>
                  </a:txBody>
                  <a:tcPr/>
                </a:tc>
                <a:tc>
                  <a:txBody>
                    <a:bodyPr/>
                    <a:lstStyle/>
                    <a:p>
                      <a:pPr algn="ctr" rtl="1"/>
                      <a:r>
                        <a:rPr lang="en-US" dirty="0">
                          <a:solidFill>
                            <a:srgbClr val="002060"/>
                          </a:solidFill>
                        </a:rPr>
                        <a:t>3</a:t>
                      </a:r>
                      <a:endParaRPr lang="he-IL" dirty="0">
                        <a:solidFill>
                          <a:srgbClr val="002060"/>
                        </a:solidFill>
                      </a:endParaRPr>
                    </a:p>
                  </a:txBody>
                  <a:tcPr/>
                </a:tc>
                <a:extLst>
                  <a:ext uri="{0D108BD9-81ED-4DB2-BD59-A6C34878D82A}">
                    <a16:rowId xmlns:a16="http://schemas.microsoft.com/office/drawing/2014/main" val="1440213974"/>
                  </a:ext>
                </a:extLst>
              </a:tr>
            </a:tbl>
          </a:graphicData>
        </a:graphic>
      </p:graphicFrame>
      <p:cxnSp>
        <p:nvCxnSpPr>
          <p:cNvPr id="14" name="מחבר: מעוקל 13">
            <a:extLst>
              <a:ext uri="{FF2B5EF4-FFF2-40B4-BE49-F238E27FC236}">
                <a16:creationId xmlns:a16="http://schemas.microsoft.com/office/drawing/2014/main" id="{1B284D5F-2E57-FA4B-49FB-3BD6FE4D5341}"/>
              </a:ext>
            </a:extLst>
          </p:cNvPr>
          <p:cNvCxnSpPr>
            <a:cxnSpLocks/>
            <a:endCxn id="13" idx="2"/>
          </p:cNvCxnSpPr>
          <p:nvPr/>
        </p:nvCxnSpPr>
        <p:spPr>
          <a:xfrm>
            <a:off x="1026670" y="4265192"/>
            <a:ext cx="5778379" cy="46929"/>
          </a:xfrm>
          <a:prstGeom prst="curvedConnector4">
            <a:avLst>
              <a:gd name="adj1" fmla="val 13902"/>
              <a:gd name="adj2" fmla="val 1596401"/>
            </a:avLst>
          </a:prstGeom>
          <a:ln w="28575">
            <a:solidFill>
              <a:srgbClr val="6746B9"/>
            </a:solidFill>
            <a:tailEnd type="triangle"/>
          </a:ln>
        </p:spPr>
        <p:style>
          <a:lnRef idx="1">
            <a:schemeClr val="dk1"/>
          </a:lnRef>
          <a:fillRef idx="0">
            <a:schemeClr val="dk1"/>
          </a:fillRef>
          <a:effectRef idx="0">
            <a:schemeClr val="dk1"/>
          </a:effectRef>
          <a:fontRef idx="minor">
            <a:schemeClr val="tx1"/>
          </a:fontRef>
        </p:style>
      </p:cxnSp>
      <p:cxnSp>
        <p:nvCxnSpPr>
          <p:cNvPr id="15" name="מחבר: מעוקל 14">
            <a:extLst>
              <a:ext uri="{FF2B5EF4-FFF2-40B4-BE49-F238E27FC236}">
                <a16:creationId xmlns:a16="http://schemas.microsoft.com/office/drawing/2014/main" id="{1FB6CCD2-AE65-0C21-52E0-6AE877BCEF29}"/>
              </a:ext>
            </a:extLst>
          </p:cNvPr>
          <p:cNvCxnSpPr>
            <a:cxnSpLocks/>
            <a:endCxn id="12" idx="0"/>
          </p:cNvCxnSpPr>
          <p:nvPr/>
        </p:nvCxnSpPr>
        <p:spPr>
          <a:xfrm flipV="1">
            <a:off x="4921093" y="3287005"/>
            <a:ext cx="1883956" cy="488003"/>
          </a:xfrm>
          <a:prstGeom prst="curvedConnector4">
            <a:avLst>
              <a:gd name="adj1" fmla="val 24481"/>
              <a:gd name="adj2" fmla="val 146844"/>
            </a:avLst>
          </a:prstGeom>
          <a:ln w="28575">
            <a:solidFill>
              <a:srgbClr val="6746B9"/>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E6FEBBF2-F31B-3485-0E4D-270DFA18139B}"/>
              </a:ext>
            </a:extLst>
          </p:cNvPr>
          <p:cNvSpPr txBox="1"/>
          <p:nvPr/>
        </p:nvSpPr>
        <p:spPr>
          <a:xfrm>
            <a:off x="6768769" y="2979457"/>
            <a:ext cx="1431566"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Mask_predicted</a:t>
            </a:r>
            <a:endParaRPr lang="he-IL" sz="1200" b="1" dirty="0">
              <a:solidFill>
                <a:srgbClr val="6746B9"/>
              </a:solidFill>
              <a:latin typeface="Inter Tight" pitchFamily="2" charset="0"/>
              <a:ea typeface="Inter Tight" pitchFamily="2" charset="0"/>
            </a:endParaRPr>
          </a:p>
        </p:txBody>
      </p:sp>
      <p:sp>
        <p:nvSpPr>
          <p:cNvPr id="17" name="תיבת טקסט 16">
            <a:extLst>
              <a:ext uri="{FF2B5EF4-FFF2-40B4-BE49-F238E27FC236}">
                <a16:creationId xmlns:a16="http://schemas.microsoft.com/office/drawing/2014/main" id="{3DC2ABEB-B47D-6DBF-312F-8038946B53B4}"/>
              </a:ext>
            </a:extLst>
          </p:cNvPr>
          <p:cNvSpPr txBox="1"/>
          <p:nvPr/>
        </p:nvSpPr>
        <p:spPr>
          <a:xfrm>
            <a:off x="6768769" y="4325878"/>
            <a:ext cx="1135537"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Mask_target</a:t>
            </a:r>
            <a:endParaRPr lang="he-IL" sz="1200" b="1" dirty="0">
              <a:solidFill>
                <a:srgbClr val="6746B9"/>
              </a:solidFill>
              <a:latin typeface="Inter Tight" pitchFamily="2" charset="0"/>
              <a:ea typeface="Inter Tight" pitchFamily="2" charset="0"/>
            </a:endParaRPr>
          </a:p>
        </p:txBody>
      </p:sp>
      <mc:AlternateContent xmlns:mc="http://schemas.openxmlformats.org/markup-compatibility/2006" xmlns:a14="http://schemas.microsoft.com/office/drawing/2010/main">
        <mc:Choice Requires="a14">
          <p:sp>
            <p:nvSpPr>
              <p:cNvPr id="18" name="תיבת טקסט 17">
                <a:extLst>
                  <a:ext uri="{FF2B5EF4-FFF2-40B4-BE49-F238E27FC236}">
                    <a16:creationId xmlns:a16="http://schemas.microsoft.com/office/drawing/2014/main" id="{760BBE87-497A-9BE9-B06B-D3D58A0CD067}"/>
                  </a:ext>
                </a:extLst>
              </p:cNvPr>
              <p:cNvSpPr txBox="1"/>
              <p:nvPr/>
            </p:nvSpPr>
            <p:spPr>
              <a:xfrm>
                <a:off x="1803985" y="389699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sz="1000" i="1" smtClean="0">
                          <a:solidFill>
                            <a:schemeClr val="tx1">
                              <a:lumMod val="75000"/>
                            </a:schemeClr>
                          </a:solidFill>
                          <a:latin typeface="Cambria Math" panose="02040503050406030204" pitchFamily="18" charset="0"/>
                        </a:rPr>
                        <m:t>𝑁</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xmlns="">
          <p:sp>
            <p:nvSpPr>
              <p:cNvPr id="18" name="תיבת טקסט 17">
                <a:extLst>
                  <a:ext uri="{FF2B5EF4-FFF2-40B4-BE49-F238E27FC236}">
                    <a16:creationId xmlns:a16="http://schemas.microsoft.com/office/drawing/2014/main" id="{760BBE87-497A-9BE9-B06B-D3D58A0CD067}"/>
                  </a:ext>
                </a:extLst>
              </p:cNvPr>
              <p:cNvSpPr txBox="1">
                <a:spLocks noRot="1" noChangeAspect="1" noMove="1" noResize="1" noEditPoints="1" noAdjustHandles="1" noChangeArrowheads="1" noChangeShapeType="1" noTextEdit="1"/>
              </p:cNvSpPr>
              <p:nvPr/>
            </p:nvSpPr>
            <p:spPr>
              <a:xfrm>
                <a:off x="1803985" y="3896990"/>
                <a:ext cx="636712" cy="246221"/>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תיבת טקסט 18">
                <a:extLst>
                  <a:ext uri="{FF2B5EF4-FFF2-40B4-BE49-F238E27FC236}">
                    <a16:creationId xmlns:a16="http://schemas.microsoft.com/office/drawing/2014/main" id="{15881174-A3BE-31F0-F51B-43FE343E39B1}"/>
                  </a:ext>
                </a:extLst>
              </p:cNvPr>
              <p:cNvSpPr txBox="1"/>
              <p:nvPr/>
            </p:nvSpPr>
            <p:spPr>
              <a:xfrm>
                <a:off x="3751398" y="388421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75000"/>
                            </a:schemeClr>
                          </a:solidFill>
                          <a:latin typeface="Cambria Math" panose="02040503050406030204" pitchFamily="18" charset="0"/>
                        </a:rPr>
                        <m:t>𝑀</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xmlns="">
          <p:sp>
            <p:nvSpPr>
              <p:cNvPr id="19" name="תיבת טקסט 18">
                <a:extLst>
                  <a:ext uri="{FF2B5EF4-FFF2-40B4-BE49-F238E27FC236}">
                    <a16:creationId xmlns:a16="http://schemas.microsoft.com/office/drawing/2014/main" id="{15881174-A3BE-31F0-F51B-43FE343E39B1}"/>
                  </a:ext>
                </a:extLst>
              </p:cNvPr>
              <p:cNvSpPr txBox="1">
                <a:spLocks noRot="1" noChangeAspect="1" noMove="1" noResize="1" noEditPoints="1" noAdjustHandles="1" noChangeArrowheads="1" noChangeShapeType="1" noTextEdit="1"/>
              </p:cNvSpPr>
              <p:nvPr/>
            </p:nvSpPr>
            <p:spPr>
              <a:xfrm>
                <a:off x="3751398" y="3884210"/>
                <a:ext cx="636712" cy="246221"/>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0" name="תיבת טקסט 19">
                <a:extLst>
                  <a:ext uri="{FF2B5EF4-FFF2-40B4-BE49-F238E27FC236}">
                    <a16:creationId xmlns:a16="http://schemas.microsoft.com/office/drawing/2014/main" id="{CF34907C-EFFB-D39D-0F94-1714F4C9EAFB}"/>
                  </a:ext>
                </a:extLst>
              </p:cNvPr>
              <p:cNvSpPr txBox="1"/>
              <p:nvPr/>
            </p:nvSpPr>
            <p:spPr>
              <a:xfrm>
                <a:off x="4755892" y="3653684"/>
                <a:ext cx="4201009" cy="3252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i="1" smtClean="0">
                          <a:solidFill>
                            <a:schemeClr val="tx1"/>
                          </a:solidFill>
                          <a:latin typeface="Cambria Math" panose="02040503050406030204" pitchFamily="18" charset="0"/>
                        </a:rPr>
                        <m:t>𝑀𝑆𝐸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𝑡𝑎𝑟𝑔𝑒𝑡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𝑝𝑟𝑒𝑑𝑖𝑐𝑡𝑒𝑑</m:t>
                          </m:r>
                        </m:sub>
                      </m:sSub>
                      <m:r>
                        <a:rPr lang="en-US" b="0" i="1" smtClean="0">
                          <a:solidFill>
                            <a:schemeClr val="tx1"/>
                          </a:solidFill>
                          <a:latin typeface="Cambria Math" panose="02040503050406030204" pitchFamily="18" charset="0"/>
                        </a:rPr>
                        <m:t>)</m:t>
                      </m:r>
                    </m:oMath>
                  </m:oMathPara>
                </a14:m>
                <a:endParaRPr lang="he-IL" dirty="0">
                  <a:solidFill>
                    <a:schemeClr val="tx1"/>
                  </a:solidFill>
                </a:endParaRPr>
              </a:p>
            </p:txBody>
          </p:sp>
        </mc:Choice>
        <mc:Fallback xmlns="">
          <p:sp>
            <p:nvSpPr>
              <p:cNvPr id="20" name="תיבת טקסט 19">
                <a:extLst>
                  <a:ext uri="{FF2B5EF4-FFF2-40B4-BE49-F238E27FC236}">
                    <a16:creationId xmlns:a16="http://schemas.microsoft.com/office/drawing/2014/main" id="{CF34907C-EFFB-D39D-0F94-1714F4C9EAFB}"/>
                  </a:ext>
                </a:extLst>
              </p:cNvPr>
              <p:cNvSpPr txBox="1">
                <a:spLocks noRot="1" noChangeAspect="1" noMove="1" noResize="1" noEditPoints="1" noAdjustHandles="1" noChangeArrowheads="1" noChangeShapeType="1" noTextEdit="1"/>
              </p:cNvSpPr>
              <p:nvPr/>
            </p:nvSpPr>
            <p:spPr>
              <a:xfrm>
                <a:off x="4755892" y="3653684"/>
                <a:ext cx="4201009" cy="325282"/>
              </a:xfrm>
              <a:prstGeom prst="rect">
                <a:avLst/>
              </a:prstGeom>
              <a:blipFill>
                <a:blip r:embed="rId6"/>
                <a:stretch>
                  <a:fillRect b="-1852"/>
                </a:stretch>
              </a:blipFill>
            </p:spPr>
            <p:txBody>
              <a:bodyPr/>
              <a:lstStyle/>
              <a:p>
                <a:r>
                  <a:rPr lang="he-IL">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715050" y="336063"/>
            <a:ext cx="7713900" cy="664200"/>
          </a:xfrm>
          <a:prstGeom prst="rect">
            <a:avLst/>
          </a:prstGeom>
        </p:spPr>
        <p:txBody>
          <a:bodyPr spcFirstLastPara="1" wrap="square" lIns="91425" tIns="91425" rIns="91425" bIns="91425" anchor="t" anchorCtr="0">
            <a:noAutofit/>
          </a:bodyPr>
          <a:lstStyle/>
          <a:p>
            <a:r>
              <a:rPr lang="en-US" dirty="0">
                <a:latin typeface="Inter Tight SemiBold" pitchFamily="2" charset="0"/>
                <a:ea typeface="Inter Tight SemiBold" pitchFamily="2" charset="0"/>
                <a:cs typeface="Inter Tight SemiBold" pitchFamily="2" charset="0"/>
              </a:rPr>
              <a:t>Reconstruct masked connections</a:t>
            </a:r>
          </a:p>
        </p:txBody>
      </p:sp>
      <p:sp>
        <p:nvSpPr>
          <p:cNvPr id="380" name="Google Shape;380;p33"/>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תמונה 18">
            <a:extLst>
              <a:ext uri="{FF2B5EF4-FFF2-40B4-BE49-F238E27FC236}">
                <a16:creationId xmlns:a16="http://schemas.microsoft.com/office/drawing/2014/main" id="{4BAA4086-C065-0764-9436-16AAB762AE89}"/>
              </a:ext>
            </a:extLst>
          </p:cNvPr>
          <p:cNvPicPr>
            <a:picLocks noChangeAspect="1"/>
          </p:cNvPicPr>
          <p:nvPr/>
        </p:nvPicPr>
        <p:blipFill>
          <a:blip r:embed="rId3"/>
          <a:stretch>
            <a:fillRect/>
          </a:stretch>
        </p:blipFill>
        <p:spPr>
          <a:xfrm>
            <a:off x="4720195" y="1849120"/>
            <a:ext cx="3563422" cy="3207897"/>
          </a:xfrm>
          <a:prstGeom prst="roundRect">
            <a:avLst>
              <a:gd name="adj" fmla="val 4167"/>
            </a:avLst>
          </a:prstGeom>
          <a:solidFill>
            <a:srgbClr val="FFFFFF"/>
          </a:solidFill>
          <a:ln w="1905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תיבת טקסט 1">
            <a:extLst>
              <a:ext uri="{FF2B5EF4-FFF2-40B4-BE49-F238E27FC236}">
                <a16:creationId xmlns:a16="http://schemas.microsoft.com/office/drawing/2014/main" id="{9E64D27F-2C7C-EA6D-1552-B758A4981AE1}"/>
              </a:ext>
            </a:extLst>
          </p:cNvPr>
          <p:cNvSpPr txBox="1"/>
          <p:nvPr/>
        </p:nvSpPr>
        <p:spPr>
          <a:xfrm>
            <a:off x="151304" y="923643"/>
            <a:ext cx="8334855" cy="1657890"/>
          </a:xfrm>
          <a:prstGeom prst="rect">
            <a:avLst/>
          </a:prstGeom>
          <a:noFill/>
        </p:spPr>
        <p:txBody>
          <a:bodyPr wrap="square">
            <a:spAutoFit/>
          </a:bodyPr>
          <a:lstStyle/>
          <a:p>
            <a:pPr marL="457200" lvl="1">
              <a:lnSpc>
                <a:spcPct val="107000"/>
              </a:lnSpc>
              <a:spcAft>
                <a:spcPts val="800"/>
              </a:spcAft>
            </a:pPr>
            <a:r>
              <a:rPr lang="en-US" sz="1800" kern="0" dirty="0">
                <a:solidFill>
                  <a:srgbClr val="002060"/>
                </a:solidFill>
                <a:effectLst/>
                <a:latin typeface="Inter Tight" pitchFamily="2" charset="0"/>
                <a:ea typeface="Inter Tight" pitchFamily="2" charset="0"/>
                <a:cs typeface="Inter Tight" pitchFamily="2" charset="0"/>
              </a:rPr>
              <a:t>After we training the deep network by partial data (based on 70% nodes).</a:t>
            </a:r>
            <a:r>
              <a:rPr lang="en-US" sz="1800" kern="100" dirty="0">
                <a:solidFill>
                  <a:srgbClr val="002060"/>
                </a:solidFill>
                <a:effectLst/>
                <a:latin typeface="Inter Tight" pitchFamily="2" charset="0"/>
                <a:ea typeface="Inter Tight" pitchFamily="2" charset="0"/>
                <a:cs typeface="Inter Tight" pitchFamily="2" charset="0"/>
              </a:rPr>
              <a:t>    We need to </a:t>
            </a:r>
            <a:r>
              <a:rPr lang="en-US" sz="1800" dirty="0">
                <a:solidFill>
                  <a:srgbClr val="002060"/>
                </a:solidFill>
                <a:latin typeface="Inter Tight" pitchFamily="2" charset="0"/>
                <a:ea typeface="Inter Tight" pitchFamily="2" charset="0"/>
                <a:cs typeface="Inter Tight" pitchFamily="2" charset="0"/>
              </a:rPr>
              <a:t>r</a:t>
            </a:r>
            <a:r>
              <a:rPr lang="en-US" sz="1800" kern="0" dirty="0">
                <a:solidFill>
                  <a:srgbClr val="002060"/>
                </a:solidFill>
                <a:effectLst/>
                <a:latin typeface="Inter Tight" pitchFamily="2" charset="0"/>
                <a:ea typeface="Inter Tight" pitchFamily="2" charset="0"/>
                <a:cs typeface="Inter Tight" pitchFamily="2" charset="0"/>
              </a:rPr>
              <a:t>econstruct the citation network of the omitted masked nodes (30%) by identifying potential links with similarity scores that meet or exceed the threshold (Tr).  </a:t>
            </a:r>
            <a:endParaRPr lang="en-US" sz="1800" kern="100" dirty="0">
              <a:solidFill>
                <a:srgbClr val="002060"/>
              </a:solidFill>
              <a:effectLst/>
              <a:latin typeface="Inter Tight" pitchFamily="2" charset="0"/>
              <a:ea typeface="Inter Tight" pitchFamily="2" charset="0"/>
              <a:cs typeface="Inter Tight" pitchFamily="2" charset="0"/>
            </a:endParaRPr>
          </a:p>
          <a:p>
            <a:pPr marL="457200" lvl="1" algn="l" rtl="0">
              <a:lnSpc>
                <a:spcPct val="107000"/>
              </a:lnSpc>
              <a:spcAft>
                <a:spcPts val="800"/>
              </a:spcAft>
            </a:pPr>
            <a:endParaRPr lang="en-US" sz="1800" kern="0" dirty="0">
              <a:solidFill>
                <a:srgbClr val="002060"/>
              </a:solidFill>
              <a:effectLst/>
              <a:latin typeface="Inter Tight" pitchFamily="2" charset="0"/>
              <a:ea typeface="Inter Tight" pitchFamily="2" charset="0"/>
              <a:cs typeface="Inter Tight" pitchFamily="2" charset="0"/>
            </a:endParaRPr>
          </a:p>
        </p:txBody>
      </p:sp>
      <p:sp>
        <p:nvSpPr>
          <p:cNvPr id="11" name="תיבת טקסט 10">
            <a:extLst>
              <a:ext uri="{FF2B5EF4-FFF2-40B4-BE49-F238E27FC236}">
                <a16:creationId xmlns:a16="http://schemas.microsoft.com/office/drawing/2014/main" id="{C8B0FDE4-8301-6805-0FC3-F9A68BD2D831}"/>
              </a:ext>
            </a:extLst>
          </p:cNvPr>
          <p:cNvSpPr txBox="1"/>
          <p:nvPr/>
        </p:nvSpPr>
        <p:spPr>
          <a:xfrm>
            <a:off x="-535098" y="4010711"/>
            <a:ext cx="3577416" cy="577594"/>
          </a:xfrm>
          <a:prstGeom prst="rect">
            <a:avLst/>
          </a:prstGeom>
          <a:noFill/>
        </p:spPr>
        <p:txBody>
          <a:bodyPr wrap="square">
            <a:spAutoFit/>
          </a:bodyPr>
          <a:lstStyle/>
          <a:p>
            <a:pPr marL="457200" lvl="1" algn="ctr">
              <a:lnSpc>
                <a:spcPct val="107000"/>
              </a:lnSpc>
              <a:spcAft>
                <a:spcPts val="800"/>
              </a:spcAft>
            </a:pPr>
            <a:r>
              <a:rPr lang="en-US" sz="1200" dirty="0">
                <a:latin typeface="Inter Tight" pitchFamily="2" charset="0"/>
                <a:ea typeface="Inter Tight" pitchFamily="2" charset="0"/>
                <a:cs typeface="Inter Tight" pitchFamily="2" charset="0"/>
              </a:rPr>
              <a:t>Recover Sub Citation Network</a:t>
            </a:r>
          </a:p>
          <a:p>
            <a:pPr marL="457200" lvl="1" algn="ctr">
              <a:lnSpc>
                <a:spcPct val="107000"/>
              </a:lnSpc>
              <a:spcAft>
                <a:spcPts val="800"/>
              </a:spcAft>
            </a:pPr>
            <a:r>
              <a:rPr lang="en-US" sz="1200" dirty="0">
                <a:latin typeface="Inter Tight" pitchFamily="2" charset="0"/>
                <a:ea typeface="Inter Tight" pitchFamily="2" charset="0"/>
                <a:cs typeface="Inter Tight" pitchFamily="2" charset="0"/>
              </a:rPr>
              <a:t> (Based on 30% nodes)</a:t>
            </a:r>
          </a:p>
        </p:txBody>
      </p:sp>
      <p:pic>
        <p:nvPicPr>
          <p:cNvPr id="13" name="תמונה 12" descr="תמונה שמכילה עיגול, גרפיקה, צילום מסך, עיצוב&#10;&#10;התיאור נוצר באופן אוטומטי">
            <a:extLst>
              <a:ext uri="{FF2B5EF4-FFF2-40B4-BE49-F238E27FC236}">
                <a16:creationId xmlns:a16="http://schemas.microsoft.com/office/drawing/2014/main" id="{D5376728-C693-D0FE-79D9-2E742B21AF31}"/>
              </a:ext>
            </a:extLst>
          </p:cNvPr>
          <p:cNvPicPr>
            <a:picLocks noChangeAspect="1"/>
          </p:cNvPicPr>
          <p:nvPr/>
        </p:nvPicPr>
        <p:blipFill>
          <a:blip r:embed="rId4"/>
          <a:stretch>
            <a:fillRect/>
          </a:stretch>
        </p:blipFill>
        <p:spPr>
          <a:xfrm>
            <a:off x="381245" y="2424709"/>
            <a:ext cx="1576363" cy="1576363"/>
          </a:xfrm>
          <a:prstGeom prst="rect">
            <a:avLst/>
          </a:prstGeom>
        </p:spPr>
      </p:pic>
      <p:sp>
        <p:nvSpPr>
          <p:cNvPr id="14" name="Text Placeholder 6">
            <a:extLst>
              <a:ext uri="{FF2B5EF4-FFF2-40B4-BE49-F238E27FC236}">
                <a16:creationId xmlns:a16="http://schemas.microsoft.com/office/drawing/2014/main" id="{5B035CD0-667C-2E50-01CA-4E02BB12E19A}"/>
              </a:ext>
            </a:extLst>
          </p:cNvPr>
          <p:cNvSpPr txBox="1">
            <a:spLocks/>
          </p:cNvSpPr>
          <p:nvPr/>
        </p:nvSpPr>
        <p:spPr>
          <a:xfrm>
            <a:off x="3489043" y="3072286"/>
            <a:ext cx="357421" cy="319316"/>
          </a:xfrm>
          <a:prstGeom prst="ellipse">
            <a:avLst/>
          </a:prstGeom>
          <a:solidFill>
            <a:srgbClr val="5B5B5B"/>
          </a:solidFill>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white"/>
              </a:solidFill>
              <a:effectLst/>
              <a:uLnTx/>
              <a:uFillTx/>
              <a:latin typeface="Inter Tight" pitchFamily="2" charset="0"/>
              <a:ea typeface="Inter Tight" pitchFamily="2" charset="0"/>
              <a:cs typeface="Inter Tight" pitchFamily="2" charset="0"/>
            </a:endParaRPr>
          </a:p>
        </p:txBody>
      </p:sp>
      <p:sp>
        <p:nvSpPr>
          <p:cNvPr id="15" name="Text Placeholder 6">
            <a:extLst>
              <a:ext uri="{FF2B5EF4-FFF2-40B4-BE49-F238E27FC236}">
                <a16:creationId xmlns:a16="http://schemas.microsoft.com/office/drawing/2014/main" id="{356EBF9D-87A3-ED4C-25DE-DA9326CCB464}"/>
              </a:ext>
            </a:extLst>
          </p:cNvPr>
          <p:cNvSpPr txBox="1">
            <a:spLocks/>
          </p:cNvSpPr>
          <p:nvPr/>
        </p:nvSpPr>
        <p:spPr>
          <a:xfrm>
            <a:off x="2450795" y="3072286"/>
            <a:ext cx="357421" cy="319316"/>
          </a:xfrm>
          <a:prstGeom prst="ellipse">
            <a:avLst/>
          </a:prstGeom>
          <a:solidFill>
            <a:srgbClr val="5B5B5B"/>
          </a:solidFill>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Autofit/>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Inter Tight" pitchFamily="2" charset="0"/>
              <a:ea typeface="Inter Tight" pitchFamily="2" charset="0"/>
              <a:cs typeface="Inter Tight" pitchFamily="2" charset="0"/>
            </a:endParaRPr>
          </a:p>
        </p:txBody>
      </p:sp>
      <p:cxnSp>
        <p:nvCxnSpPr>
          <p:cNvPr id="17" name="מחבר ישר 16">
            <a:extLst>
              <a:ext uri="{FF2B5EF4-FFF2-40B4-BE49-F238E27FC236}">
                <a16:creationId xmlns:a16="http://schemas.microsoft.com/office/drawing/2014/main" id="{CF9E7AEF-2EEE-5BAA-FE0A-600E6757146C}"/>
              </a:ext>
            </a:extLst>
          </p:cNvPr>
          <p:cNvCxnSpPr>
            <a:cxnSpLocks/>
            <a:stCxn id="14" idx="2"/>
            <a:endCxn id="15" idx="6"/>
          </p:cNvCxnSpPr>
          <p:nvPr/>
        </p:nvCxnSpPr>
        <p:spPr>
          <a:xfrm flipH="1">
            <a:off x="2808216" y="3231944"/>
            <a:ext cx="680827"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36" name="חץ: ימינה 35">
            <a:extLst>
              <a:ext uri="{FF2B5EF4-FFF2-40B4-BE49-F238E27FC236}">
                <a16:creationId xmlns:a16="http://schemas.microsoft.com/office/drawing/2014/main" id="{16148B90-110D-DFAC-2838-33B5FF44B30E}"/>
              </a:ext>
            </a:extLst>
          </p:cNvPr>
          <p:cNvSpPr/>
          <p:nvPr/>
        </p:nvSpPr>
        <p:spPr>
          <a:xfrm>
            <a:off x="1835495" y="3065335"/>
            <a:ext cx="513080" cy="319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חץ: ימינה 36">
            <a:extLst>
              <a:ext uri="{FF2B5EF4-FFF2-40B4-BE49-F238E27FC236}">
                <a16:creationId xmlns:a16="http://schemas.microsoft.com/office/drawing/2014/main" id="{FCFE6299-EEEE-8A0E-613C-837E804724DC}"/>
              </a:ext>
            </a:extLst>
          </p:cNvPr>
          <p:cNvSpPr/>
          <p:nvPr/>
        </p:nvSpPr>
        <p:spPr>
          <a:xfrm>
            <a:off x="4009590" y="3100752"/>
            <a:ext cx="562410" cy="319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44" name="תמונה 43" descr="תמונה שמכילה עיצוב&#10;&#10;התיאור נוצר באופן אוטומטי ברמת מהימנות בינונית">
            <a:extLst>
              <a:ext uri="{FF2B5EF4-FFF2-40B4-BE49-F238E27FC236}">
                <a16:creationId xmlns:a16="http://schemas.microsoft.com/office/drawing/2014/main" id="{FE5D6004-115F-F1C3-AA63-6F3159788ADC}"/>
              </a:ext>
            </a:extLst>
          </p:cNvPr>
          <p:cNvPicPr>
            <a:picLocks noChangeAspect="1"/>
          </p:cNvPicPr>
          <p:nvPr/>
        </p:nvPicPr>
        <p:blipFill>
          <a:blip r:embed="rId5"/>
          <a:stretch>
            <a:fillRect/>
          </a:stretch>
        </p:blipFill>
        <p:spPr>
          <a:xfrm>
            <a:off x="1053143" y="3725178"/>
            <a:ext cx="200467" cy="200467"/>
          </a:xfrm>
          <a:prstGeom prst="rect">
            <a:avLst/>
          </a:prstGeom>
        </p:spPr>
      </p:pic>
      <p:pic>
        <p:nvPicPr>
          <p:cNvPr id="46" name="תמונה 45" descr="תמונה שמכילה גרפיקה, גופן, סמל, עיצוב&#10;&#10;התיאור נוצר באופן אוטומטי">
            <a:extLst>
              <a:ext uri="{FF2B5EF4-FFF2-40B4-BE49-F238E27FC236}">
                <a16:creationId xmlns:a16="http://schemas.microsoft.com/office/drawing/2014/main" id="{D802E6A1-8C97-38A6-BFFE-878DBFF28334}"/>
              </a:ext>
            </a:extLst>
          </p:cNvPr>
          <p:cNvPicPr>
            <a:picLocks noChangeAspect="1"/>
          </p:cNvPicPr>
          <p:nvPr/>
        </p:nvPicPr>
        <p:blipFill>
          <a:blip r:embed="rId6"/>
          <a:stretch>
            <a:fillRect/>
          </a:stretch>
        </p:blipFill>
        <p:spPr>
          <a:xfrm>
            <a:off x="1630403" y="3427150"/>
            <a:ext cx="221650" cy="221650"/>
          </a:xfrm>
          <a:prstGeom prst="rect">
            <a:avLst/>
          </a:prstGeom>
        </p:spPr>
      </p:pic>
      <p:pic>
        <p:nvPicPr>
          <p:cNvPr id="48" name="תמונה 47" descr="תמונה שמכילה גרפיקה, סמל, עיצוב&#10;&#10;התיאור נוצר באופן אוטומטי">
            <a:extLst>
              <a:ext uri="{FF2B5EF4-FFF2-40B4-BE49-F238E27FC236}">
                <a16:creationId xmlns:a16="http://schemas.microsoft.com/office/drawing/2014/main" id="{EB54C586-127E-0C65-F305-67526CF76C02}"/>
              </a:ext>
            </a:extLst>
          </p:cNvPr>
          <p:cNvPicPr>
            <a:picLocks noChangeAspect="1"/>
          </p:cNvPicPr>
          <p:nvPr/>
        </p:nvPicPr>
        <p:blipFill>
          <a:blip r:embed="rId7"/>
          <a:stretch>
            <a:fillRect/>
          </a:stretch>
        </p:blipFill>
        <p:spPr>
          <a:xfrm>
            <a:off x="513062" y="3436981"/>
            <a:ext cx="201988" cy="201988"/>
          </a:xfrm>
          <a:prstGeom prst="rect">
            <a:avLst/>
          </a:prstGeom>
        </p:spPr>
      </p:pic>
      <p:pic>
        <p:nvPicPr>
          <p:cNvPr id="50" name="תמונה 49" descr="תמונה שמכילה לוגו, סמל, גרפיקה, גופן&#10;&#10;התיאור נוצר באופן אוטומטי">
            <a:extLst>
              <a:ext uri="{FF2B5EF4-FFF2-40B4-BE49-F238E27FC236}">
                <a16:creationId xmlns:a16="http://schemas.microsoft.com/office/drawing/2014/main" id="{533EC8CE-AEDA-9675-615F-70E967E72AC3}"/>
              </a:ext>
            </a:extLst>
          </p:cNvPr>
          <p:cNvPicPr>
            <a:picLocks noChangeAspect="1"/>
          </p:cNvPicPr>
          <p:nvPr/>
        </p:nvPicPr>
        <p:blipFill>
          <a:blip r:embed="rId8"/>
          <a:stretch>
            <a:fillRect/>
          </a:stretch>
        </p:blipFill>
        <p:spPr>
          <a:xfrm>
            <a:off x="1053143" y="3098277"/>
            <a:ext cx="233689" cy="233689"/>
          </a:xfrm>
          <a:prstGeom prst="rect">
            <a:avLst/>
          </a:prstGeom>
        </p:spPr>
      </p:pic>
      <p:pic>
        <p:nvPicPr>
          <p:cNvPr id="52" name="תמונה 51" descr="תמונה שמכילה גרפיקה, עיצוב גרפי, סמל, עיצוב&#10;&#10;התיאור נוצר באופן אוטומטי">
            <a:extLst>
              <a:ext uri="{FF2B5EF4-FFF2-40B4-BE49-F238E27FC236}">
                <a16:creationId xmlns:a16="http://schemas.microsoft.com/office/drawing/2014/main" id="{D6EFECDD-7EB8-1868-3B81-42B8214DABDA}"/>
              </a:ext>
            </a:extLst>
          </p:cNvPr>
          <p:cNvPicPr>
            <a:picLocks noChangeAspect="1"/>
          </p:cNvPicPr>
          <p:nvPr/>
        </p:nvPicPr>
        <p:blipFill>
          <a:blip r:embed="rId9"/>
          <a:stretch>
            <a:fillRect/>
          </a:stretch>
        </p:blipFill>
        <p:spPr>
          <a:xfrm>
            <a:off x="1630403" y="2792946"/>
            <a:ext cx="223177" cy="223177"/>
          </a:xfrm>
          <a:prstGeom prst="rect">
            <a:avLst/>
          </a:prstGeom>
        </p:spPr>
      </p:pic>
      <p:pic>
        <p:nvPicPr>
          <p:cNvPr id="54" name="תמונה 53" descr="תמונה שמכילה גרפיקה, עיגול, סמל, גופן&#10;&#10;התיאור נוצר באופן אוטומטי">
            <a:extLst>
              <a:ext uri="{FF2B5EF4-FFF2-40B4-BE49-F238E27FC236}">
                <a16:creationId xmlns:a16="http://schemas.microsoft.com/office/drawing/2014/main" id="{B98ED9CB-0833-7C46-85AF-75342FCD8440}"/>
              </a:ext>
            </a:extLst>
          </p:cNvPr>
          <p:cNvPicPr>
            <a:picLocks noChangeAspect="1"/>
          </p:cNvPicPr>
          <p:nvPr/>
        </p:nvPicPr>
        <p:blipFill>
          <a:blip r:embed="rId10"/>
          <a:stretch>
            <a:fillRect/>
          </a:stretch>
        </p:blipFill>
        <p:spPr>
          <a:xfrm>
            <a:off x="483951" y="2785557"/>
            <a:ext cx="218784" cy="218784"/>
          </a:xfrm>
          <a:prstGeom prst="rect">
            <a:avLst/>
          </a:prstGeom>
        </p:spPr>
      </p:pic>
      <p:pic>
        <p:nvPicPr>
          <p:cNvPr id="56" name="תמונה 55" descr="תמונה שמכילה גרפיקה, עיצוב גרפי, סמל, גופן&#10;&#10;התיאור נוצר באופן אוטומטי">
            <a:extLst>
              <a:ext uri="{FF2B5EF4-FFF2-40B4-BE49-F238E27FC236}">
                <a16:creationId xmlns:a16="http://schemas.microsoft.com/office/drawing/2014/main" id="{01C65DCA-AB02-BCA2-8D87-B49BAC98C75D}"/>
              </a:ext>
            </a:extLst>
          </p:cNvPr>
          <p:cNvPicPr>
            <a:picLocks noChangeAspect="1"/>
          </p:cNvPicPr>
          <p:nvPr/>
        </p:nvPicPr>
        <p:blipFill>
          <a:blip r:embed="rId11"/>
          <a:stretch>
            <a:fillRect/>
          </a:stretch>
        </p:blipFill>
        <p:spPr>
          <a:xfrm>
            <a:off x="1053143" y="2501329"/>
            <a:ext cx="232565" cy="232565"/>
          </a:xfrm>
          <a:prstGeom prst="rect">
            <a:avLst/>
          </a:prstGeom>
        </p:spPr>
      </p:pic>
      <p:sp>
        <p:nvSpPr>
          <p:cNvPr id="58" name="תיבת טקסט 57">
            <a:extLst>
              <a:ext uri="{FF2B5EF4-FFF2-40B4-BE49-F238E27FC236}">
                <a16:creationId xmlns:a16="http://schemas.microsoft.com/office/drawing/2014/main" id="{F80F1F7E-5E60-A8F9-0A1A-686EFC1D2F7E}"/>
              </a:ext>
            </a:extLst>
          </p:cNvPr>
          <p:cNvSpPr txBox="1"/>
          <p:nvPr/>
        </p:nvSpPr>
        <p:spPr>
          <a:xfrm>
            <a:off x="2184198" y="2576376"/>
            <a:ext cx="2145030" cy="461665"/>
          </a:xfrm>
          <a:prstGeom prst="rect">
            <a:avLst/>
          </a:prstGeom>
          <a:noFill/>
        </p:spPr>
        <p:txBody>
          <a:bodyPr wrap="square">
            <a:spAutoFit/>
          </a:bodyPr>
          <a:lstStyle/>
          <a:p>
            <a:pPr algn="ctr"/>
            <a:r>
              <a:rPr lang="en-US" sz="1200" dirty="0">
                <a:latin typeface="Inter Tight" pitchFamily="2" charset="0"/>
                <a:ea typeface="Inter Tight" pitchFamily="2" charset="0"/>
                <a:cs typeface="Inter Tight" pitchFamily="2" charset="0"/>
              </a:rPr>
              <a:t>Does the connection meet </a:t>
            </a:r>
          </a:p>
          <a:p>
            <a:pPr algn="ctr"/>
            <a:r>
              <a:rPr lang="en-US" sz="1200" dirty="0">
                <a:latin typeface="Inter Tight" pitchFamily="2" charset="0"/>
                <a:ea typeface="Inter Tight" pitchFamily="2" charset="0"/>
                <a:cs typeface="Inter Tight" pitchFamily="2" charset="0"/>
              </a:rPr>
              <a:t>the threshold(Tr) condition ?</a:t>
            </a:r>
            <a:endParaRPr lang="he-IL" sz="1200" dirty="0">
              <a:latin typeface="Inter Tight" pitchFamily="2" charset="0"/>
              <a:ea typeface="Inter Tight" pitchFamily="2" charset="0"/>
            </a:endParaRPr>
          </a:p>
        </p:txBody>
      </p:sp>
      <p:pic>
        <p:nvPicPr>
          <p:cNvPr id="59" name="תמונה 58" descr="תמונה שמכילה עיצוב&#10;&#10;התיאור נוצר באופן אוטומטי ברמת מהימנות בינונית">
            <a:extLst>
              <a:ext uri="{FF2B5EF4-FFF2-40B4-BE49-F238E27FC236}">
                <a16:creationId xmlns:a16="http://schemas.microsoft.com/office/drawing/2014/main" id="{9B8511E7-DA94-D5B9-34C0-4B1203C5152F}"/>
              </a:ext>
            </a:extLst>
          </p:cNvPr>
          <p:cNvPicPr>
            <a:picLocks noChangeAspect="1"/>
          </p:cNvPicPr>
          <p:nvPr/>
        </p:nvPicPr>
        <p:blipFill>
          <a:blip r:embed="rId5"/>
          <a:stretch>
            <a:fillRect/>
          </a:stretch>
        </p:blipFill>
        <p:spPr>
          <a:xfrm>
            <a:off x="2450795" y="3062647"/>
            <a:ext cx="357421" cy="357421"/>
          </a:xfrm>
          <a:prstGeom prst="rect">
            <a:avLst/>
          </a:prstGeom>
        </p:spPr>
      </p:pic>
      <p:pic>
        <p:nvPicPr>
          <p:cNvPr id="60" name="תמונה 59" descr="תמונה שמכילה גרפיקה, גופן, סמל, עיצוב&#10;&#10;התיאור נוצר באופן אוטומטי">
            <a:extLst>
              <a:ext uri="{FF2B5EF4-FFF2-40B4-BE49-F238E27FC236}">
                <a16:creationId xmlns:a16="http://schemas.microsoft.com/office/drawing/2014/main" id="{7EAC0E97-18C9-6D4F-ABD8-8B90DB118DF7}"/>
              </a:ext>
            </a:extLst>
          </p:cNvPr>
          <p:cNvPicPr>
            <a:picLocks noChangeAspect="1"/>
          </p:cNvPicPr>
          <p:nvPr/>
        </p:nvPicPr>
        <p:blipFill>
          <a:blip r:embed="rId6"/>
          <a:stretch>
            <a:fillRect/>
          </a:stretch>
        </p:blipFill>
        <p:spPr>
          <a:xfrm>
            <a:off x="3498457" y="3062648"/>
            <a:ext cx="338592" cy="338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i="0" dirty="0">
                <a:effectLst/>
                <a:latin typeface="Inter Tight SemiBold" pitchFamily="2" charset="0"/>
                <a:ea typeface="Inter Tight SemiBold" pitchFamily="2" charset="0"/>
                <a:cs typeface="Inter Tight SemiBold" pitchFamily="2" charset="0"/>
              </a:rPr>
              <a:t>Architectural Development for Model Research</a:t>
            </a:r>
            <a:endParaRPr lang="en-US" sz="2800" dirty="0">
              <a:latin typeface="Inter Tight SemiBold" pitchFamily="2" charset="0"/>
              <a:ea typeface="Inter Tight SemiBold" pitchFamily="2" charset="0"/>
              <a:cs typeface="Inter Tight SemiBold" pitchFamily="2" charset="0"/>
            </a:endParaRPr>
          </a:p>
        </p:txBody>
      </p:sp>
      <p:pic>
        <p:nvPicPr>
          <p:cNvPr id="26" name="תמונה 25">
            <a:extLst>
              <a:ext uri="{FF2B5EF4-FFF2-40B4-BE49-F238E27FC236}">
                <a16:creationId xmlns:a16="http://schemas.microsoft.com/office/drawing/2014/main" id="{26720F3E-D1FA-8246-2EFF-62E9BF37F48A}"/>
              </a:ext>
            </a:extLst>
          </p:cNvPr>
          <p:cNvPicPr>
            <a:picLocks noChangeAspect="1"/>
          </p:cNvPicPr>
          <p:nvPr/>
        </p:nvPicPr>
        <p:blipFill>
          <a:blip r:embed="rId3"/>
          <a:stretch>
            <a:fillRect/>
          </a:stretch>
        </p:blipFill>
        <p:spPr>
          <a:xfrm>
            <a:off x="647379" y="1047897"/>
            <a:ext cx="7849241" cy="3907114"/>
          </a:xfrm>
          <a:prstGeom prst="roundRect">
            <a:avLst>
              <a:gd name="adj" fmla="val 4167"/>
            </a:avLst>
          </a:prstGeom>
          <a:solidFill>
            <a:srgbClr val="FFFFFF"/>
          </a:solidFill>
          <a:ln w="285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16" name="תיבת טקסט 15">
            <a:extLst>
              <a:ext uri="{FF2B5EF4-FFF2-40B4-BE49-F238E27FC236}">
                <a16:creationId xmlns:a16="http://schemas.microsoft.com/office/drawing/2014/main" id="{F0D6E166-5CB2-371F-AB49-5CC673FBF1E3}"/>
              </a:ext>
            </a:extLst>
          </p:cNvPr>
          <p:cNvSpPr txBox="1"/>
          <p:nvPr/>
        </p:nvSpPr>
        <p:spPr>
          <a:xfrm>
            <a:off x="3165328" y="3733295"/>
            <a:ext cx="3878882" cy="476067"/>
          </a:xfrm>
          <a:prstGeom prst="rect">
            <a:avLst/>
          </a:prstGeom>
          <a:noFill/>
        </p:spPr>
        <p:txBody>
          <a:bodyPr wrap="square">
            <a:spAutoFit/>
          </a:bodyPr>
          <a:lstStyle/>
          <a:p>
            <a:r>
              <a:rPr lang="en-US" sz="2400" dirty="0">
                <a:solidFill>
                  <a:schemeClr val="tx1"/>
                </a:solidFill>
                <a:latin typeface="Inter Tight SemiBold" pitchFamily="2" charset="0"/>
                <a:ea typeface="Inter Tight SemiBold" pitchFamily="2" charset="0"/>
                <a:cs typeface="Inter Tight SemiBold" pitchFamily="2" charset="0"/>
              </a:rPr>
              <a:t>Thanks for listening …</a:t>
            </a:r>
            <a:endParaRPr lang="he-IL" sz="2400" dirty="0">
              <a:solidFill>
                <a:schemeClr val="tx1"/>
              </a:solidFill>
              <a:latin typeface="Inter Tight SemiBold" pitchFamily="2" charset="0"/>
              <a:ea typeface="Inter Tight SemiBold" pitchFamily="2" charset="0"/>
            </a:endParaRPr>
          </a:p>
        </p:txBody>
      </p:sp>
      <p:pic>
        <p:nvPicPr>
          <p:cNvPr id="19" name="תמונה 18" descr="תמונה שמכילה לוגו, גרפיקה, סמל, עיצוב גרפי&#10;&#10;התיאור נוצר באופן אוטומטי">
            <a:extLst>
              <a:ext uri="{FF2B5EF4-FFF2-40B4-BE49-F238E27FC236}">
                <a16:creationId xmlns:a16="http://schemas.microsoft.com/office/drawing/2014/main" id="{A78540A3-2AA2-9925-488F-59A146F1054A}"/>
              </a:ext>
            </a:extLst>
          </p:cNvPr>
          <p:cNvPicPr>
            <a:picLocks noChangeAspect="1"/>
          </p:cNvPicPr>
          <p:nvPr/>
        </p:nvPicPr>
        <p:blipFill>
          <a:blip r:embed="rId3"/>
          <a:stretch>
            <a:fillRect/>
          </a:stretch>
        </p:blipFill>
        <p:spPr>
          <a:xfrm>
            <a:off x="3009326" y="607947"/>
            <a:ext cx="3125348" cy="31253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pitchFamily="2" charset="0"/>
                <a:ea typeface="Inter Tight" pitchFamily="2" charset="0"/>
                <a:cs typeface="Inter Tight" pitchFamily="2" charset="0"/>
              </a:rPr>
              <a:t>Manipulated citations</a:t>
            </a:r>
            <a:endParaRPr dirty="0">
              <a:solidFill>
                <a:srgbClr val="002060"/>
              </a:solidFill>
              <a:latin typeface="Inter Tight" pitchFamily="2" charset="0"/>
              <a:ea typeface="Inter Tight" pitchFamily="2" charset="0"/>
              <a:cs typeface="Inter Tight"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95347" y="1086213"/>
            <a:ext cx="7953306" cy="37655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Manipulated citations, a grave threat to academic integrity, involve the intentional inclusion of references in academic works for biased advantages, rather than for their genuine academic merit.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citations do not support the author's arguments or provide relevant background information; their primary purpose is to inflate the citation count of the author artificially</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As mentioned in the literature, more than two-thirds of references in a paper are deemed unnecessary.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This finding provides further evidence of the widespread presence of dubious citations.</a:t>
            </a:r>
            <a:endParaRPr lang="he-IL" sz="1800" dirty="0">
              <a:solidFill>
                <a:srgbClr val="002060"/>
              </a:solidFill>
              <a:latin typeface="Inter Tight" pitchFamily="2" charset="0"/>
              <a:ea typeface="Inter T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401954" y="591963"/>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rgbClr val="002060"/>
                </a:solidFill>
                <a:latin typeface="Inter Tight SemiBold" pitchFamily="2" charset="0"/>
                <a:ea typeface="Inter Tight SemiBold" pitchFamily="2" charset="0"/>
                <a:cs typeface="Inter Tight SemiBold" pitchFamily="2" charset="0"/>
              </a:rPr>
              <a:t> </a:t>
            </a:r>
            <a:r>
              <a:rPr lang="en-US" sz="2500" b="0" dirty="0">
                <a:solidFill>
                  <a:srgbClr val="002060"/>
                </a:solidFill>
                <a:latin typeface="Inter Tight SemiBold" pitchFamily="2" charset="0"/>
                <a:ea typeface="Inter Tight SemiBold" pitchFamily="2" charset="0"/>
                <a:cs typeface="Inter Tight SemiBold" pitchFamily="2" charset="0"/>
              </a:rPr>
              <a:t>Capturing Patterns Using </a:t>
            </a:r>
            <a:r>
              <a:rPr lang="en-US" sz="2500" dirty="0">
                <a:solidFill>
                  <a:srgbClr val="002060"/>
                </a:solidFill>
                <a:latin typeface="Inter Tight SemiBold" pitchFamily="2" charset="0"/>
                <a:ea typeface="Inter Tight SemiBold" pitchFamily="2" charset="0"/>
                <a:cs typeface="Inter Tight SemiBold" pitchFamily="2" charset="0"/>
              </a:rPr>
              <a:t>Network-Based Approaches</a:t>
            </a:r>
            <a:endParaRPr sz="2500"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4278094"/>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Manual inspection techniques and basic statistical analyses were used in the past, but they were limited in capturing complex patterns and subtle manipulations.</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New network-based approaches have emerged as promising methods for spatially identifying and understanding manipulations and citations in recent years.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By adopting the structure and relationships within the citation network, network-based methods could detect </a:t>
            </a:r>
            <a:r>
              <a:rPr lang="en-US" sz="1600" dirty="0">
                <a:solidFill>
                  <a:schemeClr val="accent1">
                    <a:lumMod val="50000"/>
                  </a:schemeClr>
                </a:solidFill>
                <a:effectLst/>
                <a:latin typeface="Inter Tight" pitchFamily="2" charset="0"/>
                <a:ea typeface="Inter Tight" pitchFamily="2" charset="0"/>
                <a:cs typeface="Inter Tight" pitchFamily="2" charset="0"/>
              </a:rPr>
              <a:t>hidden and anomalous relations </a:t>
            </a:r>
            <a:r>
              <a:rPr lang="en-US" sz="1600" dirty="0">
                <a:solidFill>
                  <a:srgbClr val="002060"/>
                </a:solidFill>
                <a:effectLst/>
                <a:latin typeface="Inter Tight" pitchFamily="2" charset="0"/>
                <a:ea typeface="Inter Tight" pitchFamily="2" charset="0"/>
                <a:cs typeface="Inter Tight" pitchFamily="2" charset="0"/>
              </a:rPr>
              <a:t>that indicate citation manipulation.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The analysis is not focused on a single paper but delves into the dynamics of the entire broad network to generate a deep and comprehensive understanding of manipulation patterns.</a:t>
            </a:r>
            <a:endParaRPr lang="en-US" sz="1600" dirty="0">
              <a:solidFill>
                <a:srgbClr val="002060"/>
              </a:solidFill>
              <a:latin typeface="Inter Tight" pitchFamily="2" charset="0"/>
              <a:ea typeface="Inter Tight" pitchFamily="2" charset="0"/>
              <a:cs typeface="Inter Tight" pitchFamily="2" charset="0"/>
            </a:endParaRP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Tree>
    <p:extLst>
      <p:ext uri="{BB962C8B-B14F-4D97-AF65-F5344CB8AC3E}">
        <p14:creationId xmlns:p14="http://schemas.microsoft.com/office/powerpoint/2010/main" val="205861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SemiBold" pitchFamily="2" charset="0"/>
                <a:ea typeface="Inter Tight SemiBold" pitchFamily="2" charset="0"/>
                <a:cs typeface="Inter Tight SemiBold" pitchFamily="2" charset="0"/>
              </a:rPr>
              <a:t>Citation Network</a:t>
            </a: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2462213"/>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A citation network, or citation graph, is a directed graph that depicts the citations within a collection of documents.</a:t>
            </a:r>
          </a:p>
          <a:p>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node (or vertex) in the graph represents a document in the collection.</a:t>
            </a: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directed edge from one document to another represents a citation. </a:t>
            </a: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
        <p:nvSpPr>
          <p:cNvPr id="4" name="תיבת טקסט 3">
            <a:extLst>
              <a:ext uri="{FF2B5EF4-FFF2-40B4-BE49-F238E27FC236}">
                <a16:creationId xmlns:a16="http://schemas.microsoft.com/office/drawing/2014/main" id="{2521B73E-6A3B-A16B-0B79-F1933CE627E1}"/>
              </a:ext>
            </a:extLst>
          </p:cNvPr>
          <p:cNvSpPr txBox="1"/>
          <p:nvPr/>
        </p:nvSpPr>
        <p:spPr>
          <a:xfrm>
            <a:off x="611792" y="3982774"/>
            <a:ext cx="80519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rPr>
              <a:t>In this project, we consider a simplification of the problem of working with undirected graphs</a:t>
            </a:r>
            <a:endParaRPr kumimoji="0" lang="he-IL"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endParaRPr>
          </a:p>
        </p:txBody>
      </p:sp>
      <p:pic>
        <p:nvPicPr>
          <p:cNvPr id="5" name="תמונה 4">
            <a:extLst>
              <a:ext uri="{FF2B5EF4-FFF2-40B4-BE49-F238E27FC236}">
                <a16:creationId xmlns:a16="http://schemas.microsoft.com/office/drawing/2014/main" id="{20115BD5-DA11-92CF-D10D-071C6A60BE34}"/>
              </a:ext>
            </a:extLst>
          </p:cNvPr>
          <p:cNvPicPr>
            <a:picLocks noChangeAspect="1"/>
          </p:cNvPicPr>
          <p:nvPr/>
        </p:nvPicPr>
        <p:blipFill>
          <a:blip r:embed="rId3"/>
          <a:stretch>
            <a:fillRect/>
          </a:stretch>
        </p:blipFill>
        <p:spPr>
          <a:xfrm>
            <a:off x="1992069" y="2681390"/>
            <a:ext cx="4654952" cy="1301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תמונה 6" descr="תמונה שמכילה גרפיקה, סמל, עיצוב&#10;&#10;התיאור נוצר באופן אוטומטי">
            <a:extLst>
              <a:ext uri="{FF2B5EF4-FFF2-40B4-BE49-F238E27FC236}">
                <a16:creationId xmlns:a16="http://schemas.microsoft.com/office/drawing/2014/main" id="{EDAD73D0-2AC9-809D-2C55-CA1A0322AACA}"/>
              </a:ext>
            </a:extLst>
          </p:cNvPr>
          <p:cNvPicPr>
            <a:picLocks noChangeAspect="1"/>
          </p:cNvPicPr>
          <p:nvPr/>
        </p:nvPicPr>
        <p:blipFill>
          <a:blip r:embed="rId4"/>
          <a:stretch>
            <a:fillRect/>
          </a:stretch>
        </p:blipFill>
        <p:spPr>
          <a:xfrm>
            <a:off x="3094629" y="2742658"/>
            <a:ext cx="411788" cy="411788"/>
          </a:xfrm>
          <a:prstGeom prst="rect">
            <a:avLst/>
          </a:prstGeom>
        </p:spPr>
      </p:pic>
      <p:pic>
        <p:nvPicPr>
          <p:cNvPr id="11" name="תמונה 10" descr="תמונה שמכילה מנורה, קו, צבעוני, עיצוב&#10;&#10;התיאור נוצר באופן אוטומטי">
            <a:extLst>
              <a:ext uri="{FF2B5EF4-FFF2-40B4-BE49-F238E27FC236}">
                <a16:creationId xmlns:a16="http://schemas.microsoft.com/office/drawing/2014/main" id="{C6412A98-9A77-A87C-B4A4-191D8D423EF8}"/>
              </a:ext>
            </a:extLst>
          </p:cNvPr>
          <p:cNvPicPr>
            <a:picLocks noChangeAspect="1"/>
          </p:cNvPicPr>
          <p:nvPr/>
        </p:nvPicPr>
        <p:blipFill>
          <a:blip r:embed="rId5"/>
          <a:stretch>
            <a:fillRect/>
          </a:stretch>
        </p:blipFill>
        <p:spPr>
          <a:xfrm>
            <a:off x="3439551" y="2778606"/>
            <a:ext cx="339891" cy="339891"/>
          </a:xfrm>
          <a:prstGeom prst="rect">
            <a:avLst/>
          </a:prstGeom>
        </p:spPr>
      </p:pic>
      <p:pic>
        <p:nvPicPr>
          <p:cNvPr id="13" name="תמונה 12" descr="תמונה שמכילה סמל, גרפיקה, עיצוב&#10;&#10;התיאור נוצר באופן אוטומטי">
            <a:extLst>
              <a:ext uri="{FF2B5EF4-FFF2-40B4-BE49-F238E27FC236}">
                <a16:creationId xmlns:a16="http://schemas.microsoft.com/office/drawing/2014/main" id="{42BCFCC3-03D5-D5D9-A4CB-0F9286A78048}"/>
              </a:ext>
            </a:extLst>
          </p:cNvPr>
          <p:cNvPicPr>
            <a:picLocks noChangeAspect="1"/>
          </p:cNvPicPr>
          <p:nvPr/>
        </p:nvPicPr>
        <p:blipFill>
          <a:blip r:embed="rId6"/>
          <a:stretch>
            <a:fillRect/>
          </a:stretch>
        </p:blipFill>
        <p:spPr>
          <a:xfrm>
            <a:off x="2838381" y="2826301"/>
            <a:ext cx="328145" cy="328145"/>
          </a:xfrm>
          <a:prstGeom prst="rect">
            <a:avLst/>
          </a:prstGeom>
        </p:spPr>
      </p:pic>
      <p:pic>
        <p:nvPicPr>
          <p:cNvPr id="14" name="תמונה 13" descr="תמונה שמכילה גרפיקה, סמל, עיצוב&#10;&#10;התיאור נוצר באופן אוטומטי">
            <a:extLst>
              <a:ext uri="{FF2B5EF4-FFF2-40B4-BE49-F238E27FC236}">
                <a16:creationId xmlns:a16="http://schemas.microsoft.com/office/drawing/2014/main" id="{348B26D9-FC1D-35FC-8CAB-58903276655A}"/>
              </a:ext>
            </a:extLst>
          </p:cNvPr>
          <p:cNvPicPr>
            <a:picLocks noChangeAspect="1"/>
          </p:cNvPicPr>
          <p:nvPr/>
        </p:nvPicPr>
        <p:blipFill>
          <a:blip r:embed="rId4"/>
          <a:stretch>
            <a:fillRect/>
          </a:stretch>
        </p:blipFill>
        <p:spPr>
          <a:xfrm>
            <a:off x="4474906" y="2746158"/>
            <a:ext cx="411788" cy="411788"/>
          </a:xfrm>
          <a:prstGeom prst="rect">
            <a:avLst/>
          </a:prstGeom>
        </p:spPr>
      </p:pic>
      <p:pic>
        <p:nvPicPr>
          <p:cNvPr id="15" name="תמונה 14" descr="תמונה שמכילה מנורה, קו, צבעוני, עיצוב&#10;&#10;התיאור נוצר באופן אוטומטי">
            <a:extLst>
              <a:ext uri="{FF2B5EF4-FFF2-40B4-BE49-F238E27FC236}">
                <a16:creationId xmlns:a16="http://schemas.microsoft.com/office/drawing/2014/main" id="{FCC543D9-A5FB-AA83-CD34-41F7358F1AAF}"/>
              </a:ext>
            </a:extLst>
          </p:cNvPr>
          <p:cNvPicPr>
            <a:picLocks noChangeAspect="1"/>
          </p:cNvPicPr>
          <p:nvPr/>
        </p:nvPicPr>
        <p:blipFill>
          <a:blip r:embed="rId5"/>
          <a:stretch>
            <a:fillRect/>
          </a:stretch>
        </p:blipFill>
        <p:spPr>
          <a:xfrm>
            <a:off x="4819828" y="2782106"/>
            <a:ext cx="339891" cy="339891"/>
          </a:xfrm>
          <a:prstGeom prst="rect">
            <a:avLst/>
          </a:prstGeom>
        </p:spPr>
      </p:pic>
      <p:pic>
        <p:nvPicPr>
          <p:cNvPr id="16" name="תמונה 15" descr="תמונה שמכילה סמל, גרפיקה, עיצוב&#10;&#10;התיאור נוצר באופן אוטומטי">
            <a:extLst>
              <a:ext uri="{FF2B5EF4-FFF2-40B4-BE49-F238E27FC236}">
                <a16:creationId xmlns:a16="http://schemas.microsoft.com/office/drawing/2014/main" id="{3C79DD12-201B-25AC-B686-752965B9D478}"/>
              </a:ext>
            </a:extLst>
          </p:cNvPr>
          <p:cNvPicPr>
            <a:picLocks noChangeAspect="1"/>
          </p:cNvPicPr>
          <p:nvPr/>
        </p:nvPicPr>
        <p:blipFill>
          <a:blip r:embed="rId6"/>
          <a:stretch>
            <a:fillRect/>
          </a:stretch>
        </p:blipFill>
        <p:spPr>
          <a:xfrm>
            <a:off x="4218658" y="2829801"/>
            <a:ext cx="328145" cy="328145"/>
          </a:xfrm>
          <a:prstGeom prst="rect">
            <a:avLst/>
          </a:prstGeom>
        </p:spPr>
      </p:pic>
      <p:pic>
        <p:nvPicPr>
          <p:cNvPr id="20" name="תמונה 19" descr="תמונה שמכילה גרפיקה, סמל, עיצוב&#10;&#10;התיאור נוצר באופן אוטומטי">
            <a:extLst>
              <a:ext uri="{FF2B5EF4-FFF2-40B4-BE49-F238E27FC236}">
                <a16:creationId xmlns:a16="http://schemas.microsoft.com/office/drawing/2014/main" id="{D6C4985A-811D-4DE1-D673-162C7C6F85F9}"/>
              </a:ext>
            </a:extLst>
          </p:cNvPr>
          <p:cNvPicPr>
            <a:picLocks noChangeAspect="1"/>
          </p:cNvPicPr>
          <p:nvPr/>
        </p:nvPicPr>
        <p:blipFill>
          <a:blip r:embed="rId4"/>
          <a:stretch>
            <a:fillRect/>
          </a:stretch>
        </p:blipFill>
        <p:spPr>
          <a:xfrm>
            <a:off x="5661744" y="2706710"/>
            <a:ext cx="411788" cy="411788"/>
          </a:xfrm>
          <a:prstGeom prst="rect">
            <a:avLst/>
          </a:prstGeom>
        </p:spPr>
      </p:pic>
      <p:pic>
        <p:nvPicPr>
          <p:cNvPr id="21" name="תמונה 20" descr="תמונה שמכילה מנורה, קו, צבעוני, עיצוב&#10;&#10;התיאור נוצר באופן אוטומטי">
            <a:extLst>
              <a:ext uri="{FF2B5EF4-FFF2-40B4-BE49-F238E27FC236}">
                <a16:creationId xmlns:a16="http://schemas.microsoft.com/office/drawing/2014/main" id="{FB6244A6-3537-5FF5-E000-A0566C8578DE}"/>
              </a:ext>
            </a:extLst>
          </p:cNvPr>
          <p:cNvPicPr>
            <a:picLocks noChangeAspect="1"/>
          </p:cNvPicPr>
          <p:nvPr/>
        </p:nvPicPr>
        <p:blipFill>
          <a:blip r:embed="rId5"/>
          <a:stretch>
            <a:fillRect/>
          </a:stretch>
        </p:blipFill>
        <p:spPr>
          <a:xfrm>
            <a:off x="6006666" y="2742658"/>
            <a:ext cx="339891" cy="339891"/>
          </a:xfrm>
          <a:prstGeom prst="rect">
            <a:avLst/>
          </a:prstGeom>
        </p:spPr>
      </p:pic>
      <p:pic>
        <p:nvPicPr>
          <p:cNvPr id="22" name="תמונה 21" descr="תמונה שמכילה סמל, גרפיקה, עיצוב&#10;&#10;התיאור נוצר באופן אוטומטי">
            <a:extLst>
              <a:ext uri="{FF2B5EF4-FFF2-40B4-BE49-F238E27FC236}">
                <a16:creationId xmlns:a16="http://schemas.microsoft.com/office/drawing/2014/main" id="{6C25DBB8-101B-D1F9-3202-B1B5837021FD}"/>
              </a:ext>
            </a:extLst>
          </p:cNvPr>
          <p:cNvPicPr>
            <a:picLocks noChangeAspect="1"/>
          </p:cNvPicPr>
          <p:nvPr/>
        </p:nvPicPr>
        <p:blipFill>
          <a:blip r:embed="rId6"/>
          <a:stretch>
            <a:fillRect/>
          </a:stretch>
        </p:blipFill>
        <p:spPr>
          <a:xfrm>
            <a:off x="5405496" y="2790353"/>
            <a:ext cx="328145" cy="328145"/>
          </a:xfrm>
          <a:prstGeom prst="rect">
            <a:avLst/>
          </a:prstGeom>
        </p:spPr>
      </p:pic>
    </p:spTree>
    <p:extLst>
      <p:ext uri="{BB962C8B-B14F-4D97-AF65-F5344CB8AC3E}">
        <p14:creationId xmlns:p14="http://schemas.microsoft.com/office/powerpoint/2010/main" val="109258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28"/>
          <p:cNvSpPr txBox="1">
            <a:spLocks noGrp="1"/>
          </p:cNvSpPr>
          <p:nvPr>
            <p:ph type="title" idx="2"/>
          </p:nvPr>
        </p:nvSpPr>
        <p:spPr>
          <a:xfrm>
            <a:off x="715100" y="535000"/>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Main Idea</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270" name="Google Shape;270;p28"/>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902850" y="262968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8113275" y="32414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תיבת טקסט 26">
            <a:extLst>
              <a:ext uri="{FF2B5EF4-FFF2-40B4-BE49-F238E27FC236}">
                <a16:creationId xmlns:a16="http://schemas.microsoft.com/office/drawing/2014/main" id="{DC64EF73-77F7-DF84-F1BD-33388335141D}"/>
              </a:ext>
            </a:extLst>
          </p:cNvPr>
          <p:cNvSpPr txBox="1"/>
          <p:nvPr/>
        </p:nvSpPr>
        <p:spPr>
          <a:xfrm>
            <a:off x="715000" y="1111101"/>
            <a:ext cx="8196884" cy="2308324"/>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The main idea is to use graph masking for checking of the edges </a:t>
            </a:r>
            <a:r>
              <a:rPr lang="en-US" sz="1800" dirty="0" err="1">
                <a:solidFill>
                  <a:srgbClr val="002060"/>
                </a:solidFill>
                <a:latin typeface="Inter Tight" pitchFamily="2" charset="0"/>
                <a:ea typeface="Inter Tight" pitchFamily="2" charset="0"/>
                <a:cs typeface="Inter Tight" pitchFamily="2" charset="0"/>
              </a:rPr>
              <a:t>reability</a:t>
            </a:r>
            <a:endParaRPr lang="en-US" sz="1800" dirty="0">
              <a:solidFill>
                <a:srgbClr val="002060"/>
              </a:solidFill>
              <a:latin typeface="Inter Tight" pitchFamily="2" charset="0"/>
              <a:ea typeface="Inter Tight" pitchFamily="2" charset="0"/>
              <a:cs typeface="Inter Tight" pitchFamily="2" charset="0"/>
            </a:endParaRPr>
          </a:p>
          <a:p>
            <a:r>
              <a:rPr lang="en-US" sz="1800" dirty="0">
                <a:solidFill>
                  <a:srgbClr val="002060"/>
                </a:solidFill>
                <a:latin typeface="Inter Tight" pitchFamily="2" charset="0"/>
                <a:ea typeface="Inter Tight" pitchFamily="2" charset="0"/>
                <a:cs typeface="Inter Tight" pitchFamily="2" charset="0"/>
              </a:rPr>
              <a:t>Part of the graph is masked and the rest of the network is used as the study material for a neural network constructed to provide link prediction within the masked part.</a:t>
            </a:r>
          </a:p>
          <a:p>
            <a:endParaRPr lang="en-US" sz="1800" dirty="0">
              <a:solidFill>
                <a:schemeClr val="tx1"/>
              </a:solidFill>
              <a:latin typeface="Inter Tight" pitchFamily="2" charset="0"/>
              <a:ea typeface="Inter Tight" pitchFamily="2" charset="0"/>
              <a:cs typeface="Inter Tight" pitchFamily="2" charset="0"/>
            </a:endParaRPr>
          </a:p>
          <a:p>
            <a:r>
              <a:rPr lang="en-US" sz="1800" dirty="0">
                <a:solidFill>
                  <a:srgbClr val="002060"/>
                </a:solidFill>
                <a:latin typeface="Inter Tight" pitchFamily="2" charset="0"/>
                <a:ea typeface="Inter Tight" pitchFamily="2" charset="0"/>
                <a:cs typeface="Inter Tight" pitchFamily="2" charset="0"/>
              </a:rPr>
              <a:t>Edges with predication scores greater than the threshold (Tr) will be real (stable) edges of the citation network. Otherwise, in this specific check, the edge is manipulated.</a:t>
            </a:r>
          </a:p>
        </p:txBody>
      </p:sp>
      <p:pic>
        <p:nvPicPr>
          <p:cNvPr id="29" name="תמונה 28">
            <a:extLst>
              <a:ext uri="{FF2B5EF4-FFF2-40B4-BE49-F238E27FC236}">
                <a16:creationId xmlns:a16="http://schemas.microsoft.com/office/drawing/2014/main" id="{ABE712BC-8DDB-F54D-CB5A-9AD26A2E5847}"/>
              </a:ext>
            </a:extLst>
          </p:cNvPr>
          <p:cNvPicPr>
            <a:picLocks noChangeAspect="1"/>
          </p:cNvPicPr>
          <p:nvPr/>
        </p:nvPicPr>
        <p:blipFill>
          <a:blip r:embed="rId3"/>
          <a:stretch>
            <a:fillRect/>
          </a:stretch>
        </p:blipFill>
        <p:spPr>
          <a:xfrm>
            <a:off x="2654642" y="3241717"/>
            <a:ext cx="1403154" cy="1395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תמונה 30">
            <a:extLst>
              <a:ext uri="{FF2B5EF4-FFF2-40B4-BE49-F238E27FC236}">
                <a16:creationId xmlns:a16="http://schemas.microsoft.com/office/drawing/2014/main" id="{BD92E5EC-6719-86D3-FA9C-518D43ACF700}"/>
              </a:ext>
            </a:extLst>
          </p:cNvPr>
          <p:cNvPicPr>
            <a:picLocks noChangeAspect="1"/>
          </p:cNvPicPr>
          <p:nvPr/>
        </p:nvPicPr>
        <p:blipFill>
          <a:blip r:embed="rId4"/>
          <a:stretch>
            <a:fillRect/>
          </a:stretch>
        </p:blipFill>
        <p:spPr>
          <a:xfrm>
            <a:off x="4307748" y="3729172"/>
            <a:ext cx="3018902" cy="4371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rPr>
              <a:t>Cornerstones</a:t>
            </a:r>
            <a:endParaRPr lang="en-US"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תמונה 25" descr="תמונה שמכילה לוגו, צילום מסך, סמל, גרפיקה&#10;&#10;התיאור נוצר באופן אוטומטי">
            <a:extLst>
              <a:ext uri="{FF2B5EF4-FFF2-40B4-BE49-F238E27FC236}">
                <a16:creationId xmlns:a16="http://schemas.microsoft.com/office/drawing/2014/main" id="{518C9D14-C19C-BCEC-4520-784CAA4E528E}"/>
              </a:ext>
            </a:extLst>
          </p:cNvPr>
          <p:cNvPicPr>
            <a:picLocks noChangeAspect="1"/>
          </p:cNvPicPr>
          <p:nvPr/>
        </p:nvPicPr>
        <p:blipFill>
          <a:blip r:embed="rId3"/>
          <a:stretch>
            <a:fillRect/>
          </a:stretch>
        </p:blipFill>
        <p:spPr>
          <a:xfrm>
            <a:off x="944364" y="1417076"/>
            <a:ext cx="947666" cy="947666"/>
          </a:xfrm>
          <a:prstGeom prst="rect">
            <a:avLst/>
          </a:prstGeom>
        </p:spPr>
      </p:pic>
      <p:pic>
        <p:nvPicPr>
          <p:cNvPr id="28" name="תמונה 27" descr="תמונה שמכילה לוגו, צילום מסך, גרפיקה, סמל&#10;&#10;התיאור נוצר באופן אוטומטי">
            <a:extLst>
              <a:ext uri="{FF2B5EF4-FFF2-40B4-BE49-F238E27FC236}">
                <a16:creationId xmlns:a16="http://schemas.microsoft.com/office/drawing/2014/main" id="{856D0BA4-1AAE-4F9D-2298-1D7BE7B9851E}"/>
              </a:ext>
            </a:extLst>
          </p:cNvPr>
          <p:cNvPicPr>
            <a:picLocks noChangeAspect="1"/>
          </p:cNvPicPr>
          <p:nvPr/>
        </p:nvPicPr>
        <p:blipFill>
          <a:blip r:embed="rId4"/>
          <a:stretch>
            <a:fillRect/>
          </a:stretch>
        </p:blipFill>
        <p:spPr>
          <a:xfrm>
            <a:off x="940202" y="2395455"/>
            <a:ext cx="947667" cy="947667"/>
          </a:xfrm>
          <a:prstGeom prst="rect">
            <a:avLst/>
          </a:prstGeom>
        </p:spPr>
      </p:pic>
      <p:sp>
        <p:nvSpPr>
          <p:cNvPr id="32" name="תיבת טקסט 31">
            <a:extLst>
              <a:ext uri="{FF2B5EF4-FFF2-40B4-BE49-F238E27FC236}">
                <a16:creationId xmlns:a16="http://schemas.microsoft.com/office/drawing/2014/main" id="{191607AE-FBB8-20F4-E350-B1468B673133}"/>
              </a:ext>
            </a:extLst>
          </p:cNvPr>
          <p:cNvSpPr txBox="1"/>
          <p:nvPr/>
        </p:nvSpPr>
        <p:spPr>
          <a:xfrm>
            <a:off x="1937836" y="1624908"/>
            <a:ext cx="4572000" cy="461665"/>
          </a:xfrm>
          <a:prstGeom prst="rect">
            <a:avLst/>
          </a:prstGeom>
          <a:noFill/>
        </p:spPr>
        <p:txBody>
          <a:bodyPr wrap="square">
            <a:spAutoFit/>
          </a:bodyPr>
          <a:lstStyle/>
          <a:p>
            <a:r>
              <a:rPr lang="en-US" sz="2400" b="1" dirty="0">
                <a:solidFill>
                  <a:srgbClr val="002060"/>
                </a:solidFill>
                <a:latin typeface="Inter Tight" pitchFamily="2" charset="0"/>
                <a:ea typeface="Inter Tight" pitchFamily="2" charset="0"/>
                <a:cs typeface="Inter Tight" pitchFamily="2" charset="0"/>
              </a:rPr>
              <a:t>Ego – Graph</a:t>
            </a:r>
          </a:p>
        </p:txBody>
      </p:sp>
      <p:sp>
        <p:nvSpPr>
          <p:cNvPr id="33" name="תיבת טקסט 32">
            <a:extLst>
              <a:ext uri="{FF2B5EF4-FFF2-40B4-BE49-F238E27FC236}">
                <a16:creationId xmlns:a16="http://schemas.microsoft.com/office/drawing/2014/main" id="{43C69BA9-D85A-8546-AE63-E774532410F3}"/>
              </a:ext>
            </a:extLst>
          </p:cNvPr>
          <p:cNvSpPr txBox="1"/>
          <p:nvPr/>
        </p:nvSpPr>
        <p:spPr>
          <a:xfrm>
            <a:off x="1929009" y="2638455"/>
            <a:ext cx="3554099" cy="461665"/>
          </a:xfrm>
          <a:prstGeom prst="rect">
            <a:avLst/>
          </a:prstGeom>
          <a:noFill/>
        </p:spPr>
        <p:txBody>
          <a:bodyPr wrap="square">
            <a:spAutoFit/>
          </a:bodyPr>
          <a:lstStyle/>
          <a:p>
            <a:r>
              <a:rPr lang="en-US" sz="2400" b="1" kern="100" dirty="0">
                <a:solidFill>
                  <a:srgbClr val="002060"/>
                </a:solidFill>
                <a:latin typeface="Inter Tight" pitchFamily="2" charset="0"/>
                <a:ea typeface="Inter Tight" pitchFamily="2" charset="0"/>
                <a:cs typeface="Inter Tight" pitchFamily="2" charset="0"/>
              </a:rPr>
              <a:t>Positional embedding</a:t>
            </a:r>
            <a:endParaRPr lang="en-US" sz="2400" b="1" dirty="0">
              <a:solidFill>
                <a:srgbClr val="002060"/>
              </a:solidFill>
              <a:latin typeface="Inter Tight" pitchFamily="2" charset="0"/>
              <a:ea typeface="Inter Tight" pitchFamily="2" charset="0"/>
              <a:cs typeface="Inter Tight" pitchFamily="2" charset="0"/>
            </a:endParaRPr>
          </a:p>
        </p:txBody>
      </p:sp>
      <p:pic>
        <p:nvPicPr>
          <p:cNvPr id="36" name="תמונה 35" descr="תמונה שמכילה גרפיקה, שחור, גופן, עיצוב&#10;&#10;התיאור נוצר באופן אוטומטי">
            <a:extLst>
              <a:ext uri="{FF2B5EF4-FFF2-40B4-BE49-F238E27FC236}">
                <a16:creationId xmlns:a16="http://schemas.microsoft.com/office/drawing/2014/main" id="{197B9C3E-6C6B-F84C-12F5-14224EEDAA5B}"/>
              </a:ext>
            </a:extLst>
          </p:cNvPr>
          <p:cNvPicPr>
            <a:picLocks noChangeAspect="1"/>
          </p:cNvPicPr>
          <p:nvPr/>
        </p:nvPicPr>
        <p:blipFill>
          <a:blip r:embed="rId5"/>
          <a:stretch>
            <a:fillRect/>
          </a:stretch>
        </p:blipFill>
        <p:spPr>
          <a:xfrm>
            <a:off x="3825753" y="1271320"/>
            <a:ext cx="1124135" cy="1124135"/>
          </a:xfrm>
          <a:prstGeom prst="rect">
            <a:avLst/>
          </a:prstGeom>
        </p:spPr>
      </p:pic>
      <p:pic>
        <p:nvPicPr>
          <p:cNvPr id="39" name="תמונה 38" descr="תמונה שמכילה גרפיקה, שחור, גופן, עיצוב&#10;&#10;התיאור נוצר באופן אוטומטי">
            <a:extLst>
              <a:ext uri="{FF2B5EF4-FFF2-40B4-BE49-F238E27FC236}">
                <a16:creationId xmlns:a16="http://schemas.microsoft.com/office/drawing/2014/main" id="{45865C25-50E8-8EDD-32BB-A023180FA633}"/>
              </a:ext>
            </a:extLst>
          </p:cNvPr>
          <p:cNvPicPr>
            <a:picLocks noChangeAspect="1"/>
          </p:cNvPicPr>
          <p:nvPr/>
        </p:nvPicPr>
        <p:blipFill>
          <a:blip r:embed="rId5"/>
          <a:stretch>
            <a:fillRect/>
          </a:stretch>
        </p:blipFill>
        <p:spPr>
          <a:xfrm>
            <a:off x="5359934" y="2283381"/>
            <a:ext cx="1124135" cy="1124135"/>
          </a:xfrm>
          <a:prstGeom prst="rect">
            <a:avLst/>
          </a:prstGeom>
        </p:spPr>
      </p:pic>
      <p:pic>
        <p:nvPicPr>
          <p:cNvPr id="41" name="תמונה 40" descr="תמונה שמכילה עיגול, גרפיקה, צבעוני, צילום מסך&#10;&#10;התיאור נוצר באופן אוטומטי">
            <a:extLst>
              <a:ext uri="{FF2B5EF4-FFF2-40B4-BE49-F238E27FC236}">
                <a16:creationId xmlns:a16="http://schemas.microsoft.com/office/drawing/2014/main" id="{CF206978-6153-CBE6-4171-FFF3C6628840}"/>
              </a:ext>
            </a:extLst>
          </p:cNvPr>
          <p:cNvPicPr>
            <a:picLocks noChangeAspect="1"/>
          </p:cNvPicPr>
          <p:nvPr/>
        </p:nvPicPr>
        <p:blipFill>
          <a:blip r:embed="rId6"/>
          <a:stretch>
            <a:fillRect/>
          </a:stretch>
        </p:blipFill>
        <p:spPr>
          <a:xfrm>
            <a:off x="7116110" y="2287900"/>
            <a:ext cx="954213" cy="954213"/>
          </a:xfrm>
          <a:prstGeom prst="rect">
            <a:avLst/>
          </a:prstGeom>
        </p:spPr>
      </p:pic>
      <p:pic>
        <p:nvPicPr>
          <p:cNvPr id="43" name="תמונה 42" descr="תמונה שמכילה סמל, עיגול&#10;&#10;התיאור נוצר באופן אוטומטי">
            <a:extLst>
              <a:ext uri="{FF2B5EF4-FFF2-40B4-BE49-F238E27FC236}">
                <a16:creationId xmlns:a16="http://schemas.microsoft.com/office/drawing/2014/main" id="{5714B8A7-B28C-1B46-AEFD-F0BA9B173A00}"/>
              </a:ext>
            </a:extLst>
          </p:cNvPr>
          <p:cNvPicPr>
            <a:picLocks noChangeAspect="1"/>
          </p:cNvPicPr>
          <p:nvPr/>
        </p:nvPicPr>
        <p:blipFill>
          <a:blip r:embed="rId7"/>
          <a:stretch>
            <a:fillRect/>
          </a:stretch>
        </p:blipFill>
        <p:spPr>
          <a:xfrm>
            <a:off x="6509836" y="2578027"/>
            <a:ext cx="405325" cy="405325"/>
          </a:xfrm>
          <a:prstGeom prst="rect">
            <a:avLst/>
          </a:prstGeom>
        </p:spPr>
      </p:pic>
    </p:spTree>
    <p:extLst>
      <p:ext uri="{BB962C8B-B14F-4D97-AF65-F5344CB8AC3E}">
        <p14:creationId xmlns:p14="http://schemas.microsoft.com/office/powerpoint/2010/main" val="71350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28">
            <a:extLst>
              <a:ext uri="{FF2B5EF4-FFF2-40B4-BE49-F238E27FC236}">
                <a16:creationId xmlns:a16="http://schemas.microsoft.com/office/drawing/2014/main" id="{535EF514-7044-2480-1C0B-DE3860071578}"/>
              </a:ext>
            </a:extLst>
          </p:cNvPr>
          <p:cNvSpPr txBox="1">
            <a:spLocks/>
          </p:cNvSpPr>
          <p:nvPr/>
        </p:nvSpPr>
        <p:spPr>
          <a:xfrm>
            <a:off x="715100" y="535000"/>
            <a:ext cx="7713900" cy="66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bert Sans"/>
              <a:buNone/>
              <a:defRPr sz="6000" b="1" i="0" u="none" strike="noStrike" cap="none">
                <a:solidFill>
                  <a:schemeClr val="accent2"/>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9pPr>
          </a:lstStyle>
          <a:p>
            <a:r>
              <a:rPr lang="en-US" sz="3200" dirty="0">
                <a:solidFill>
                  <a:srgbClr val="002060"/>
                </a:solidFill>
                <a:latin typeface="Inter Tight SemiBold" pitchFamily="2" charset="0"/>
                <a:ea typeface="Inter Tight SemiBold" pitchFamily="2" charset="0"/>
                <a:cs typeface="Inter Tight SemiBold" pitchFamily="2" charset="0"/>
              </a:rPr>
              <a:t>Ego - Graph</a:t>
            </a:r>
          </a:p>
        </p:txBody>
      </p:sp>
      <p:sp>
        <p:nvSpPr>
          <p:cNvPr id="9" name="תיבת טקסט 8">
            <a:extLst>
              <a:ext uri="{FF2B5EF4-FFF2-40B4-BE49-F238E27FC236}">
                <a16:creationId xmlns:a16="http://schemas.microsoft.com/office/drawing/2014/main" id="{2C13CD59-3AB0-5634-23A6-B7F916320581}"/>
              </a:ext>
            </a:extLst>
          </p:cNvPr>
          <p:cNvSpPr txBox="1"/>
          <p:nvPr/>
        </p:nvSpPr>
        <p:spPr>
          <a:xfrm>
            <a:off x="649224" y="1191589"/>
            <a:ext cx="7845552" cy="19082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An ego-graph, also known as an ego network, is a subgraph in graph theory that focuses on one node, known as the ‘ego’, and its immediate neighbors.</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neighbors are often referred to as ‘alters’. The ego-graph includes the ego, the alters, and all the edges among them</a:t>
            </a:r>
          </a:p>
          <a:p>
            <a:pPr>
              <a:buClr>
                <a:schemeClr val="tx1"/>
              </a:buClr>
            </a:pPr>
            <a:r>
              <a:rPr lang="en-US" dirty="0">
                <a:solidFill>
                  <a:schemeClr val="tx1"/>
                </a:solidFill>
                <a:latin typeface="Inter Tight" pitchFamily="2" charset="0"/>
                <a:ea typeface="Inter Tight" pitchFamily="2" charset="0"/>
                <a:cs typeface="Inter Tight" pitchFamily="2" charset="0"/>
              </a:rPr>
              <a:t> </a:t>
            </a:r>
          </a:p>
        </p:txBody>
      </p:sp>
      <p:sp>
        <p:nvSpPr>
          <p:cNvPr id="29" name="Text Placeholder 6">
            <a:extLst>
              <a:ext uri="{FF2B5EF4-FFF2-40B4-BE49-F238E27FC236}">
                <a16:creationId xmlns:a16="http://schemas.microsoft.com/office/drawing/2014/main" id="{516AD2D7-99DC-07E2-E39D-D94B3F93211E}"/>
              </a:ext>
            </a:extLst>
          </p:cNvPr>
          <p:cNvSpPr txBox="1">
            <a:spLocks/>
          </p:cNvSpPr>
          <p:nvPr/>
        </p:nvSpPr>
        <p:spPr>
          <a:xfrm>
            <a:off x="1024091" y="32350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1</a:t>
            </a:r>
          </a:p>
        </p:txBody>
      </p:sp>
      <p:sp>
        <p:nvSpPr>
          <p:cNvPr id="30" name="Text Placeholder 6">
            <a:extLst>
              <a:ext uri="{FF2B5EF4-FFF2-40B4-BE49-F238E27FC236}">
                <a16:creationId xmlns:a16="http://schemas.microsoft.com/office/drawing/2014/main" id="{6B7FC9C8-6988-2346-C4E7-4A8F59F40962}"/>
              </a:ext>
            </a:extLst>
          </p:cNvPr>
          <p:cNvSpPr txBox="1">
            <a:spLocks/>
          </p:cNvSpPr>
          <p:nvPr/>
        </p:nvSpPr>
        <p:spPr>
          <a:xfrm>
            <a:off x="311388" y="3981311"/>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2</a:t>
            </a:r>
          </a:p>
        </p:txBody>
      </p:sp>
      <p:sp>
        <p:nvSpPr>
          <p:cNvPr id="31" name="Text Placeholder 6">
            <a:extLst>
              <a:ext uri="{FF2B5EF4-FFF2-40B4-BE49-F238E27FC236}">
                <a16:creationId xmlns:a16="http://schemas.microsoft.com/office/drawing/2014/main" id="{F6298A42-7B4B-CC24-C282-F81965C258C8}"/>
              </a:ext>
            </a:extLst>
          </p:cNvPr>
          <p:cNvSpPr txBox="1">
            <a:spLocks/>
          </p:cNvSpPr>
          <p:nvPr/>
        </p:nvSpPr>
        <p:spPr>
          <a:xfrm>
            <a:off x="1024090" y="42302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3</a:t>
            </a:r>
          </a:p>
        </p:txBody>
      </p:sp>
      <p:sp>
        <p:nvSpPr>
          <p:cNvPr id="32" name="Text Placeholder 6">
            <a:extLst>
              <a:ext uri="{FF2B5EF4-FFF2-40B4-BE49-F238E27FC236}">
                <a16:creationId xmlns:a16="http://schemas.microsoft.com/office/drawing/2014/main" id="{E781AB38-164B-BB26-96FD-E79A54EA8A9D}"/>
              </a:ext>
            </a:extLst>
          </p:cNvPr>
          <p:cNvSpPr txBox="1">
            <a:spLocks/>
          </p:cNvSpPr>
          <p:nvPr/>
        </p:nvSpPr>
        <p:spPr>
          <a:xfrm>
            <a:off x="1772154" y="4041467"/>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4</a:t>
            </a:r>
          </a:p>
        </p:txBody>
      </p:sp>
      <p:sp>
        <p:nvSpPr>
          <p:cNvPr id="33" name="Text Placeholder 6">
            <a:extLst>
              <a:ext uri="{FF2B5EF4-FFF2-40B4-BE49-F238E27FC236}">
                <a16:creationId xmlns:a16="http://schemas.microsoft.com/office/drawing/2014/main" id="{17CDA264-7AB4-C679-2540-5955A34BC2DB}"/>
              </a:ext>
            </a:extLst>
          </p:cNvPr>
          <p:cNvSpPr txBox="1">
            <a:spLocks/>
          </p:cNvSpPr>
          <p:nvPr/>
        </p:nvSpPr>
        <p:spPr>
          <a:xfrm>
            <a:off x="2006915" y="3297184"/>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5</a:t>
            </a:r>
          </a:p>
        </p:txBody>
      </p:sp>
      <p:cxnSp>
        <p:nvCxnSpPr>
          <p:cNvPr id="34" name="מחבר חץ ישר 33">
            <a:extLst>
              <a:ext uri="{FF2B5EF4-FFF2-40B4-BE49-F238E27FC236}">
                <a16:creationId xmlns:a16="http://schemas.microsoft.com/office/drawing/2014/main" id="{474C3D02-CBFE-4993-DE06-6D58088F6BEF}"/>
              </a:ext>
            </a:extLst>
          </p:cNvPr>
          <p:cNvCxnSpPr>
            <a:stCxn id="29" idx="3"/>
            <a:endCxn id="30" idx="7"/>
          </p:cNvCxnSpPr>
          <p:nvPr/>
        </p:nvCxnSpPr>
        <p:spPr>
          <a:xfrm flipH="1">
            <a:off x="785101" y="3585700"/>
            <a:ext cx="320266" cy="4557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מחבר חץ ישר 34">
            <a:extLst>
              <a:ext uri="{FF2B5EF4-FFF2-40B4-BE49-F238E27FC236}">
                <a16:creationId xmlns:a16="http://schemas.microsoft.com/office/drawing/2014/main" id="{EEC3AE25-C712-F169-B6DA-95EADBADABC6}"/>
              </a:ext>
            </a:extLst>
          </p:cNvPr>
          <p:cNvCxnSpPr>
            <a:cxnSpLocks/>
            <a:stCxn id="29" idx="4"/>
            <a:endCxn id="31" idx="0"/>
          </p:cNvCxnSpPr>
          <p:nvPr/>
        </p:nvCxnSpPr>
        <p:spPr>
          <a:xfrm flipH="1">
            <a:off x="1301585" y="3645856"/>
            <a:ext cx="1" cy="5844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מחבר חץ ישר 35">
            <a:extLst>
              <a:ext uri="{FF2B5EF4-FFF2-40B4-BE49-F238E27FC236}">
                <a16:creationId xmlns:a16="http://schemas.microsoft.com/office/drawing/2014/main" id="{60C68E04-31D4-FD3F-AC20-8861802B096A}"/>
              </a:ext>
            </a:extLst>
          </p:cNvPr>
          <p:cNvCxnSpPr>
            <a:cxnSpLocks/>
            <a:stCxn id="29" idx="5"/>
            <a:endCxn id="32" idx="1"/>
          </p:cNvCxnSpPr>
          <p:nvPr/>
        </p:nvCxnSpPr>
        <p:spPr>
          <a:xfrm>
            <a:off x="1497804" y="3585700"/>
            <a:ext cx="355626" cy="5159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מחבר חץ ישר 36">
            <a:extLst>
              <a:ext uri="{FF2B5EF4-FFF2-40B4-BE49-F238E27FC236}">
                <a16:creationId xmlns:a16="http://schemas.microsoft.com/office/drawing/2014/main" id="{EBC3AF59-42C7-3360-E350-5B2984ACE123}"/>
              </a:ext>
            </a:extLst>
          </p:cNvPr>
          <p:cNvCxnSpPr>
            <a:cxnSpLocks/>
            <a:stCxn id="29" idx="6"/>
            <a:endCxn id="33" idx="2"/>
          </p:cNvCxnSpPr>
          <p:nvPr/>
        </p:nvCxnSpPr>
        <p:spPr>
          <a:xfrm>
            <a:off x="1579080" y="3440470"/>
            <a:ext cx="427835" cy="621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8" name="תמונה 37">
            <a:extLst>
              <a:ext uri="{FF2B5EF4-FFF2-40B4-BE49-F238E27FC236}">
                <a16:creationId xmlns:a16="http://schemas.microsoft.com/office/drawing/2014/main" id="{67D040F1-47F5-1021-3075-2FE06DC83341}"/>
              </a:ext>
            </a:extLst>
          </p:cNvPr>
          <p:cNvPicPr>
            <a:picLocks noChangeAspect="1"/>
          </p:cNvPicPr>
          <p:nvPr/>
        </p:nvPicPr>
        <p:blipFill>
          <a:blip r:embed="rId3"/>
          <a:stretch>
            <a:fillRect/>
          </a:stretch>
        </p:blipFill>
        <p:spPr>
          <a:xfrm>
            <a:off x="2591291" y="3138859"/>
            <a:ext cx="1565661" cy="286954"/>
          </a:xfrm>
          <a:prstGeom prst="rect">
            <a:avLst/>
          </a:prstGeom>
          <a:ln w="9525" cap="sq">
            <a:solidFill>
              <a:srgbClr val="F5F5F5"/>
            </a:solidFill>
            <a:prstDash val="solid"/>
            <a:miter lim="800000"/>
          </a:ln>
          <a:effectLst>
            <a:outerShdw blurRad="50800" dist="38100" dir="2700000" algn="tl" rotWithShape="0">
              <a:srgbClr val="000000">
                <a:alpha val="43000"/>
              </a:srgbClr>
            </a:outerShdw>
          </a:effectLst>
        </p:spPr>
      </p:pic>
      <p:sp>
        <p:nvSpPr>
          <p:cNvPr id="39" name="תיבת טקסט 38">
            <a:extLst>
              <a:ext uri="{FF2B5EF4-FFF2-40B4-BE49-F238E27FC236}">
                <a16:creationId xmlns:a16="http://schemas.microsoft.com/office/drawing/2014/main" id="{C35C4935-7E46-D325-444C-3B4C2125E6F7}"/>
              </a:ext>
            </a:extLst>
          </p:cNvPr>
          <p:cNvSpPr txBox="1"/>
          <p:nvPr/>
        </p:nvSpPr>
        <p:spPr>
          <a:xfrm>
            <a:off x="2856001" y="2909790"/>
            <a:ext cx="1218426" cy="276999"/>
          </a:xfrm>
          <a:prstGeom prst="rect">
            <a:avLst/>
          </a:prstGeom>
          <a:noFill/>
        </p:spPr>
        <p:txBody>
          <a:bodyPr wrap="square">
            <a:spAutoFit/>
          </a:bodyPr>
          <a:lstStyle/>
          <a:p>
            <a:r>
              <a:rPr lang="en-US" sz="1200" b="1" dirty="0">
                <a:solidFill>
                  <a:schemeClr val="tx1">
                    <a:lumMod val="50000"/>
                  </a:schemeClr>
                </a:solidFill>
                <a:latin typeface="Inter Tight" pitchFamily="2" charset="0"/>
                <a:ea typeface="Inter Tight" pitchFamily="2" charset="0"/>
                <a:cs typeface="Inter Tight" pitchFamily="2" charset="0"/>
              </a:rPr>
              <a:t>Node features</a:t>
            </a:r>
            <a:endParaRPr lang="he-IL" sz="1200" b="1" dirty="0">
              <a:solidFill>
                <a:schemeClr val="tx1">
                  <a:lumMod val="50000"/>
                </a:schemeClr>
              </a:solidFill>
              <a:latin typeface="Inter Tight" pitchFamily="2" charset="0"/>
              <a:ea typeface="Inter Tight" pitchFamily="2" charset="0"/>
            </a:endParaRPr>
          </a:p>
        </p:txBody>
      </p:sp>
      <p:sp>
        <p:nvSpPr>
          <p:cNvPr id="40" name="חץ: ימינה 39">
            <a:extLst>
              <a:ext uri="{FF2B5EF4-FFF2-40B4-BE49-F238E27FC236}">
                <a16:creationId xmlns:a16="http://schemas.microsoft.com/office/drawing/2014/main" id="{682B8469-9D69-15DC-6F7E-83064C5F9EE7}"/>
              </a:ext>
            </a:extLst>
          </p:cNvPr>
          <p:cNvSpPr/>
          <p:nvPr/>
        </p:nvSpPr>
        <p:spPr>
          <a:xfrm>
            <a:off x="3446228" y="3599784"/>
            <a:ext cx="1291534" cy="672289"/>
          </a:xfrm>
          <a:prstGeom prst="rightArrow">
            <a:avLst/>
          </a:prstGeom>
          <a:solidFill>
            <a:srgbClr val="BAFFFF"/>
          </a:solidFill>
          <a:ln w="25400" cap="flat" cmpd="sng" algn="ctr">
            <a:solidFill>
              <a:srgbClr val="BAFFFF">
                <a:shade val="15000"/>
              </a:srgbClr>
            </a:solid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e-IL" sz="4400" b="1" i="0" u="none" strike="noStrike" kern="0" cap="none" spc="0" normalizeH="0" baseline="0" noProof="0" dirty="0">
              <a:ln>
                <a:noFill/>
              </a:ln>
              <a:solidFill>
                <a:srgbClr val="000034"/>
              </a:solidFill>
              <a:effectLst/>
              <a:uLnTx/>
              <a:uFillTx/>
              <a:latin typeface="Arial"/>
              <a:ea typeface="+mn-ea"/>
              <a:cs typeface="Arial" panose="020B0604020202020204" pitchFamily="34" charset="0"/>
            </a:endParaRPr>
          </a:p>
        </p:txBody>
      </p:sp>
      <p:pic>
        <p:nvPicPr>
          <p:cNvPr id="41" name="תמונה 40">
            <a:extLst>
              <a:ext uri="{FF2B5EF4-FFF2-40B4-BE49-F238E27FC236}">
                <a16:creationId xmlns:a16="http://schemas.microsoft.com/office/drawing/2014/main" id="{EC2959E1-3EF6-46CF-C97C-CADF1697419A}"/>
              </a:ext>
            </a:extLst>
          </p:cNvPr>
          <p:cNvPicPr>
            <a:picLocks noChangeAspect="1"/>
          </p:cNvPicPr>
          <p:nvPr/>
        </p:nvPicPr>
        <p:blipFill>
          <a:blip r:embed="rId4"/>
          <a:stretch>
            <a:fillRect/>
          </a:stretch>
        </p:blipFill>
        <p:spPr>
          <a:xfrm>
            <a:off x="4958751" y="2929324"/>
            <a:ext cx="1830764" cy="1768518"/>
          </a:xfrm>
          <a:prstGeom prst="rect">
            <a:avLst/>
          </a:prstGeom>
          <a:ln>
            <a:noFill/>
          </a:ln>
          <a:effectLst>
            <a:softEdge rad="112500"/>
          </a:effectLst>
        </p:spPr>
      </p:pic>
      <p:sp>
        <p:nvSpPr>
          <p:cNvPr id="42" name="תיבת טקסט 41">
            <a:extLst>
              <a:ext uri="{FF2B5EF4-FFF2-40B4-BE49-F238E27FC236}">
                <a16:creationId xmlns:a16="http://schemas.microsoft.com/office/drawing/2014/main" id="{ED02DC15-4819-737B-18C7-2AB8477B3B0E}"/>
              </a:ext>
            </a:extLst>
          </p:cNvPr>
          <p:cNvSpPr txBox="1"/>
          <p:nvPr/>
        </p:nvSpPr>
        <p:spPr>
          <a:xfrm>
            <a:off x="4280061" y="4608500"/>
            <a:ext cx="3653509" cy="338554"/>
          </a:xfrm>
          <a:prstGeom prst="rect">
            <a:avLst/>
          </a:prstGeom>
          <a:noFill/>
        </p:spPr>
        <p:txBody>
          <a:bodyPr wrap="square">
            <a:spAutoFit/>
          </a:bodyPr>
          <a:lstStyle/>
          <a:p>
            <a:r>
              <a:rPr lang="en-US" sz="1600" b="1" dirty="0">
                <a:solidFill>
                  <a:schemeClr val="tx1">
                    <a:lumMod val="50000"/>
                  </a:schemeClr>
                </a:solidFill>
                <a:latin typeface="Inter Tight" pitchFamily="2" charset="0"/>
                <a:ea typeface="Inter Tight" pitchFamily="2" charset="0"/>
                <a:cs typeface="Inter Tight" pitchFamily="2" charset="0"/>
              </a:rPr>
              <a:t> Ego graph features matrix[1 , 5 , 4]</a:t>
            </a:r>
            <a:endParaRPr lang="he-IL" sz="1600" b="1" dirty="0">
              <a:solidFill>
                <a:schemeClr val="tx1">
                  <a:lumMod val="50000"/>
                </a:schemeClr>
              </a:solidFill>
              <a:latin typeface="Inter Tight" pitchFamily="2" charset="0"/>
              <a:ea typeface="Inter Tight" pitchFamily="2" charset="0"/>
            </a:endParaRPr>
          </a:p>
        </p:txBody>
      </p:sp>
      <p:pic>
        <p:nvPicPr>
          <p:cNvPr id="56" name="תמונה 55" descr="תמונה שמכילה צילום מסך, מלבן, גרפיקה, עיצוב&#10;&#10;התיאור נוצר באופן אוטומטי">
            <a:extLst>
              <a:ext uri="{FF2B5EF4-FFF2-40B4-BE49-F238E27FC236}">
                <a16:creationId xmlns:a16="http://schemas.microsoft.com/office/drawing/2014/main" id="{B72E188B-BBE4-DE22-B5F4-4F734FAFD80D}"/>
              </a:ext>
            </a:extLst>
          </p:cNvPr>
          <p:cNvPicPr>
            <a:picLocks noChangeAspect="1"/>
          </p:cNvPicPr>
          <p:nvPr/>
        </p:nvPicPr>
        <p:blipFill>
          <a:blip r:embed="rId5"/>
          <a:stretch>
            <a:fillRect/>
          </a:stretch>
        </p:blipFill>
        <p:spPr>
          <a:xfrm>
            <a:off x="444117" y="2955902"/>
            <a:ext cx="558361" cy="558361"/>
          </a:xfrm>
          <a:prstGeom prst="rect">
            <a:avLst/>
          </a:prstGeom>
        </p:spPr>
      </p:pic>
      <p:pic>
        <p:nvPicPr>
          <p:cNvPr id="58" name="תמונה 57" descr="תמונה שמכילה צילום מסך, מלבן, עיצוב, גרפיקה&#10;&#10;התיאור נוצר באופן אוטומטי">
            <a:extLst>
              <a:ext uri="{FF2B5EF4-FFF2-40B4-BE49-F238E27FC236}">
                <a16:creationId xmlns:a16="http://schemas.microsoft.com/office/drawing/2014/main" id="{3893E5BC-87F4-A36E-727E-66CD83366733}"/>
              </a:ext>
            </a:extLst>
          </p:cNvPr>
          <p:cNvPicPr>
            <a:picLocks noChangeAspect="1"/>
          </p:cNvPicPr>
          <p:nvPr/>
        </p:nvPicPr>
        <p:blipFill>
          <a:blip r:embed="rId6"/>
          <a:stretch>
            <a:fillRect/>
          </a:stretch>
        </p:blipFill>
        <p:spPr>
          <a:xfrm>
            <a:off x="231689" y="4365162"/>
            <a:ext cx="504877" cy="504877"/>
          </a:xfrm>
          <a:prstGeom prst="rect">
            <a:avLst/>
          </a:prstGeom>
        </p:spPr>
      </p:pic>
      <p:pic>
        <p:nvPicPr>
          <p:cNvPr id="59" name="תמונה 58" descr="תמונה שמכילה צילום מסך, מלבן, עיצוב, גרפיקה&#10;&#10;התיאור נוצר באופן אוטומטי">
            <a:extLst>
              <a:ext uri="{FF2B5EF4-FFF2-40B4-BE49-F238E27FC236}">
                <a16:creationId xmlns:a16="http://schemas.microsoft.com/office/drawing/2014/main" id="{724F9C8D-C888-0ABA-1287-AF4F90ADE1DD}"/>
              </a:ext>
            </a:extLst>
          </p:cNvPr>
          <p:cNvPicPr>
            <a:picLocks noChangeAspect="1"/>
          </p:cNvPicPr>
          <p:nvPr/>
        </p:nvPicPr>
        <p:blipFill>
          <a:blip r:embed="rId6"/>
          <a:stretch>
            <a:fillRect/>
          </a:stretch>
        </p:blipFill>
        <p:spPr>
          <a:xfrm>
            <a:off x="1026727" y="4608500"/>
            <a:ext cx="504877" cy="504877"/>
          </a:xfrm>
          <a:prstGeom prst="rect">
            <a:avLst/>
          </a:prstGeom>
        </p:spPr>
      </p:pic>
      <p:pic>
        <p:nvPicPr>
          <p:cNvPr id="60" name="תמונה 59" descr="תמונה שמכילה צילום מסך, מלבן, עיצוב, גרפיקה&#10;&#10;התיאור נוצר באופן אוטומטי">
            <a:extLst>
              <a:ext uri="{FF2B5EF4-FFF2-40B4-BE49-F238E27FC236}">
                <a16:creationId xmlns:a16="http://schemas.microsoft.com/office/drawing/2014/main" id="{6A611B28-9A8A-66E3-08F0-776D94B42E2E}"/>
              </a:ext>
            </a:extLst>
          </p:cNvPr>
          <p:cNvPicPr>
            <a:picLocks noChangeAspect="1"/>
          </p:cNvPicPr>
          <p:nvPr/>
        </p:nvPicPr>
        <p:blipFill>
          <a:blip r:embed="rId6"/>
          <a:stretch>
            <a:fillRect/>
          </a:stretch>
        </p:blipFill>
        <p:spPr>
          <a:xfrm>
            <a:off x="1810756" y="4452240"/>
            <a:ext cx="504877" cy="504877"/>
          </a:xfrm>
          <a:prstGeom prst="rect">
            <a:avLst/>
          </a:prstGeom>
        </p:spPr>
      </p:pic>
      <p:pic>
        <p:nvPicPr>
          <p:cNvPr id="61" name="תמונה 60" descr="תמונה שמכילה צילום מסך, מלבן, עיצוב, גרפיקה&#10;&#10;התיאור נוצר באופן אוטומטי">
            <a:extLst>
              <a:ext uri="{FF2B5EF4-FFF2-40B4-BE49-F238E27FC236}">
                <a16:creationId xmlns:a16="http://schemas.microsoft.com/office/drawing/2014/main" id="{B610073E-045D-AB68-DDDC-441DAEB8E924}"/>
              </a:ext>
            </a:extLst>
          </p:cNvPr>
          <p:cNvPicPr>
            <a:picLocks noChangeAspect="1"/>
          </p:cNvPicPr>
          <p:nvPr/>
        </p:nvPicPr>
        <p:blipFill>
          <a:blip r:embed="rId6"/>
          <a:stretch>
            <a:fillRect/>
          </a:stretch>
        </p:blipFill>
        <p:spPr>
          <a:xfrm>
            <a:off x="2338853" y="3641497"/>
            <a:ext cx="504877" cy="504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10" name="תיבת טקסט 9">
            <a:extLst>
              <a:ext uri="{FF2B5EF4-FFF2-40B4-BE49-F238E27FC236}">
                <a16:creationId xmlns:a16="http://schemas.microsoft.com/office/drawing/2014/main" id="{989322EE-2402-2BCC-2104-07E9C52BC205}"/>
              </a:ext>
            </a:extLst>
          </p:cNvPr>
          <p:cNvSpPr txBox="1"/>
          <p:nvPr/>
        </p:nvSpPr>
        <p:spPr>
          <a:xfrm>
            <a:off x="681453" y="1181690"/>
            <a:ext cx="7459272" cy="338554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rPr>
              <a:t>In AI, positional encoding is a technique that allows neural networks to learn meaningful representations of the order of words in a sentence.</a:t>
            </a:r>
            <a:endParaRPr lang="he-IL" sz="1800" dirty="0">
              <a:solidFill>
                <a:srgbClr val="002060"/>
              </a:solidFill>
            </a:endParaRP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r>
              <a:rPr lang="en-US" sz="1800" dirty="0">
                <a:solidFill>
                  <a:srgbClr val="002060"/>
                </a:solidFill>
              </a:rPr>
              <a:t>Positional encoding is similarly essential in graph mining, where the order of nodes and edges in a graph can convey valuable information about the relationships between entities. </a:t>
            </a: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r>
              <a:rPr lang="en-US" sz="1800" dirty="0" err="1">
                <a:solidFill>
                  <a:srgbClr val="002060"/>
                </a:solidFill>
              </a:rPr>
              <a:t>Graphormer</a:t>
            </a:r>
            <a:r>
              <a:rPr lang="en-US" sz="1800" dirty="0">
                <a:solidFill>
                  <a:srgbClr val="002060"/>
                </a:solidFill>
              </a:rPr>
              <a:t>, a powerful graph representation learning model, leverages positional encoding to capture the structural information of graphs effectively</a:t>
            </a:r>
            <a:r>
              <a:rPr lang="en-US" sz="1600" dirty="0">
                <a:solidFill>
                  <a:srgbClr val="002060"/>
                </a:solidFill>
              </a:rPr>
              <a:t>.</a:t>
            </a:r>
          </a:p>
          <a:p>
            <a:pPr marL="285750" indent="-285750">
              <a:buFont typeface="Wingdings" panose="05000000000000000000" pitchFamily="2" charset="2"/>
              <a:buChar char="Ø"/>
            </a:pPr>
            <a:endParaRPr lang="en-US" sz="16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3" name="תיבת טקסט 2">
            <a:extLst>
              <a:ext uri="{FF2B5EF4-FFF2-40B4-BE49-F238E27FC236}">
                <a16:creationId xmlns:a16="http://schemas.microsoft.com/office/drawing/2014/main" id="{342C9D4A-8830-9B46-2C78-E29297122FB0}"/>
              </a:ext>
            </a:extLst>
          </p:cNvPr>
          <p:cNvSpPr txBox="1"/>
          <p:nvPr/>
        </p:nvSpPr>
        <p:spPr>
          <a:xfrm>
            <a:off x="733493" y="1186425"/>
            <a:ext cx="7704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err="1">
                <a:solidFill>
                  <a:srgbClr val="002060"/>
                </a:solidFill>
                <a:latin typeface="Inter Tight" pitchFamily="2" charset="0"/>
                <a:ea typeface="Inter Tight" pitchFamily="2" charset="0"/>
                <a:cs typeface="Inter Tight" pitchFamily="2" charset="0"/>
              </a:rPr>
              <a:t>Graphormer</a:t>
            </a:r>
            <a:r>
              <a:rPr lang="en-US" sz="1800" dirty="0">
                <a:solidFill>
                  <a:srgbClr val="002060"/>
                </a:solidFill>
                <a:latin typeface="Inter Tight" pitchFamily="2" charset="0"/>
                <a:ea typeface="Inter Tight" pitchFamily="2" charset="0"/>
                <a:cs typeface="Inter Tight" pitchFamily="2" charset="0"/>
              </a:rPr>
              <a:t> proposed three types of positional encodings to jointly capture the structural information of graphs, which are the centrality encoding, the spatial encoding, and the edge encoding.</a:t>
            </a:r>
            <a:endParaRPr lang="en-US" sz="1800" dirty="0">
              <a:solidFill>
                <a:srgbClr val="002060"/>
              </a:solidFill>
            </a:endParaRPr>
          </a:p>
        </p:txBody>
      </p:sp>
      <p:pic>
        <p:nvPicPr>
          <p:cNvPr id="4" name="תמונה 3">
            <a:extLst>
              <a:ext uri="{FF2B5EF4-FFF2-40B4-BE49-F238E27FC236}">
                <a16:creationId xmlns:a16="http://schemas.microsoft.com/office/drawing/2014/main" id="{E1A0B21B-3282-4CB7-47F4-32291770FF15}"/>
              </a:ext>
            </a:extLst>
          </p:cNvPr>
          <p:cNvPicPr>
            <a:picLocks noChangeAspect="1"/>
          </p:cNvPicPr>
          <p:nvPr/>
        </p:nvPicPr>
        <p:blipFill>
          <a:blip r:embed="rId3"/>
          <a:stretch>
            <a:fillRect/>
          </a:stretch>
        </p:blipFill>
        <p:spPr>
          <a:xfrm>
            <a:off x="1062467" y="2570696"/>
            <a:ext cx="1832198" cy="1479330"/>
          </a:xfrm>
          <a:prstGeom prst="rect">
            <a:avLst/>
          </a:prstGeom>
          <a:ln w="28575" cap="sq">
            <a:solidFill>
              <a:schemeClr val="tx1"/>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061F3B73-E563-C417-5655-A482B19956AE}"/>
              </a:ext>
            </a:extLst>
          </p:cNvPr>
          <p:cNvPicPr>
            <a:picLocks noChangeAspect="1"/>
          </p:cNvPicPr>
          <p:nvPr/>
        </p:nvPicPr>
        <p:blipFill>
          <a:blip r:embed="rId3"/>
          <a:stretch>
            <a:fillRect/>
          </a:stretch>
        </p:blipFill>
        <p:spPr>
          <a:xfrm>
            <a:off x="4289128" y="2314681"/>
            <a:ext cx="1832198" cy="1479330"/>
          </a:xfrm>
          <a:prstGeom prst="rect">
            <a:avLst/>
          </a:prstGeom>
          <a:ln w="28575">
            <a:solidFill>
              <a:schemeClr val="tx1"/>
            </a:solidFill>
          </a:ln>
        </p:spPr>
      </p:pic>
      <p:sp>
        <p:nvSpPr>
          <p:cNvPr id="6" name="תיבת טקסט 5">
            <a:extLst>
              <a:ext uri="{FF2B5EF4-FFF2-40B4-BE49-F238E27FC236}">
                <a16:creationId xmlns:a16="http://schemas.microsoft.com/office/drawing/2014/main" id="{BDC7BE92-A608-20C2-B159-9E4B597E1696}"/>
              </a:ext>
            </a:extLst>
          </p:cNvPr>
          <p:cNvSpPr txBox="1"/>
          <p:nvPr/>
        </p:nvSpPr>
        <p:spPr>
          <a:xfrm>
            <a:off x="939632" y="4171955"/>
            <a:ext cx="2214160" cy="307777"/>
          </a:xfrm>
          <a:prstGeom prst="rect">
            <a:avLst/>
          </a:prstGeom>
          <a:noFill/>
        </p:spPr>
        <p:txBody>
          <a:bodyPr wrap="square">
            <a:spAutoFit/>
          </a:bodyPr>
          <a:lstStyle/>
          <a:p>
            <a:r>
              <a:rPr lang="en-US" sz="1400" b="1" dirty="0">
                <a:solidFill>
                  <a:srgbClr val="002060"/>
                </a:solidFill>
                <a:latin typeface="Inter Tight" pitchFamily="2" charset="0"/>
                <a:ea typeface="Inter Tight" pitchFamily="2" charset="0"/>
                <a:cs typeface="Inter Tight" pitchFamily="2" charset="0"/>
              </a:rPr>
              <a:t>Basic Ego graph [1 , 5 , 4]</a:t>
            </a:r>
            <a:endParaRPr lang="he-IL" b="1" dirty="0">
              <a:solidFill>
                <a:srgbClr val="002060"/>
              </a:solidFill>
            </a:endParaRPr>
          </a:p>
        </p:txBody>
      </p:sp>
      <p:sp>
        <p:nvSpPr>
          <p:cNvPr id="7" name="סימן חיבור 6">
            <a:extLst>
              <a:ext uri="{FF2B5EF4-FFF2-40B4-BE49-F238E27FC236}">
                <a16:creationId xmlns:a16="http://schemas.microsoft.com/office/drawing/2014/main" id="{7E69FBDA-863C-791C-4C86-2B33155F3B3F}"/>
              </a:ext>
            </a:extLst>
          </p:cNvPr>
          <p:cNvSpPr/>
          <p:nvPr/>
        </p:nvSpPr>
        <p:spPr>
          <a:xfrm>
            <a:off x="3246236" y="3025494"/>
            <a:ext cx="693717" cy="66730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7C2D6FBA-ECB8-4DAF-6EAA-294DFC273191}"/>
              </a:ext>
            </a:extLst>
          </p:cNvPr>
          <p:cNvSpPr txBox="1"/>
          <p:nvPr/>
        </p:nvSpPr>
        <p:spPr>
          <a:xfrm>
            <a:off x="3718333" y="4173960"/>
            <a:ext cx="4669070" cy="307777"/>
          </a:xfrm>
          <a:prstGeom prst="rect">
            <a:avLst/>
          </a:prstGeom>
          <a:noFill/>
        </p:spPr>
        <p:txBody>
          <a:bodyPr wrap="square">
            <a:spAutoFit/>
          </a:bodyPr>
          <a:lstStyle/>
          <a:p>
            <a:r>
              <a:rPr lang="en-US" b="1" dirty="0">
                <a:solidFill>
                  <a:srgbClr val="002060"/>
                </a:solidFill>
                <a:latin typeface="Inter Tight" pitchFamily="2" charset="0"/>
                <a:ea typeface="Inter Tight" pitchFamily="2" charset="0"/>
                <a:cs typeface="Inter Tight" pitchFamily="2" charset="0"/>
              </a:rPr>
              <a:t>Centrality encoding , Spatial encoding , Edge encoding</a:t>
            </a:r>
            <a:endParaRPr lang="he-IL" b="1" dirty="0">
              <a:solidFill>
                <a:srgbClr val="002060"/>
              </a:solidFill>
            </a:endParaRPr>
          </a:p>
        </p:txBody>
      </p:sp>
      <p:pic>
        <p:nvPicPr>
          <p:cNvPr id="11" name="תמונה 10">
            <a:extLst>
              <a:ext uri="{FF2B5EF4-FFF2-40B4-BE49-F238E27FC236}">
                <a16:creationId xmlns:a16="http://schemas.microsoft.com/office/drawing/2014/main" id="{9FAF76BC-26B9-C56C-2152-7F47C746F6AA}"/>
              </a:ext>
            </a:extLst>
          </p:cNvPr>
          <p:cNvPicPr>
            <a:picLocks noChangeAspect="1"/>
          </p:cNvPicPr>
          <p:nvPr/>
        </p:nvPicPr>
        <p:blipFill>
          <a:blip r:embed="rId3"/>
          <a:stretch>
            <a:fillRect/>
          </a:stretch>
        </p:blipFill>
        <p:spPr>
          <a:xfrm>
            <a:off x="4441528" y="2467081"/>
            <a:ext cx="1832198" cy="1479330"/>
          </a:xfrm>
          <a:prstGeom prst="rect">
            <a:avLst/>
          </a:prstGeom>
          <a:ln w="28575">
            <a:solidFill>
              <a:schemeClr val="tx1"/>
            </a:solidFill>
          </a:ln>
        </p:spPr>
      </p:pic>
      <p:pic>
        <p:nvPicPr>
          <p:cNvPr id="12" name="תמונה 11">
            <a:extLst>
              <a:ext uri="{FF2B5EF4-FFF2-40B4-BE49-F238E27FC236}">
                <a16:creationId xmlns:a16="http://schemas.microsoft.com/office/drawing/2014/main" id="{54AB659E-370E-24B9-90AE-DB15B14C786F}"/>
              </a:ext>
            </a:extLst>
          </p:cNvPr>
          <p:cNvPicPr>
            <a:picLocks noChangeAspect="1"/>
          </p:cNvPicPr>
          <p:nvPr/>
        </p:nvPicPr>
        <p:blipFill>
          <a:blip r:embed="rId3"/>
          <a:stretch>
            <a:fillRect/>
          </a:stretch>
        </p:blipFill>
        <p:spPr>
          <a:xfrm>
            <a:off x="4593928" y="2619481"/>
            <a:ext cx="1832198" cy="1479330"/>
          </a:xfrm>
          <a:prstGeom prst="rect">
            <a:avLst/>
          </a:prstGeom>
          <a:ln w="28575">
            <a:solidFill>
              <a:schemeClr val="tx1"/>
            </a:solidFill>
          </a:ln>
        </p:spPr>
      </p:pic>
    </p:spTree>
    <p:extLst>
      <p:ext uri="{BB962C8B-B14F-4D97-AF65-F5344CB8AC3E}">
        <p14:creationId xmlns:p14="http://schemas.microsoft.com/office/powerpoint/2010/main" val="1644671084"/>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1076</Words>
  <Application>Microsoft Office PowerPoint</Application>
  <PresentationFormat>‫הצגה על המסך (16:9)</PresentationFormat>
  <Paragraphs>102</Paragraphs>
  <Slides>13</Slides>
  <Notes>13</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13</vt:i4>
      </vt:variant>
    </vt:vector>
  </HeadingPairs>
  <TitlesOfParts>
    <vt:vector size="22" baseType="lpstr">
      <vt:lpstr>Inter Tight SemiBold</vt:lpstr>
      <vt:lpstr>Bebas Neue</vt:lpstr>
      <vt:lpstr>Albert Sans</vt:lpstr>
      <vt:lpstr>Corbel</vt:lpstr>
      <vt:lpstr>Inter Tight</vt:lpstr>
      <vt:lpstr>Wingdings</vt:lpstr>
      <vt:lpstr>Arial</vt:lpstr>
      <vt:lpstr>Cambria Math</vt:lpstr>
      <vt:lpstr>AI Incident Automation Pitch Deck by Slidesgo</vt:lpstr>
      <vt:lpstr>Spotting Suspicious Academic Citations Using Self-Learning Graph Transformers</vt:lpstr>
      <vt:lpstr>Manipulated citations</vt:lpstr>
      <vt:lpstr> Capturing Patterns Using Network-Based Approaches</vt:lpstr>
      <vt:lpstr>Citation Network</vt:lpstr>
      <vt:lpstr>Main Idea</vt:lpstr>
      <vt:lpstr>Cornerstones</vt:lpstr>
      <vt:lpstr>מצגת של PowerPoint‏</vt:lpstr>
      <vt:lpstr>מצגת של PowerPoint‏</vt:lpstr>
      <vt:lpstr>מצגת של PowerPoint‏</vt:lpstr>
      <vt:lpstr>Training</vt:lpstr>
      <vt:lpstr>Reconstruct masked connections</vt:lpstr>
      <vt:lpstr>Architectural Development for Model Research</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Spotting Suspicious Academic Citations Using Self-Learning Graph Transformers</dc:title>
  <cp:lastModifiedBy>אלמוג מדר</cp:lastModifiedBy>
  <cp:revision>42</cp:revision>
  <dcterms:modified xsi:type="dcterms:W3CDTF">2024-05-17T08:59:52Z</dcterms:modified>
</cp:coreProperties>
</file>