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4" r:id="rId7"/>
    <p:sldId id="267" r:id="rId8"/>
    <p:sldId id="266" r:id="rId9"/>
    <p:sldId id="268" r:id="rId10"/>
    <p:sldId id="269" r:id="rId11"/>
    <p:sldId id="270" r:id="rId12"/>
    <p:sldId id="272" r:id="rId13"/>
    <p:sldId id="274" r:id="rId14"/>
    <p:sldId id="263" r:id="rId15"/>
    <p:sldId id="265" r:id="rId16"/>
    <p:sldId id="275" r:id="rId17"/>
    <p:sldId id="282" r:id="rId18"/>
    <p:sldId id="279" r:id="rId19"/>
    <p:sldId id="277" r:id="rId20"/>
    <p:sldId id="280" r:id="rId21"/>
    <p:sldId id="278" r:id="rId22"/>
    <p:sldId id="281" r:id="rId23"/>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9CF59798-F8D0-4A34-B31C-9390A738CA51}" type="datetimeFigureOut">
              <a:rPr lang="en-US" smtClean="0"/>
              <a:t>3/8/2018</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071C3A1A-483B-4BC0-92EF-57D5792AA920}" type="slidenum">
              <a:rPr lang="en-US" smtClean="0"/>
              <a:t>‹#›</a:t>
            </a:fld>
            <a:endParaRPr lang="en-US"/>
          </a:p>
        </p:txBody>
      </p:sp>
    </p:spTree>
    <p:extLst>
      <p:ext uri="{BB962C8B-B14F-4D97-AF65-F5344CB8AC3E}">
        <p14:creationId xmlns:p14="http://schemas.microsoft.com/office/powerpoint/2010/main" val="3873694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1C3A1A-483B-4BC0-92EF-57D5792AA920}" type="slidenum">
              <a:rPr lang="en-US" smtClean="0"/>
              <a:t>1</a:t>
            </a:fld>
            <a:endParaRPr lang="en-US"/>
          </a:p>
        </p:txBody>
      </p:sp>
    </p:spTree>
    <p:extLst>
      <p:ext uri="{BB962C8B-B14F-4D97-AF65-F5344CB8AC3E}">
        <p14:creationId xmlns:p14="http://schemas.microsoft.com/office/powerpoint/2010/main" val="1916678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1C3A1A-483B-4BC0-92EF-57D5792AA920}" type="slidenum">
              <a:rPr lang="en-US" smtClean="0"/>
              <a:t>8</a:t>
            </a:fld>
            <a:endParaRPr lang="en-US"/>
          </a:p>
        </p:txBody>
      </p:sp>
    </p:spTree>
    <p:extLst>
      <p:ext uri="{BB962C8B-B14F-4D97-AF65-F5344CB8AC3E}">
        <p14:creationId xmlns:p14="http://schemas.microsoft.com/office/powerpoint/2010/main" val="2312562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F2343F-F453-446D-800D-6EA89A9B61B8}" type="datetime1">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D551F-53E7-4A45-9131-A140A7D719BE}" type="slidenum">
              <a:rPr lang="en-US" smtClean="0"/>
              <a:t>‹#›</a:t>
            </a:fld>
            <a:endParaRPr lang="en-US"/>
          </a:p>
        </p:txBody>
      </p:sp>
    </p:spTree>
    <p:extLst>
      <p:ext uri="{BB962C8B-B14F-4D97-AF65-F5344CB8AC3E}">
        <p14:creationId xmlns:p14="http://schemas.microsoft.com/office/powerpoint/2010/main" val="2124341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FC30F4-1272-4227-8818-93170C99DEC3}" type="datetime1">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D551F-53E7-4A45-9131-A140A7D719BE}" type="slidenum">
              <a:rPr lang="en-US" smtClean="0"/>
              <a:t>‹#›</a:t>
            </a:fld>
            <a:endParaRPr lang="en-US"/>
          </a:p>
        </p:txBody>
      </p:sp>
    </p:spTree>
    <p:extLst>
      <p:ext uri="{BB962C8B-B14F-4D97-AF65-F5344CB8AC3E}">
        <p14:creationId xmlns:p14="http://schemas.microsoft.com/office/powerpoint/2010/main" val="117512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04D35-E965-45DD-BE53-5659A39B7729}" type="datetime1">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D551F-53E7-4A45-9131-A140A7D719BE}" type="slidenum">
              <a:rPr lang="en-US" smtClean="0"/>
              <a:t>‹#›</a:t>
            </a:fld>
            <a:endParaRPr lang="en-US"/>
          </a:p>
        </p:txBody>
      </p:sp>
    </p:spTree>
    <p:extLst>
      <p:ext uri="{BB962C8B-B14F-4D97-AF65-F5344CB8AC3E}">
        <p14:creationId xmlns:p14="http://schemas.microsoft.com/office/powerpoint/2010/main" val="440400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9BA5E1-9F58-447F-AC2E-8D9B8A6E3EC6}" type="datetime1">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D551F-53E7-4A45-9131-A140A7D719BE}" type="slidenum">
              <a:rPr lang="en-US" smtClean="0"/>
              <a:t>‹#›</a:t>
            </a:fld>
            <a:endParaRPr lang="en-US"/>
          </a:p>
        </p:txBody>
      </p:sp>
    </p:spTree>
    <p:extLst>
      <p:ext uri="{BB962C8B-B14F-4D97-AF65-F5344CB8AC3E}">
        <p14:creationId xmlns:p14="http://schemas.microsoft.com/office/powerpoint/2010/main" val="719133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91CC4D-5729-448D-9D97-6982E45480F4}" type="datetime1">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D551F-53E7-4A45-9131-A140A7D719BE}" type="slidenum">
              <a:rPr lang="en-US" smtClean="0"/>
              <a:t>‹#›</a:t>
            </a:fld>
            <a:endParaRPr lang="en-US"/>
          </a:p>
        </p:txBody>
      </p:sp>
    </p:spTree>
    <p:extLst>
      <p:ext uri="{BB962C8B-B14F-4D97-AF65-F5344CB8AC3E}">
        <p14:creationId xmlns:p14="http://schemas.microsoft.com/office/powerpoint/2010/main" val="9306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484D4B-7149-4187-9E2F-3C2E3646EEE3}" type="datetime1">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AD551F-53E7-4A45-9131-A140A7D719BE}" type="slidenum">
              <a:rPr lang="en-US" smtClean="0"/>
              <a:t>‹#›</a:t>
            </a:fld>
            <a:endParaRPr lang="en-US"/>
          </a:p>
        </p:txBody>
      </p:sp>
    </p:spTree>
    <p:extLst>
      <p:ext uri="{BB962C8B-B14F-4D97-AF65-F5344CB8AC3E}">
        <p14:creationId xmlns:p14="http://schemas.microsoft.com/office/powerpoint/2010/main" val="294373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98A8D6-BBC0-4781-B8B1-CC2766CCFE23}" type="datetime1">
              <a:rPr lang="en-US" smtClean="0"/>
              <a:t>3/8/2018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AD551F-53E7-4A45-9131-A140A7D719BE}" type="slidenum">
              <a:rPr lang="en-US" smtClean="0"/>
              <a:t>‹#›</a:t>
            </a:fld>
            <a:endParaRPr lang="en-US"/>
          </a:p>
        </p:txBody>
      </p:sp>
    </p:spTree>
    <p:extLst>
      <p:ext uri="{BB962C8B-B14F-4D97-AF65-F5344CB8AC3E}">
        <p14:creationId xmlns:p14="http://schemas.microsoft.com/office/powerpoint/2010/main" val="1072187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34BCE8-6E2E-4505-815F-CBAE4A16622C}" type="datetime1">
              <a:rPr lang="en-US" smtClean="0"/>
              <a:t>3/8/2018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AD551F-53E7-4A45-9131-A140A7D719BE}" type="slidenum">
              <a:rPr lang="en-US" smtClean="0"/>
              <a:t>‹#›</a:t>
            </a:fld>
            <a:endParaRPr lang="en-US"/>
          </a:p>
        </p:txBody>
      </p:sp>
    </p:spTree>
    <p:extLst>
      <p:ext uri="{BB962C8B-B14F-4D97-AF65-F5344CB8AC3E}">
        <p14:creationId xmlns:p14="http://schemas.microsoft.com/office/powerpoint/2010/main" val="2408735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AE6FD1-1304-45C0-B137-C65B50D8FC45}" type="datetime1">
              <a:rPr lang="en-US" smtClean="0"/>
              <a:t>3/8/2018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AD551F-53E7-4A45-9131-A140A7D719BE}" type="slidenum">
              <a:rPr lang="en-US" smtClean="0"/>
              <a:t>‹#›</a:t>
            </a:fld>
            <a:endParaRPr lang="en-US"/>
          </a:p>
        </p:txBody>
      </p:sp>
    </p:spTree>
    <p:extLst>
      <p:ext uri="{BB962C8B-B14F-4D97-AF65-F5344CB8AC3E}">
        <p14:creationId xmlns:p14="http://schemas.microsoft.com/office/powerpoint/2010/main" val="747384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087869-478D-4163-88ED-985AA219B813}" type="datetime1">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AD551F-53E7-4A45-9131-A140A7D719BE}" type="slidenum">
              <a:rPr lang="en-US" smtClean="0"/>
              <a:t>‹#›</a:t>
            </a:fld>
            <a:endParaRPr lang="en-US"/>
          </a:p>
        </p:txBody>
      </p:sp>
    </p:spTree>
    <p:extLst>
      <p:ext uri="{BB962C8B-B14F-4D97-AF65-F5344CB8AC3E}">
        <p14:creationId xmlns:p14="http://schemas.microsoft.com/office/powerpoint/2010/main" val="1737631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28A7DC-63AD-48F0-882F-41AC8C2EE442}" type="datetime1">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AD551F-53E7-4A45-9131-A140A7D719BE}" type="slidenum">
              <a:rPr lang="en-US" smtClean="0"/>
              <a:t>‹#›</a:t>
            </a:fld>
            <a:endParaRPr lang="en-US"/>
          </a:p>
        </p:txBody>
      </p:sp>
    </p:spTree>
    <p:extLst>
      <p:ext uri="{BB962C8B-B14F-4D97-AF65-F5344CB8AC3E}">
        <p14:creationId xmlns:p14="http://schemas.microsoft.com/office/powerpoint/2010/main" val="297842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B220E-24FC-4E1C-8D0C-548122AA1D81}" type="datetime1">
              <a:rPr lang="en-US" smtClean="0"/>
              <a:t>3/8/2018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AD551F-53E7-4A45-9131-A140A7D719BE}" type="slidenum">
              <a:rPr lang="en-US" smtClean="0"/>
              <a:t>‹#›</a:t>
            </a:fld>
            <a:endParaRPr lang="en-US"/>
          </a:p>
        </p:txBody>
      </p:sp>
    </p:spTree>
    <p:extLst>
      <p:ext uri="{BB962C8B-B14F-4D97-AF65-F5344CB8AC3E}">
        <p14:creationId xmlns:p14="http://schemas.microsoft.com/office/powerpoint/2010/main" val="1595848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Rayon</a:t>
            </a:r>
          </a:p>
        </p:txBody>
      </p:sp>
      <p:sp>
        <p:nvSpPr>
          <p:cNvPr id="3" name="Subtitle 2"/>
          <p:cNvSpPr>
            <a:spLocks noGrp="1"/>
          </p:cNvSpPr>
          <p:nvPr>
            <p:ph type="subTitle" idx="1"/>
          </p:nvPr>
        </p:nvSpPr>
        <p:spPr/>
        <p:txBody>
          <a:bodyPr>
            <a:normAutofit fontScale="77500" lnSpcReduction="20000"/>
          </a:bodyPr>
          <a:lstStyle/>
          <a:p>
            <a:r>
              <a:rPr lang="he-IL" dirty="0"/>
              <a:t>מבנה תוכנה </a:t>
            </a:r>
          </a:p>
          <a:p>
            <a:r>
              <a:rPr lang="en-US" dirty="0"/>
              <a:t>GUI</a:t>
            </a:r>
            <a:endParaRPr lang="he-IL" dirty="0"/>
          </a:p>
          <a:p>
            <a:endParaRPr lang="he-IL" dirty="0"/>
          </a:p>
          <a:p>
            <a:endParaRPr lang="he-IL" dirty="0"/>
          </a:p>
          <a:p>
            <a:r>
              <a:rPr lang="he-IL" dirty="0"/>
              <a:t>שלומי דר</a:t>
            </a:r>
            <a:endParaRPr lang="en-US" dirty="0"/>
          </a:p>
        </p:txBody>
      </p:sp>
      <p:sp>
        <p:nvSpPr>
          <p:cNvPr id="4" name="Slide Number Placeholder 3"/>
          <p:cNvSpPr>
            <a:spLocks noGrp="1"/>
          </p:cNvSpPr>
          <p:nvPr>
            <p:ph type="sldNum" sz="quarter" idx="12"/>
          </p:nvPr>
        </p:nvSpPr>
        <p:spPr/>
        <p:txBody>
          <a:bodyPr/>
          <a:lstStyle/>
          <a:p>
            <a:fld id="{CEAD551F-53E7-4A45-9131-A140A7D719BE}" type="slidenum">
              <a:rPr lang="en-US" smtClean="0"/>
              <a:t>1</a:t>
            </a:fld>
            <a:endParaRPr lang="en-US"/>
          </a:p>
        </p:txBody>
      </p:sp>
    </p:spTree>
    <p:extLst>
      <p:ext uri="{BB962C8B-B14F-4D97-AF65-F5344CB8AC3E}">
        <p14:creationId xmlns:p14="http://schemas.microsoft.com/office/powerpoint/2010/main" val="410061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Database</a:t>
            </a:r>
          </a:p>
        </p:txBody>
      </p:sp>
      <p:sp>
        <p:nvSpPr>
          <p:cNvPr id="3" name="Content Placeholder 2"/>
          <p:cNvSpPr>
            <a:spLocks noGrp="1"/>
          </p:cNvSpPr>
          <p:nvPr>
            <p:ph idx="1"/>
          </p:nvPr>
        </p:nvSpPr>
        <p:spPr/>
        <p:txBody>
          <a:bodyPr/>
          <a:lstStyle/>
          <a:p>
            <a:r>
              <a:rPr lang="en-US" dirty="0"/>
              <a:t>Excel Table that defines how GUI should handle commands.</a:t>
            </a:r>
          </a:p>
        </p:txBody>
      </p:sp>
      <p:graphicFrame>
        <p:nvGraphicFramePr>
          <p:cNvPr id="4" name="Table 3"/>
          <p:cNvGraphicFramePr>
            <a:graphicFrameLocks noGrp="1"/>
          </p:cNvGraphicFramePr>
          <p:nvPr>
            <p:extLst>
              <p:ext uri="{D42A27DB-BD31-4B8C-83A1-F6EECF244321}">
                <p14:modId xmlns:p14="http://schemas.microsoft.com/office/powerpoint/2010/main" val="1973455098"/>
              </p:ext>
            </p:extLst>
          </p:nvPr>
        </p:nvGraphicFramePr>
        <p:xfrm>
          <a:off x="1041400" y="2473326"/>
          <a:ext cx="7585196" cy="4023360"/>
        </p:xfrm>
        <a:graphic>
          <a:graphicData uri="http://schemas.openxmlformats.org/drawingml/2006/table">
            <a:tbl>
              <a:tblPr firstRow="1" bandRow="1">
                <a:tableStyleId>{5C22544A-7EE6-4342-B048-85BDC9FD1C3A}</a:tableStyleId>
              </a:tblPr>
              <a:tblGrid>
                <a:gridCol w="1232113">
                  <a:extLst>
                    <a:ext uri="{9D8B030D-6E8A-4147-A177-3AD203B41FA5}">
                      <a16:colId xmlns:a16="http://schemas.microsoft.com/office/drawing/2014/main" val="20000"/>
                    </a:ext>
                  </a:extLst>
                </a:gridCol>
                <a:gridCol w="2255947">
                  <a:extLst>
                    <a:ext uri="{9D8B030D-6E8A-4147-A177-3AD203B41FA5}">
                      <a16:colId xmlns:a16="http://schemas.microsoft.com/office/drawing/2014/main" val="20001"/>
                    </a:ext>
                  </a:extLst>
                </a:gridCol>
                <a:gridCol w="129031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87546">
                  <a:extLst>
                    <a:ext uri="{9D8B030D-6E8A-4147-A177-3AD203B41FA5}">
                      <a16:colId xmlns:a16="http://schemas.microsoft.com/office/drawing/2014/main" val="20005"/>
                    </a:ext>
                  </a:extLst>
                </a:gridCol>
              </a:tblGrid>
              <a:tr h="257464">
                <a:tc>
                  <a:txBody>
                    <a:bodyPr/>
                    <a:lstStyle/>
                    <a:p>
                      <a:r>
                        <a:rPr lang="en-US" dirty="0"/>
                        <a:t>GUI ID</a:t>
                      </a:r>
                    </a:p>
                  </a:txBody>
                  <a:tcPr/>
                </a:tc>
                <a:tc>
                  <a:txBody>
                    <a:bodyPr/>
                    <a:lstStyle/>
                    <a:p>
                      <a:r>
                        <a:rPr lang="en-US" dirty="0"/>
                        <a:t>Name</a:t>
                      </a:r>
                    </a:p>
                  </a:txBody>
                  <a:tcPr/>
                </a:tc>
                <a:tc>
                  <a:txBody>
                    <a:bodyPr/>
                    <a:lstStyle/>
                    <a:p>
                      <a:r>
                        <a:rPr lang="en-US" dirty="0"/>
                        <a:t>ID</a:t>
                      </a:r>
                    </a:p>
                  </a:txBody>
                  <a:tcPr/>
                </a:tc>
                <a:tc>
                  <a:txBody>
                    <a:bodyPr/>
                    <a:lstStyle/>
                    <a:p>
                      <a:r>
                        <a:rPr lang="en-US" dirty="0" err="1"/>
                        <a:t>SubID</a:t>
                      </a:r>
                      <a:endParaRPr lang="en-US" dirty="0"/>
                    </a:p>
                  </a:txBody>
                  <a:tcPr/>
                </a:tc>
                <a:tc>
                  <a:txBody>
                    <a:bodyPr/>
                    <a:lstStyle/>
                    <a:p>
                      <a:r>
                        <a:rPr lang="en-US" dirty="0"/>
                        <a:t>Type</a:t>
                      </a:r>
                    </a:p>
                  </a:txBody>
                  <a:tcPr/>
                </a:tc>
                <a:tc>
                  <a:txBody>
                    <a:bodyPr/>
                    <a:lstStyle/>
                    <a:p>
                      <a:r>
                        <a:rPr lang="en-US" dirty="0"/>
                        <a:t>R/W</a:t>
                      </a:r>
                    </a:p>
                  </a:txBody>
                  <a:tcPr/>
                </a:tc>
                <a:extLst>
                  <a:ext uri="{0D108BD9-81ED-4DB2-BD59-A6C34878D82A}">
                    <a16:rowId xmlns:a16="http://schemas.microsoft.com/office/drawing/2014/main" val="10000"/>
                  </a:ext>
                </a:extLst>
              </a:tr>
              <a:tr h="257464">
                <a:tc>
                  <a:txBody>
                    <a:bodyPr/>
                    <a:lstStyle/>
                    <a:p>
                      <a:r>
                        <a:rPr lang="en-US" dirty="0"/>
                        <a:t>100</a:t>
                      </a:r>
                    </a:p>
                  </a:txBody>
                  <a:tcPr/>
                </a:tc>
                <a:tc>
                  <a:txBody>
                    <a:bodyPr/>
                    <a:lstStyle/>
                    <a:p>
                      <a:r>
                        <a:rPr lang="en-US" dirty="0"/>
                        <a:t>Motor</a:t>
                      </a:r>
                      <a:r>
                        <a:rPr lang="en-US" baseline="0" dirty="0"/>
                        <a:t> on</a:t>
                      </a:r>
                      <a:endParaRPr lang="en-US" dirty="0"/>
                    </a:p>
                  </a:txBody>
                  <a:tcPr/>
                </a:tc>
                <a:tc>
                  <a:txBody>
                    <a:bodyPr/>
                    <a:lstStyle/>
                    <a:p>
                      <a:r>
                        <a:rPr lang="en-US" dirty="0"/>
                        <a:t>50</a:t>
                      </a:r>
                    </a:p>
                  </a:txBody>
                  <a:tcPr/>
                </a:tc>
                <a:tc>
                  <a:txBody>
                    <a:bodyPr/>
                    <a:lstStyle/>
                    <a:p>
                      <a:r>
                        <a:rPr lang="en-US" dirty="0"/>
                        <a:t>0</a:t>
                      </a:r>
                    </a:p>
                  </a:txBody>
                  <a:tcPr/>
                </a:tc>
                <a:tc>
                  <a:txBody>
                    <a:bodyPr/>
                    <a:lstStyle/>
                    <a:p>
                      <a:r>
                        <a:rPr lang="en-US" dirty="0"/>
                        <a:t>3</a:t>
                      </a:r>
                    </a:p>
                  </a:txBody>
                  <a:tcPr/>
                </a:tc>
                <a:tc>
                  <a:txBody>
                    <a:bodyPr/>
                    <a:lstStyle/>
                    <a:p>
                      <a:r>
                        <a:rPr lang="en-US" dirty="0"/>
                        <a:t>1 (R/W)</a:t>
                      </a:r>
                    </a:p>
                  </a:txBody>
                  <a:tcPr/>
                </a:tc>
                <a:extLst>
                  <a:ext uri="{0D108BD9-81ED-4DB2-BD59-A6C34878D82A}">
                    <a16:rowId xmlns:a16="http://schemas.microsoft.com/office/drawing/2014/main" val="10001"/>
                  </a:ext>
                </a:extLst>
              </a:tr>
              <a:tr h="257464">
                <a:tc>
                  <a:txBody>
                    <a:bodyPr/>
                    <a:lstStyle/>
                    <a:p>
                      <a:r>
                        <a:rPr lang="en-US" dirty="0"/>
                        <a:t>105</a:t>
                      </a:r>
                    </a:p>
                  </a:txBody>
                  <a:tcPr/>
                </a:tc>
                <a:tc>
                  <a:txBody>
                    <a:bodyPr/>
                    <a:lstStyle/>
                    <a:p>
                      <a:r>
                        <a:rPr lang="en-US" dirty="0"/>
                        <a:t>Current command [A]</a:t>
                      </a:r>
                    </a:p>
                  </a:txBody>
                  <a:tcPr/>
                </a:tc>
                <a:tc>
                  <a:txBody>
                    <a:bodyPr/>
                    <a:lstStyle/>
                    <a:p>
                      <a:r>
                        <a:rPr lang="en-US" dirty="0"/>
                        <a:t>206</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r h="257464">
                <a:tc>
                  <a:txBody>
                    <a:bodyPr/>
                    <a:lstStyle/>
                    <a:p>
                      <a:r>
                        <a:rPr lang="en-US" dirty="0"/>
                        <a:t>205</a:t>
                      </a:r>
                    </a:p>
                  </a:txBody>
                  <a:tcPr/>
                </a:tc>
                <a:tc>
                  <a:txBody>
                    <a:bodyPr/>
                    <a:lstStyle/>
                    <a:p>
                      <a:r>
                        <a:rPr lang="en-US" dirty="0"/>
                        <a:t>Encoder Counter</a:t>
                      </a:r>
                    </a:p>
                  </a:txBody>
                  <a:tcPr/>
                </a:tc>
                <a:tc>
                  <a:txBody>
                    <a:bodyPr/>
                    <a:lstStyle/>
                    <a:p>
                      <a:r>
                        <a:rPr lang="en-US" dirty="0"/>
                        <a:t>102</a:t>
                      </a:r>
                    </a:p>
                  </a:txBody>
                  <a:tcPr/>
                </a:tc>
                <a:tc>
                  <a:txBody>
                    <a:bodyPr/>
                    <a:lstStyle/>
                    <a:p>
                      <a:r>
                        <a:rPr lang="en-US" dirty="0"/>
                        <a:t>0</a:t>
                      </a:r>
                    </a:p>
                  </a:txBody>
                  <a:tcPr/>
                </a:tc>
                <a:tc>
                  <a:txBody>
                    <a:bodyPr/>
                    <a:lstStyle/>
                    <a:p>
                      <a:r>
                        <a:rPr lang="en-US" dirty="0"/>
                        <a:t>2</a:t>
                      </a:r>
                    </a:p>
                  </a:txBody>
                  <a:tcPr/>
                </a:tc>
                <a:tc>
                  <a:txBody>
                    <a:bodyPr/>
                    <a:lstStyle/>
                    <a:p>
                      <a:r>
                        <a:rPr lang="en-US" dirty="0"/>
                        <a:t>0 (R)</a:t>
                      </a:r>
                    </a:p>
                  </a:txBody>
                  <a:tcPr/>
                </a:tc>
                <a:extLst>
                  <a:ext uri="{0D108BD9-81ED-4DB2-BD59-A6C34878D82A}">
                    <a16:rowId xmlns:a16="http://schemas.microsoft.com/office/drawing/2014/main" val="10003"/>
                  </a:ext>
                </a:extLst>
              </a:tr>
              <a:tr h="257464">
                <a:tc>
                  <a:txBody>
                    <a:bodyPr/>
                    <a:lstStyle/>
                    <a:p>
                      <a:r>
                        <a:rPr lang="en-US" dirty="0"/>
                        <a:t>401</a:t>
                      </a:r>
                    </a:p>
                  </a:txBody>
                  <a:tcPr/>
                </a:tc>
                <a:tc>
                  <a:txBody>
                    <a:bodyPr/>
                    <a:lstStyle/>
                    <a:p>
                      <a:r>
                        <a:rPr lang="en-US" dirty="0" err="1"/>
                        <a:t>Kp</a:t>
                      </a:r>
                      <a:r>
                        <a:rPr lang="en-US" baseline="0" dirty="0"/>
                        <a:t> current</a:t>
                      </a:r>
                      <a:endParaRPr lang="en-US" dirty="0"/>
                    </a:p>
                  </a:txBody>
                  <a:tcPr/>
                </a:tc>
                <a:tc>
                  <a:txBody>
                    <a:bodyPr/>
                    <a:lstStyle/>
                    <a:p>
                      <a:r>
                        <a:rPr lang="en-US" dirty="0"/>
                        <a:t>105</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4"/>
                  </a:ext>
                </a:extLst>
              </a:tr>
              <a:tr h="257464">
                <a:tc>
                  <a:txBody>
                    <a:bodyPr/>
                    <a:lstStyle/>
                    <a:p>
                      <a:r>
                        <a:rPr lang="en-US" dirty="0"/>
                        <a:t>402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Ki</a:t>
                      </a:r>
                      <a:r>
                        <a:rPr lang="en-US" baseline="0" dirty="0"/>
                        <a:t> current</a:t>
                      </a:r>
                      <a:endParaRPr lang="en-US" dirty="0"/>
                    </a:p>
                  </a:txBody>
                  <a:tcPr/>
                </a:tc>
                <a:tc>
                  <a:txBody>
                    <a:bodyPr/>
                    <a:lstStyle/>
                    <a:p>
                      <a:r>
                        <a:rPr lang="en-US" dirty="0"/>
                        <a:t>105</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5"/>
                  </a:ext>
                </a:extLst>
              </a:tr>
              <a:tr h="257464">
                <a:tc>
                  <a:txBody>
                    <a:bodyPr/>
                    <a:lstStyle/>
                    <a:p>
                      <a:r>
                        <a:rPr lang="en-US" dirty="0"/>
                        <a:t>2001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Unit mode</a:t>
                      </a:r>
                    </a:p>
                  </a:txBody>
                  <a:tcPr/>
                </a:tc>
                <a:tc>
                  <a:txBody>
                    <a:bodyPr/>
                    <a:lstStyle/>
                    <a:p>
                      <a:r>
                        <a:rPr lang="en-US" dirty="0"/>
                        <a:t>200</a:t>
                      </a:r>
                    </a:p>
                  </a:txBody>
                  <a:tcPr/>
                </a:tc>
                <a:tc>
                  <a:txBody>
                    <a:bodyPr/>
                    <a:lstStyle/>
                    <a:p>
                      <a:r>
                        <a:rPr lang="en-US" dirty="0"/>
                        <a:t>3</a:t>
                      </a:r>
                    </a:p>
                  </a:txBody>
                  <a:tcPr/>
                </a:tc>
                <a:tc>
                  <a:txBody>
                    <a:bodyPr/>
                    <a:lstStyle/>
                    <a:p>
                      <a:r>
                        <a:rPr lang="en-US" dirty="0"/>
                        <a:t>4</a:t>
                      </a:r>
                    </a:p>
                  </a:txBody>
                  <a:tcPr/>
                </a:tc>
                <a:tc>
                  <a:txBody>
                    <a:bodyPr/>
                    <a:lstStyle/>
                    <a:p>
                      <a:r>
                        <a:rPr lang="en-US" dirty="0"/>
                        <a:t>1</a:t>
                      </a:r>
                    </a:p>
                  </a:txBody>
                  <a:tcPr/>
                </a:tc>
                <a:extLst>
                  <a:ext uri="{0D108BD9-81ED-4DB2-BD59-A6C34878D82A}">
                    <a16:rowId xmlns:a16="http://schemas.microsoft.com/office/drawing/2014/main" val="10006"/>
                  </a:ext>
                </a:extLst>
              </a:tr>
              <a:tr h="257464">
                <a:tc>
                  <a:txBody>
                    <a:bodyPr/>
                    <a:lstStyle/>
                    <a:p>
                      <a:r>
                        <a:rPr lang="en-US" dirty="0"/>
                        <a:t>1002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Calibrate PI current</a:t>
                      </a:r>
                    </a:p>
                  </a:txBody>
                  <a:tcPr/>
                </a:tc>
                <a:tc>
                  <a:txBody>
                    <a:bodyPr/>
                    <a:lstStyle/>
                    <a:p>
                      <a:r>
                        <a:rPr lang="en-US" dirty="0"/>
                        <a:t>233</a:t>
                      </a:r>
                    </a:p>
                  </a:txBody>
                  <a:tcPr/>
                </a:tc>
                <a:tc>
                  <a:txBody>
                    <a:bodyPr/>
                    <a:lstStyle/>
                    <a:p>
                      <a:r>
                        <a:rPr lang="en-US" dirty="0"/>
                        <a:t>0</a:t>
                      </a:r>
                    </a:p>
                  </a:txBody>
                  <a:tcPr/>
                </a:tc>
                <a:tc>
                  <a:txBody>
                    <a:bodyPr/>
                    <a:lstStyle/>
                    <a:p>
                      <a:r>
                        <a:rPr lang="en-US" dirty="0"/>
                        <a:t>5</a:t>
                      </a:r>
                    </a:p>
                  </a:txBody>
                  <a:tcPr/>
                </a:tc>
                <a:tc>
                  <a:txBody>
                    <a:bodyPr/>
                    <a:lstStyle/>
                    <a:p>
                      <a:r>
                        <a:rPr lang="en-US" dirty="0"/>
                        <a:t>1</a:t>
                      </a:r>
                    </a:p>
                  </a:txBody>
                  <a:tcPr/>
                </a:tc>
                <a:extLst>
                  <a:ext uri="{0D108BD9-81ED-4DB2-BD59-A6C34878D82A}">
                    <a16:rowId xmlns:a16="http://schemas.microsoft.com/office/drawing/2014/main" val="10007"/>
                  </a:ext>
                </a:extLst>
              </a:tr>
              <a:tr h="257464">
                <a:tc>
                  <a:txBody>
                    <a:bodyPr/>
                    <a:lstStyle/>
                    <a:p>
                      <a:r>
                        <a:rPr lang="en-US" dirty="0"/>
                        <a:t>23800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Last err[0]</a:t>
                      </a:r>
                    </a:p>
                  </a:txBody>
                  <a:tcPr/>
                </a:tc>
                <a:tc>
                  <a:txBody>
                    <a:bodyPr/>
                    <a:lstStyle/>
                    <a:p>
                      <a:r>
                        <a:rPr lang="en-US" dirty="0"/>
                        <a:t>238</a:t>
                      </a:r>
                    </a:p>
                  </a:txBody>
                  <a:tcPr/>
                </a:tc>
                <a:tc>
                  <a:txBody>
                    <a:bodyPr/>
                    <a:lstStyle/>
                    <a:p>
                      <a:r>
                        <a:rPr lang="en-US" dirty="0"/>
                        <a:t>0</a:t>
                      </a:r>
                    </a:p>
                  </a:txBody>
                  <a:tcPr/>
                </a:tc>
                <a:tc>
                  <a:txBody>
                    <a:bodyPr/>
                    <a:lstStyle/>
                    <a:p>
                      <a:r>
                        <a:rPr lang="en-US" dirty="0"/>
                        <a:t>4</a:t>
                      </a:r>
                    </a:p>
                  </a:txBody>
                  <a:tcPr/>
                </a:tc>
                <a:tc>
                  <a:txBody>
                    <a:bodyPr/>
                    <a:lstStyle/>
                    <a:p>
                      <a:r>
                        <a:rPr lang="en-US" dirty="0"/>
                        <a:t>0</a:t>
                      </a:r>
                    </a:p>
                  </a:txBody>
                  <a:tcPr/>
                </a:tc>
                <a:extLst>
                  <a:ext uri="{0D108BD9-81ED-4DB2-BD59-A6C34878D82A}">
                    <a16:rowId xmlns:a16="http://schemas.microsoft.com/office/drawing/2014/main" val="10008"/>
                  </a:ext>
                </a:extLst>
              </a:tr>
              <a:tr h="257464">
                <a:tc>
                  <a:txBody>
                    <a:bodyPr/>
                    <a:lstStyle/>
                    <a:p>
                      <a:r>
                        <a:rPr lang="en-US" dirty="0"/>
                        <a:t>23801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Previous</a:t>
                      </a:r>
                      <a:r>
                        <a:rPr lang="en-US" baseline="0" dirty="0"/>
                        <a:t> Err[1]</a:t>
                      </a:r>
                      <a:endParaRPr lang="en-US" dirty="0"/>
                    </a:p>
                  </a:txBody>
                  <a:tcPr/>
                </a:tc>
                <a:tc>
                  <a:txBody>
                    <a:bodyPr/>
                    <a:lstStyle/>
                    <a:p>
                      <a:r>
                        <a:rPr lang="en-US" dirty="0"/>
                        <a:t>238</a:t>
                      </a:r>
                    </a:p>
                  </a:txBody>
                  <a:tcPr/>
                </a:tc>
                <a:tc>
                  <a:txBody>
                    <a:bodyPr/>
                    <a:lstStyle/>
                    <a:p>
                      <a:r>
                        <a:rPr lang="en-US" dirty="0"/>
                        <a:t>1</a:t>
                      </a:r>
                      <a:endParaRPr lang="en-US" b="1" dirty="0"/>
                    </a:p>
                  </a:txBody>
                  <a:tcPr/>
                </a:tc>
                <a:tc>
                  <a:txBody>
                    <a:bodyPr/>
                    <a:lstStyle/>
                    <a:p>
                      <a:r>
                        <a:rPr lang="en-US" dirty="0"/>
                        <a:t>4</a:t>
                      </a:r>
                    </a:p>
                  </a:txBody>
                  <a:tcPr/>
                </a:tc>
                <a:tc>
                  <a:txBody>
                    <a:bodyPr/>
                    <a:lstStyle/>
                    <a:p>
                      <a:r>
                        <a:rPr lang="en-US" dirty="0"/>
                        <a:t>0</a:t>
                      </a:r>
                    </a:p>
                  </a:txBody>
                  <a:tcPr/>
                </a:tc>
                <a:extLst>
                  <a:ext uri="{0D108BD9-81ED-4DB2-BD59-A6C34878D82A}">
                    <a16:rowId xmlns:a16="http://schemas.microsoft.com/office/drawing/2014/main" val="10009"/>
                  </a:ext>
                </a:extLst>
              </a:tr>
              <a:tr h="257464">
                <a:tc>
                  <a:txBody>
                    <a:bodyPr/>
                    <a:lstStyle/>
                    <a:p>
                      <a:r>
                        <a:rPr lang="en-US" dirty="0"/>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Ch1 select</a:t>
                      </a:r>
                    </a:p>
                  </a:txBody>
                  <a:tcPr/>
                </a:tc>
                <a:tc>
                  <a:txBody>
                    <a:bodyPr/>
                    <a:lstStyle/>
                    <a:p>
                      <a:r>
                        <a:rPr lang="en-US" dirty="0"/>
                        <a:t>1</a:t>
                      </a:r>
                    </a:p>
                  </a:txBody>
                  <a:tcPr/>
                </a:tc>
                <a:tc>
                  <a:txBody>
                    <a:bodyPr/>
                    <a:lstStyle/>
                    <a:p>
                      <a:r>
                        <a:rPr lang="en-US" dirty="0"/>
                        <a:t>3</a:t>
                      </a:r>
                    </a:p>
                  </a:txBody>
                  <a:tcPr/>
                </a:tc>
                <a:tc>
                  <a:txBody>
                    <a:bodyPr/>
                    <a:lstStyle/>
                    <a:p>
                      <a:r>
                        <a:rPr lang="en-US" dirty="0"/>
                        <a:t>4</a:t>
                      </a:r>
                    </a:p>
                  </a:txBody>
                  <a:tcPr/>
                </a:tc>
                <a:tc>
                  <a:txBody>
                    <a:bodyPr/>
                    <a:lstStyle/>
                    <a:p>
                      <a:r>
                        <a:rPr lang="en-US" dirty="0"/>
                        <a:t>1</a:t>
                      </a:r>
                    </a:p>
                  </a:txBody>
                  <a:tcPr/>
                </a:tc>
                <a:extLst>
                  <a:ext uri="{0D108BD9-81ED-4DB2-BD59-A6C34878D82A}">
                    <a16:rowId xmlns:a16="http://schemas.microsoft.com/office/drawing/2014/main" val="1001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30954998"/>
              </p:ext>
            </p:extLst>
          </p:nvPr>
        </p:nvGraphicFramePr>
        <p:xfrm>
          <a:off x="9093325" y="3490596"/>
          <a:ext cx="2727204" cy="2194560"/>
        </p:xfrm>
        <a:graphic>
          <a:graphicData uri="http://schemas.openxmlformats.org/drawingml/2006/table">
            <a:tbl>
              <a:tblPr firstRow="1" bandRow="1">
                <a:tableStyleId>{2D5ABB26-0587-4C30-8999-92F81FD0307C}</a:tableStyleId>
              </a:tblPr>
              <a:tblGrid>
                <a:gridCol w="1363602">
                  <a:extLst>
                    <a:ext uri="{9D8B030D-6E8A-4147-A177-3AD203B41FA5}">
                      <a16:colId xmlns:a16="http://schemas.microsoft.com/office/drawing/2014/main" val="20000"/>
                    </a:ext>
                  </a:extLst>
                </a:gridCol>
                <a:gridCol w="1363602">
                  <a:extLst>
                    <a:ext uri="{9D8B030D-6E8A-4147-A177-3AD203B41FA5}">
                      <a16:colId xmlns:a16="http://schemas.microsoft.com/office/drawing/2014/main" val="20001"/>
                    </a:ext>
                  </a:extLst>
                </a:gridCol>
              </a:tblGrid>
              <a:tr h="176672">
                <a:tc gridSpan="2">
                  <a:txBody>
                    <a:bodyPr/>
                    <a:lstStyle/>
                    <a:p>
                      <a:r>
                        <a:rPr lang="en-US" b="1" dirty="0"/>
                        <a:t>Type</a:t>
                      </a:r>
                      <a:r>
                        <a:rPr lang="he-IL" b="1" dirty="0"/>
                        <a:t> </a:t>
                      </a:r>
                      <a:r>
                        <a:rPr lang="en-US" b="1" dirty="0"/>
                        <a:t>                ID</a:t>
                      </a:r>
                    </a:p>
                  </a:txBody>
                  <a:tcPr/>
                </a:tc>
                <a:tc hMerge="1">
                  <a:txBody>
                    <a:bodyPr/>
                    <a:lstStyle/>
                    <a:p>
                      <a:endParaRPr lang="en-US" dirty="0"/>
                    </a:p>
                  </a:txBody>
                  <a:tcPr/>
                </a:tc>
                <a:extLst>
                  <a:ext uri="{0D108BD9-81ED-4DB2-BD59-A6C34878D82A}">
                    <a16:rowId xmlns:a16="http://schemas.microsoft.com/office/drawing/2014/main" val="10000"/>
                  </a:ext>
                </a:extLst>
              </a:tr>
              <a:tr h="179338">
                <a:tc>
                  <a:txBody>
                    <a:bodyPr/>
                    <a:lstStyle/>
                    <a:p>
                      <a:r>
                        <a:rPr lang="en-US" dirty="0"/>
                        <a:t>Data</a:t>
                      </a:r>
                      <a:r>
                        <a:rPr lang="en-US" baseline="0" dirty="0"/>
                        <a:t> float</a:t>
                      </a:r>
                      <a:endParaRPr lang="en-US" dirty="0"/>
                    </a:p>
                  </a:txBody>
                  <a:tcPr/>
                </a:tc>
                <a:tc>
                  <a:txBody>
                    <a:bodyPr/>
                    <a:lstStyle/>
                    <a:p>
                      <a:r>
                        <a:rPr lang="en-US" dirty="0"/>
                        <a:t>1</a:t>
                      </a:r>
                    </a:p>
                  </a:txBody>
                  <a:tcPr/>
                </a:tc>
                <a:extLst>
                  <a:ext uri="{0D108BD9-81ED-4DB2-BD59-A6C34878D82A}">
                    <a16:rowId xmlns:a16="http://schemas.microsoft.com/office/drawing/2014/main" val="10001"/>
                  </a:ext>
                </a:extLst>
              </a:tr>
              <a:tr h="17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Data</a:t>
                      </a:r>
                      <a:r>
                        <a:rPr lang="en-US" baseline="0" dirty="0"/>
                        <a:t> </a:t>
                      </a:r>
                      <a:r>
                        <a:rPr lang="en-US" baseline="0" dirty="0" err="1"/>
                        <a:t>int</a:t>
                      </a:r>
                      <a:endParaRPr lang="en-US" dirty="0"/>
                    </a:p>
                  </a:txBody>
                  <a:tcPr/>
                </a:tc>
                <a:tc>
                  <a:txBody>
                    <a:bodyPr/>
                    <a:lstStyle/>
                    <a:p>
                      <a:r>
                        <a:rPr lang="en-US" dirty="0"/>
                        <a:t>2</a:t>
                      </a:r>
                    </a:p>
                  </a:txBody>
                  <a:tcPr/>
                </a:tc>
                <a:extLst>
                  <a:ext uri="{0D108BD9-81ED-4DB2-BD59-A6C34878D82A}">
                    <a16:rowId xmlns:a16="http://schemas.microsoft.com/office/drawing/2014/main" val="10002"/>
                  </a:ext>
                </a:extLst>
              </a:tr>
              <a:tr h="176672">
                <a:tc>
                  <a:txBody>
                    <a:bodyPr/>
                    <a:lstStyle/>
                    <a:p>
                      <a:r>
                        <a:rPr lang="en-US" dirty="0"/>
                        <a:t>Bitwise</a:t>
                      </a:r>
                    </a:p>
                  </a:txBody>
                  <a:tcPr/>
                </a:tc>
                <a:tc>
                  <a:txBody>
                    <a:bodyPr/>
                    <a:lstStyle/>
                    <a:p>
                      <a:r>
                        <a:rPr lang="en-US" dirty="0"/>
                        <a:t>3</a:t>
                      </a:r>
                    </a:p>
                  </a:txBody>
                  <a:tcPr/>
                </a:tc>
                <a:extLst>
                  <a:ext uri="{0D108BD9-81ED-4DB2-BD59-A6C34878D82A}">
                    <a16:rowId xmlns:a16="http://schemas.microsoft.com/office/drawing/2014/main" val="10003"/>
                  </a:ext>
                </a:extLst>
              </a:tr>
              <a:tr h="236634">
                <a:tc>
                  <a:txBody>
                    <a:bodyPr/>
                    <a:lstStyle/>
                    <a:p>
                      <a:r>
                        <a:rPr lang="en-US" dirty="0"/>
                        <a:t>Enum</a:t>
                      </a:r>
                    </a:p>
                  </a:txBody>
                  <a:tcPr/>
                </a:tc>
                <a:tc>
                  <a:txBody>
                    <a:bodyPr/>
                    <a:lstStyle/>
                    <a:p>
                      <a:r>
                        <a:rPr lang="en-US" dirty="0"/>
                        <a:t>4</a:t>
                      </a:r>
                    </a:p>
                  </a:txBody>
                  <a:tcPr/>
                </a:tc>
                <a:extLst>
                  <a:ext uri="{0D108BD9-81ED-4DB2-BD59-A6C34878D82A}">
                    <a16:rowId xmlns:a16="http://schemas.microsoft.com/office/drawing/2014/main" val="10004"/>
                  </a:ext>
                </a:extLst>
              </a:tr>
              <a:tr h="236634">
                <a:tc>
                  <a:txBody>
                    <a:bodyPr/>
                    <a:lstStyle/>
                    <a:p>
                      <a:r>
                        <a:rPr lang="en-US" dirty="0"/>
                        <a:t>Process</a:t>
                      </a:r>
                    </a:p>
                  </a:txBody>
                  <a:tcPr/>
                </a:tc>
                <a:tc>
                  <a:txBody>
                    <a:bodyPr/>
                    <a:lstStyle/>
                    <a:p>
                      <a:r>
                        <a:rPr lang="en-US" dirty="0"/>
                        <a:t>5</a:t>
                      </a:r>
                    </a:p>
                  </a:txBody>
                  <a:tcPr/>
                </a:tc>
                <a:extLst>
                  <a:ext uri="{0D108BD9-81ED-4DB2-BD59-A6C34878D82A}">
                    <a16:rowId xmlns:a16="http://schemas.microsoft.com/office/drawing/2014/main" val="10005"/>
                  </a:ext>
                </a:extLst>
              </a:tr>
            </a:tbl>
          </a:graphicData>
        </a:graphic>
      </p:graphicFrame>
      <p:sp>
        <p:nvSpPr>
          <p:cNvPr id="6" name="Slide Number Placeholder 5"/>
          <p:cNvSpPr>
            <a:spLocks noGrp="1"/>
          </p:cNvSpPr>
          <p:nvPr>
            <p:ph type="sldNum" sz="quarter" idx="12"/>
          </p:nvPr>
        </p:nvSpPr>
        <p:spPr/>
        <p:txBody>
          <a:bodyPr/>
          <a:lstStyle/>
          <a:p>
            <a:fld id="{CEAD551F-53E7-4A45-9131-A140A7D719BE}" type="slidenum">
              <a:rPr lang="en-US" smtClean="0"/>
              <a:t>10</a:t>
            </a:fld>
            <a:endParaRPr lang="en-US"/>
          </a:p>
        </p:txBody>
      </p:sp>
    </p:spTree>
    <p:extLst>
      <p:ext uri="{BB962C8B-B14F-4D97-AF65-F5344CB8AC3E}">
        <p14:creationId xmlns:p14="http://schemas.microsoft.com/office/powerpoint/2010/main" val="2242017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 and process</a:t>
            </a:r>
          </a:p>
        </p:txBody>
      </p:sp>
      <p:sp>
        <p:nvSpPr>
          <p:cNvPr id="3" name="Content Placeholder 2"/>
          <p:cNvSpPr>
            <a:spLocks noGrp="1"/>
          </p:cNvSpPr>
          <p:nvPr>
            <p:ph idx="1"/>
          </p:nvPr>
        </p:nvSpPr>
        <p:spPr/>
        <p:txBody>
          <a:bodyPr/>
          <a:lstStyle/>
          <a:p>
            <a:r>
              <a:rPr lang="en-US" dirty="0"/>
              <a:t>Enum and process Table example.</a:t>
            </a:r>
          </a:p>
        </p:txBody>
      </p:sp>
      <p:graphicFrame>
        <p:nvGraphicFramePr>
          <p:cNvPr id="4" name="Table 3"/>
          <p:cNvGraphicFramePr>
            <a:graphicFrameLocks noGrp="1"/>
          </p:cNvGraphicFramePr>
          <p:nvPr>
            <p:extLst>
              <p:ext uri="{D42A27DB-BD31-4B8C-83A1-F6EECF244321}">
                <p14:modId xmlns:p14="http://schemas.microsoft.com/office/powerpoint/2010/main" val="1446590828"/>
              </p:ext>
            </p:extLst>
          </p:nvPr>
        </p:nvGraphicFramePr>
        <p:xfrm>
          <a:off x="1193797" y="2321719"/>
          <a:ext cx="8912227" cy="4389120"/>
        </p:xfrm>
        <a:graphic>
          <a:graphicData uri="http://schemas.openxmlformats.org/drawingml/2006/table">
            <a:tbl>
              <a:tblPr firstRow="1" bandRow="1">
                <a:tableStyleId>{5C22544A-7EE6-4342-B048-85BDC9FD1C3A}</a:tableStyleId>
              </a:tblPr>
              <a:tblGrid>
                <a:gridCol w="2052211">
                  <a:extLst>
                    <a:ext uri="{9D8B030D-6E8A-4147-A177-3AD203B41FA5}">
                      <a16:colId xmlns:a16="http://schemas.microsoft.com/office/drawing/2014/main" val="20000"/>
                    </a:ext>
                  </a:extLst>
                </a:gridCol>
                <a:gridCol w="1394346">
                  <a:extLst>
                    <a:ext uri="{9D8B030D-6E8A-4147-A177-3AD203B41FA5}">
                      <a16:colId xmlns:a16="http://schemas.microsoft.com/office/drawing/2014/main" val="20001"/>
                    </a:ext>
                  </a:extLst>
                </a:gridCol>
                <a:gridCol w="1394346">
                  <a:extLst>
                    <a:ext uri="{9D8B030D-6E8A-4147-A177-3AD203B41FA5}">
                      <a16:colId xmlns:a16="http://schemas.microsoft.com/office/drawing/2014/main" val="20002"/>
                    </a:ext>
                  </a:extLst>
                </a:gridCol>
                <a:gridCol w="2035662">
                  <a:extLst>
                    <a:ext uri="{9D8B030D-6E8A-4147-A177-3AD203B41FA5}">
                      <a16:colId xmlns:a16="http://schemas.microsoft.com/office/drawing/2014/main" val="20003"/>
                    </a:ext>
                  </a:extLst>
                </a:gridCol>
                <a:gridCol w="2035662">
                  <a:extLst>
                    <a:ext uri="{9D8B030D-6E8A-4147-A177-3AD203B41FA5}">
                      <a16:colId xmlns:a16="http://schemas.microsoft.com/office/drawing/2014/main" val="20004"/>
                    </a:ext>
                  </a:extLst>
                </a:gridCol>
              </a:tblGrid>
              <a:tr h="340686">
                <a:tc>
                  <a:txBody>
                    <a:bodyPr/>
                    <a:lstStyle/>
                    <a:p>
                      <a:r>
                        <a:rPr lang="en-US" dirty="0" err="1"/>
                        <a:t>Gui</a:t>
                      </a:r>
                      <a:r>
                        <a:rPr lang="en-US" dirty="0"/>
                        <a:t> ID start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Gui</a:t>
                      </a:r>
                      <a:r>
                        <a:rPr lang="en-US" dirty="0"/>
                        <a:t> ID End</a:t>
                      </a:r>
                    </a:p>
                  </a:txBody>
                  <a:tcPr/>
                </a:tc>
                <a:tc>
                  <a:txBody>
                    <a:bodyPr/>
                    <a:lstStyle/>
                    <a:p>
                      <a:r>
                        <a:rPr lang="en-US" dirty="0"/>
                        <a:t>Value</a:t>
                      </a:r>
                    </a:p>
                  </a:txBody>
                  <a:tcPr/>
                </a:tc>
                <a:tc>
                  <a:txBody>
                    <a:bodyPr/>
                    <a:lstStyle/>
                    <a:p>
                      <a:r>
                        <a:rPr lang="en-US" dirty="0"/>
                        <a:t>name</a:t>
                      </a:r>
                    </a:p>
                  </a:txBody>
                  <a:tcPr/>
                </a:tc>
                <a:tc>
                  <a:txBody>
                    <a:bodyPr/>
                    <a:lstStyle/>
                    <a:p>
                      <a:r>
                        <a:rPr lang="en-US" dirty="0"/>
                        <a:t>Command</a:t>
                      </a:r>
                    </a:p>
                  </a:txBody>
                  <a:tcPr/>
                </a:tc>
                <a:extLst>
                  <a:ext uri="{0D108BD9-81ED-4DB2-BD59-A6C34878D82A}">
                    <a16:rowId xmlns:a16="http://schemas.microsoft.com/office/drawing/2014/main" val="10000"/>
                  </a:ext>
                </a:extLst>
              </a:tr>
              <a:tr h="194678">
                <a:tc>
                  <a:txBody>
                    <a:bodyPr/>
                    <a:lstStyle/>
                    <a:p>
                      <a:r>
                        <a:rPr lang="en-US" dirty="0"/>
                        <a:t>2001</a:t>
                      </a:r>
                    </a:p>
                  </a:txBody>
                  <a:tcPr/>
                </a:tc>
                <a:tc>
                  <a:txBody>
                    <a:bodyPr/>
                    <a:lstStyle/>
                    <a:p>
                      <a:r>
                        <a:rPr lang="en-US" dirty="0"/>
                        <a:t>0</a:t>
                      </a:r>
                    </a:p>
                  </a:txBody>
                  <a:tcPr/>
                </a:tc>
                <a:tc>
                  <a:txBody>
                    <a:bodyPr/>
                    <a:lstStyle/>
                    <a:p>
                      <a:r>
                        <a:rPr lang="en-US" dirty="0"/>
                        <a:t>0</a:t>
                      </a:r>
                    </a:p>
                  </a:txBody>
                  <a:tcPr/>
                </a:tc>
                <a:tc>
                  <a:txBody>
                    <a:bodyPr/>
                    <a:lstStyle/>
                    <a:p>
                      <a:r>
                        <a:rPr lang="en-US" dirty="0"/>
                        <a:t>No data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Unit mode</a:t>
                      </a:r>
                    </a:p>
                  </a:txBody>
                  <a:tcPr/>
                </a:tc>
                <a:extLst>
                  <a:ext uri="{0D108BD9-81ED-4DB2-BD59-A6C34878D82A}">
                    <a16:rowId xmlns:a16="http://schemas.microsoft.com/office/drawing/2014/main" val="10001"/>
                  </a:ext>
                </a:extLst>
              </a:tr>
              <a:tr h="194678">
                <a:tc>
                  <a:txBody>
                    <a:bodyPr/>
                    <a:lstStyle/>
                    <a:p>
                      <a:r>
                        <a:rPr lang="en-US" dirty="0"/>
                        <a:t>2001</a:t>
                      </a:r>
                    </a:p>
                  </a:txBody>
                  <a:tcPr/>
                </a:tc>
                <a:tc>
                  <a:txBody>
                    <a:bodyPr/>
                    <a:lstStyle/>
                    <a:p>
                      <a:r>
                        <a:rPr lang="en-US" dirty="0"/>
                        <a:t>2001</a:t>
                      </a:r>
                    </a:p>
                  </a:txBody>
                  <a:tcPr/>
                </a:tc>
                <a:tc>
                  <a:txBody>
                    <a:bodyPr/>
                    <a:lstStyle/>
                    <a:p>
                      <a:r>
                        <a:rPr lang="en-US" dirty="0"/>
                        <a:t>1</a:t>
                      </a:r>
                    </a:p>
                  </a:txBody>
                  <a:tcPr/>
                </a:tc>
                <a:tc>
                  <a:txBody>
                    <a:bodyPr/>
                    <a:lstStyle/>
                    <a:p>
                      <a:r>
                        <a:rPr lang="en-US" dirty="0"/>
                        <a:t>In process</a:t>
                      </a:r>
                    </a:p>
                  </a:txBody>
                  <a:tcPr/>
                </a:tc>
                <a:tc>
                  <a:txBody>
                    <a:bodyPr/>
                    <a:lstStyle/>
                    <a:p>
                      <a:endParaRPr lang="en-US" dirty="0"/>
                    </a:p>
                  </a:txBody>
                  <a:tcPr/>
                </a:tc>
                <a:extLst>
                  <a:ext uri="{0D108BD9-81ED-4DB2-BD59-A6C34878D82A}">
                    <a16:rowId xmlns:a16="http://schemas.microsoft.com/office/drawing/2014/main" val="10002"/>
                  </a:ext>
                </a:extLst>
              </a:tr>
              <a:tr h="194678">
                <a:tc>
                  <a:txBody>
                    <a:bodyPr/>
                    <a:lstStyle/>
                    <a:p>
                      <a:r>
                        <a:rPr lang="en-US" dirty="0"/>
                        <a:t>2001</a:t>
                      </a:r>
                    </a:p>
                  </a:txBody>
                  <a:tcPr/>
                </a:tc>
                <a:tc>
                  <a:txBody>
                    <a:bodyPr/>
                    <a:lstStyle/>
                    <a:p>
                      <a:r>
                        <a:rPr lang="en-US" dirty="0"/>
                        <a:t>2001</a:t>
                      </a:r>
                    </a:p>
                  </a:txBody>
                  <a:tcPr/>
                </a:tc>
                <a:tc>
                  <a:txBody>
                    <a:bodyPr/>
                    <a:lstStyle/>
                    <a:p>
                      <a:r>
                        <a:rPr lang="en-US" dirty="0"/>
                        <a:t>2</a:t>
                      </a:r>
                    </a:p>
                  </a:txBody>
                  <a:tcPr/>
                </a:tc>
                <a:tc>
                  <a:txBody>
                    <a:bodyPr/>
                    <a:lstStyle/>
                    <a:p>
                      <a:r>
                        <a:rPr lang="en-US" dirty="0"/>
                        <a:t>calculating</a:t>
                      </a:r>
                    </a:p>
                  </a:txBody>
                  <a:tcPr/>
                </a:tc>
                <a:tc>
                  <a:txBody>
                    <a:bodyPr/>
                    <a:lstStyle/>
                    <a:p>
                      <a:endParaRPr lang="en-US" dirty="0"/>
                    </a:p>
                  </a:txBody>
                  <a:tcPr/>
                </a:tc>
                <a:extLst>
                  <a:ext uri="{0D108BD9-81ED-4DB2-BD59-A6C34878D82A}">
                    <a16:rowId xmlns:a16="http://schemas.microsoft.com/office/drawing/2014/main" val="10003"/>
                  </a:ext>
                </a:extLst>
              </a:tr>
              <a:tr h="194678">
                <a:tc>
                  <a:txBody>
                    <a:bodyPr/>
                    <a:lstStyle/>
                    <a:p>
                      <a:r>
                        <a:rPr lang="en-US" dirty="0"/>
                        <a:t>2001</a:t>
                      </a:r>
                    </a:p>
                  </a:txBody>
                  <a:tcPr/>
                </a:tc>
                <a:tc>
                  <a:txBody>
                    <a:bodyPr/>
                    <a:lstStyle/>
                    <a:p>
                      <a:endParaRPr lang="en-US" dirty="0"/>
                    </a:p>
                  </a:txBody>
                  <a:tcPr/>
                </a:tc>
                <a:tc>
                  <a:txBody>
                    <a:bodyPr/>
                    <a:lstStyle/>
                    <a:p>
                      <a:r>
                        <a:rPr lang="en-US" dirty="0"/>
                        <a:t>3</a:t>
                      </a:r>
                    </a:p>
                  </a:txBody>
                  <a:tcPr/>
                </a:tc>
                <a:tc>
                  <a:txBody>
                    <a:bodyPr/>
                    <a:lstStyle/>
                    <a:p>
                      <a:r>
                        <a:rPr lang="en-US" dirty="0"/>
                        <a:t>Success</a:t>
                      </a:r>
                    </a:p>
                  </a:txBody>
                  <a:tcPr/>
                </a:tc>
                <a:tc>
                  <a:txBody>
                    <a:bodyPr/>
                    <a:lstStyle/>
                    <a:p>
                      <a:endParaRPr lang="en-US" dirty="0"/>
                    </a:p>
                  </a:txBody>
                  <a:tcPr/>
                </a:tc>
                <a:extLst>
                  <a:ext uri="{0D108BD9-81ED-4DB2-BD59-A6C34878D82A}">
                    <a16:rowId xmlns:a16="http://schemas.microsoft.com/office/drawing/2014/main" val="10004"/>
                  </a:ext>
                </a:extLst>
              </a:tr>
              <a:tr h="194678">
                <a:tc>
                  <a:txBody>
                    <a:bodyPr/>
                    <a:lstStyle/>
                    <a:p>
                      <a:r>
                        <a:rPr lang="en-US" dirty="0"/>
                        <a:t>2001</a:t>
                      </a:r>
                    </a:p>
                  </a:txBody>
                  <a:tcPr/>
                </a:tc>
                <a:tc>
                  <a:txBody>
                    <a:bodyPr/>
                    <a:lstStyle/>
                    <a:p>
                      <a:endParaRPr lang="en-US" dirty="0"/>
                    </a:p>
                  </a:txBody>
                  <a:tcPr/>
                </a:tc>
                <a:tc>
                  <a:txBody>
                    <a:bodyPr/>
                    <a:lstStyle/>
                    <a:p>
                      <a:r>
                        <a:rPr lang="en-US" dirty="0"/>
                        <a:t>4</a:t>
                      </a:r>
                    </a:p>
                  </a:txBody>
                  <a:tcPr/>
                </a:tc>
                <a:tc>
                  <a:txBody>
                    <a:bodyPr/>
                    <a:lstStyle/>
                    <a:p>
                      <a:r>
                        <a:rPr lang="en-US" dirty="0"/>
                        <a:t>Failure</a:t>
                      </a:r>
                    </a:p>
                  </a:txBody>
                  <a:tcPr/>
                </a:tc>
                <a:tc>
                  <a:txBody>
                    <a:bodyPr/>
                    <a:lstStyle/>
                    <a:p>
                      <a:endParaRPr lang="en-US" dirty="0"/>
                    </a:p>
                  </a:txBody>
                  <a:tcPr/>
                </a:tc>
                <a:extLst>
                  <a:ext uri="{0D108BD9-81ED-4DB2-BD59-A6C34878D82A}">
                    <a16:rowId xmlns:a16="http://schemas.microsoft.com/office/drawing/2014/main" val="10005"/>
                  </a:ext>
                </a:extLst>
              </a:tr>
              <a:tr h="194678">
                <a:tc>
                  <a:txBody>
                    <a:bodyPr/>
                    <a:lstStyle/>
                    <a:p>
                      <a:r>
                        <a:rPr lang="en-US" dirty="0"/>
                        <a:t>3032</a:t>
                      </a:r>
                    </a:p>
                  </a:txBody>
                  <a:tcPr/>
                </a:tc>
                <a:tc>
                  <a:txBody>
                    <a:bodyPr/>
                    <a:lstStyle/>
                    <a:p>
                      <a:endParaRPr lang="en-US" dirty="0"/>
                    </a:p>
                  </a:txBody>
                  <a:tcPr/>
                </a:tc>
                <a:tc>
                  <a:txBody>
                    <a:bodyPr/>
                    <a:lstStyle/>
                    <a:p>
                      <a:r>
                        <a:rPr lang="en-US" dirty="0"/>
                        <a:t>0</a:t>
                      </a:r>
                    </a:p>
                  </a:txBody>
                  <a:tcPr/>
                </a:tc>
                <a:tc>
                  <a:txBody>
                    <a:bodyPr/>
                    <a:lstStyle/>
                    <a:p>
                      <a:r>
                        <a:rPr lang="en-US" dirty="0"/>
                        <a:t>19200</a:t>
                      </a:r>
                    </a:p>
                  </a:txBody>
                  <a:tcPr/>
                </a:tc>
                <a:tc>
                  <a:txBody>
                    <a:bodyPr/>
                    <a:lstStyle/>
                    <a:p>
                      <a:endParaRPr lang="en-US" dirty="0"/>
                    </a:p>
                  </a:txBody>
                  <a:tcPr/>
                </a:tc>
                <a:extLst>
                  <a:ext uri="{0D108BD9-81ED-4DB2-BD59-A6C34878D82A}">
                    <a16:rowId xmlns:a16="http://schemas.microsoft.com/office/drawing/2014/main" val="10006"/>
                  </a:ext>
                </a:extLst>
              </a:tr>
              <a:tr h="194678">
                <a:tc>
                  <a:txBody>
                    <a:bodyPr/>
                    <a:lstStyle/>
                    <a:p>
                      <a:r>
                        <a:rPr lang="en-US" dirty="0"/>
                        <a:t>3032</a:t>
                      </a:r>
                    </a:p>
                  </a:txBody>
                  <a:tcPr/>
                </a:tc>
                <a:tc>
                  <a:txBody>
                    <a:bodyPr/>
                    <a:lstStyle/>
                    <a:p>
                      <a:endParaRPr lang="en-US" dirty="0"/>
                    </a:p>
                  </a:txBody>
                  <a:tcPr/>
                </a:tc>
                <a:tc>
                  <a:txBody>
                    <a:bodyPr/>
                    <a:lstStyle/>
                    <a:p>
                      <a:r>
                        <a:rPr lang="en-US" dirty="0"/>
                        <a:t>1</a:t>
                      </a:r>
                    </a:p>
                  </a:txBody>
                  <a:tcPr/>
                </a:tc>
                <a:tc>
                  <a:txBody>
                    <a:bodyPr/>
                    <a:lstStyle/>
                    <a:p>
                      <a:r>
                        <a:rPr lang="en-US" dirty="0"/>
                        <a:t>9600</a:t>
                      </a:r>
                    </a:p>
                  </a:txBody>
                  <a:tcPr/>
                </a:tc>
                <a:tc>
                  <a:txBody>
                    <a:bodyPr/>
                    <a:lstStyle/>
                    <a:p>
                      <a:endParaRPr lang="en-US" dirty="0"/>
                    </a:p>
                  </a:txBody>
                  <a:tcPr/>
                </a:tc>
                <a:extLst>
                  <a:ext uri="{0D108BD9-81ED-4DB2-BD59-A6C34878D82A}">
                    <a16:rowId xmlns:a16="http://schemas.microsoft.com/office/drawing/2014/main" val="10007"/>
                  </a:ext>
                </a:extLst>
              </a:tr>
              <a:tr h="194678">
                <a:tc>
                  <a:txBody>
                    <a:bodyPr/>
                    <a:lstStyle/>
                    <a:p>
                      <a:r>
                        <a:rPr lang="en-US" dirty="0"/>
                        <a:t>1056</a:t>
                      </a:r>
                    </a:p>
                  </a:txBody>
                  <a:tcPr/>
                </a:tc>
                <a:tc>
                  <a:txBody>
                    <a:bodyPr/>
                    <a:lstStyle/>
                    <a:p>
                      <a:r>
                        <a:rPr lang="en-US" dirty="0"/>
                        <a:t>1059</a:t>
                      </a:r>
                    </a:p>
                  </a:txBody>
                  <a:tcPr/>
                </a:tc>
                <a:tc>
                  <a:txBody>
                    <a:bodyPr/>
                    <a:lstStyle/>
                    <a:p>
                      <a:r>
                        <a:rPr lang="en-US" dirty="0"/>
                        <a:t>0</a:t>
                      </a:r>
                    </a:p>
                  </a:txBody>
                  <a:tcPr/>
                </a:tc>
                <a:tc>
                  <a:txBody>
                    <a:bodyPr/>
                    <a:lstStyle/>
                    <a:p>
                      <a:r>
                        <a:rPr lang="en-US" dirty="0"/>
                        <a:t>No error</a:t>
                      </a:r>
                    </a:p>
                  </a:txBody>
                  <a:tcPr/>
                </a:tc>
                <a:tc>
                  <a:txBody>
                    <a:bodyPr/>
                    <a:lstStyle/>
                    <a:p>
                      <a:endParaRPr lang="en-US" dirty="0"/>
                    </a:p>
                  </a:txBody>
                  <a:tcPr/>
                </a:tc>
                <a:extLst>
                  <a:ext uri="{0D108BD9-81ED-4DB2-BD59-A6C34878D82A}">
                    <a16:rowId xmlns:a16="http://schemas.microsoft.com/office/drawing/2014/main" val="10008"/>
                  </a:ext>
                </a:extLst>
              </a:tr>
              <a:tr h="340686">
                <a:tc>
                  <a:txBody>
                    <a:bodyPr/>
                    <a:lstStyle/>
                    <a:p>
                      <a:r>
                        <a:rPr lang="en-US" dirty="0"/>
                        <a:t>1056</a:t>
                      </a:r>
                    </a:p>
                  </a:txBody>
                  <a:tcPr/>
                </a:tc>
                <a:tc>
                  <a:txBody>
                    <a:bodyPr/>
                    <a:lstStyle/>
                    <a:p>
                      <a:r>
                        <a:rPr lang="en-US" dirty="0"/>
                        <a:t>1059</a:t>
                      </a:r>
                    </a:p>
                  </a:txBody>
                  <a:tcPr/>
                </a:tc>
                <a:tc>
                  <a:txBody>
                    <a:bodyPr/>
                    <a:lstStyle/>
                    <a:p>
                      <a:r>
                        <a:rPr lang="en-US" dirty="0"/>
                        <a:t>20</a:t>
                      </a:r>
                    </a:p>
                  </a:txBody>
                  <a:tcPr/>
                </a:tc>
                <a:tc>
                  <a:txBody>
                    <a:bodyPr/>
                    <a:lstStyle/>
                    <a:p>
                      <a:r>
                        <a:rPr lang="en-US" dirty="0"/>
                        <a:t>Value out of range</a:t>
                      </a:r>
                    </a:p>
                  </a:txBody>
                  <a:tcPr/>
                </a:tc>
                <a:tc>
                  <a:txBody>
                    <a:bodyPr/>
                    <a:lstStyle/>
                    <a:p>
                      <a:endParaRPr lang="en-US" dirty="0"/>
                    </a:p>
                  </a:txBody>
                  <a:tcPr/>
                </a:tc>
                <a:extLst>
                  <a:ext uri="{0D108BD9-81ED-4DB2-BD59-A6C34878D82A}">
                    <a16:rowId xmlns:a16="http://schemas.microsoft.com/office/drawing/2014/main" val="10009"/>
                  </a:ext>
                </a:extLst>
              </a:tr>
              <a:tr h="194678">
                <a:tc>
                  <a:txBody>
                    <a:bodyPr/>
                    <a:lstStyle/>
                    <a:p>
                      <a:r>
                        <a:rPr lang="en-US" dirty="0"/>
                        <a:t>5</a:t>
                      </a:r>
                    </a:p>
                  </a:txBody>
                  <a:tcPr/>
                </a:tc>
                <a:tc>
                  <a:txBody>
                    <a:bodyPr/>
                    <a:lstStyle/>
                    <a:p>
                      <a:r>
                        <a:rPr lang="en-US" dirty="0"/>
                        <a:t>8</a:t>
                      </a:r>
                    </a:p>
                  </a:txBody>
                  <a:tcPr/>
                </a:tc>
                <a:tc>
                  <a:txBody>
                    <a:bodyPr/>
                    <a:lstStyle/>
                    <a:p>
                      <a:r>
                        <a:rPr lang="en-US" dirty="0"/>
                        <a:t>4</a:t>
                      </a:r>
                    </a:p>
                  </a:txBody>
                  <a:tcPr/>
                </a:tc>
                <a:tc>
                  <a:txBody>
                    <a:bodyPr/>
                    <a:lstStyle/>
                    <a:p>
                      <a:r>
                        <a:rPr lang="en-US" dirty="0"/>
                        <a:t>Speed[rpm]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Ch1-Ch4 select</a:t>
                      </a:r>
                    </a:p>
                  </a:txBody>
                  <a:tcPr/>
                </a:tc>
                <a:extLst>
                  <a:ext uri="{0D108BD9-81ED-4DB2-BD59-A6C34878D82A}">
                    <a16:rowId xmlns:a16="http://schemas.microsoft.com/office/drawing/2014/main" val="10010"/>
                  </a:ext>
                </a:extLst>
              </a:tr>
              <a:tr h="340686">
                <a:tc>
                  <a:txBody>
                    <a:bodyPr/>
                    <a:lstStyle/>
                    <a:p>
                      <a:r>
                        <a:rPr lang="en-US" dirty="0"/>
                        <a:t>5</a:t>
                      </a:r>
                    </a:p>
                  </a:txBody>
                  <a:tcPr/>
                </a:tc>
                <a:tc>
                  <a:txBody>
                    <a:bodyPr/>
                    <a:lstStyle/>
                    <a:p>
                      <a:r>
                        <a:rPr lang="en-US" dirty="0"/>
                        <a:t>8</a:t>
                      </a:r>
                    </a:p>
                  </a:txBody>
                  <a:tcPr/>
                </a:tc>
                <a:tc>
                  <a:txBody>
                    <a:bodyPr/>
                    <a:lstStyle/>
                    <a:p>
                      <a:r>
                        <a:rPr lang="en-US" dirty="0"/>
                        <a:t>7</a:t>
                      </a:r>
                    </a:p>
                  </a:txBody>
                  <a:tcPr/>
                </a:tc>
                <a:tc>
                  <a:txBody>
                    <a:bodyPr/>
                    <a:lstStyle/>
                    <a:p>
                      <a:r>
                        <a:rPr lang="en-US" dirty="0"/>
                        <a:t>Position[counts]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Ch1-Ch4 select</a:t>
                      </a:r>
                    </a:p>
                  </a:txBody>
                  <a:tcPr/>
                </a:tc>
                <a:extLst>
                  <a:ext uri="{0D108BD9-81ED-4DB2-BD59-A6C34878D82A}">
                    <a16:rowId xmlns:a16="http://schemas.microsoft.com/office/drawing/2014/main" val="10011"/>
                  </a:ext>
                </a:extLst>
              </a:tr>
            </a:tbl>
          </a:graphicData>
        </a:graphic>
      </p:graphicFrame>
      <p:sp>
        <p:nvSpPr>
          <p:cNvPr id="5" name="Slide Number Placeholder 4"/>
          <p:cNvSpPr>
            <a:spLocks noGrp="1"/>
          </p:cNvSpPr>
          <p:nvPr>
            <p:ph type="sldNum" sz="quarter" idx="12"/>
          </p:nvPr>
        </p:nvSpPr>
        <p:spPr/>
        <p:txBody>
          <a:bodyPr/>
          <a:lstStyle/>
          <a:p>
            <a:fld id="{CEAD551F-53E7-4A45-9131-A140A7D719BE}" type="slidenum">
              <a:rPr lang="en-US" smtClean="0"/>
              <a:t>11</a:t>
            </a:fld>
            <a:endParaRPr lang="en-US"/>
          </a:p>
        </p:txBody>
      </p:sp>
    </p:spTree>
    <p:extLst>
      <p:ext uri="{BB962C8B-B14F-4D97-AF65-F5344CB8AC3E}">
        <p14:creationId xmlns:p14="http://schemas.microsoft.com/office/powerpoint/2010/main" val="1619472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078"/>
            <a:ext cx="10515600" cy="325157"/>
          </a:xfrm>
        </p:spPr>
        <p:txBody>
          <a:bodyPr>
            <a:normAutofit/>
          </a:bodyPr>
          <a:lstStyle/>
          <a:p>
            <a:r>
              <a:rPr lang="en-US" sz="1400" b="1" dirty="0"/>
              <a:t>Command process flow:</a:t>
            </a:r>
          </a:p>
        </p:txBody>
      </p:sp>
      <p:sp>
        <p:nvSpPr>
          <p:cNvPr id="3" name="Content Placeholder 2"/>
          <p:cNvSpPr>
            <a:spLocks noGrp="1"/>
          </p:cNvSpPr>
          <p:nvPr>
            <p:ph idx="1"/>
          </p:nvPr>
        </p:nvSpPr>
        <p:spPr>
          <a:xfrm>
            <a:off x="838200" y="448235"/>
            <a:ext cx="10515600" cy="5728728"/>
          </a:xfrm>
        </p:spPr>
        <p:txBody>
          <a:bodyPr anchor="ctr">
            <a:normAutofit fontScale="32500" lnSpcReduction="20000"/>
          </a:bodyPr>
          <a:lstStyle/>
          <a:p>
            <a:pPr lvl="0"/>
            <a:endParaRPr lang="en-US" sz="1200" dirty="0"/>
          </a:p>
          <a:p>
            <a:pPr lvl="0"/>
            <a:endParaRPr lang="en-US" sz="1200" dirty="0"/>
          </a:p>
          <a:p>
            <a:pPr lvl="0"/>
            <a:endParaRPr lang="en-US" sz="1200" dirty="0"/>
          </a:p>
          <a:p>
            <a:pPr lvl="0"/>
            <a:endParaRPr lang="en-US" sz="1200" dirty="0"/>
          </a:p>
          <a:p>
            <a:pPr lvl="0"/>
            <a:endParaRPr lang="en-US" sz="4000" dirty="0"/>
          </a:p>
          <a:p>
            <a:pPr lvl="0"/>
            <a:r>
              <a:rPr lang="en-US" sz="4000" b="1" dirty="0"/>
              <a:t>GUI Logic: </a:t>
            </a:r>
            <a:r>
              <a:rPr lang="en-US" sz="4000" dirty="0"/>
              <a:t>will perform all the coordination and logic operations that will be defined later in the project.</a:t>
            </a:r>
          </a:p>
          <a:p>
            <a:pPr lvl="0"/>
            <a:r>
              <a:rPr lang="en-US" sz="4000" b="1" dirty="0"/>
              <a:t>GUI element</a:t>
            </a:r>
            <a:r>
              <a:rPr lang="en-US" sz="4000" dirty="0"/>
              <a:t>: Each GUI visual element (for example-button), has its own GUI ID number. That tells the GUI how the element will function and seen by user, According to “Command Database”.</a:t>
            </a:r>
          </a:p>
          <a:p>
            <a:r>
              <a:rPr lang="en-US" sz="4000" b="1" dirty="0"/>
              <a:t>Protocol block: </a:t>
            </a:r>
            <a:r>
              <a:rPr lang="en-US" sz="4000" dirty="0"/>
              <a:t>will get  - GUI-ID, </a:t>
            </a:r>
            <a:r>
              <a:rPr lang="en-US" sz="4000" dirty="0" err="1"/>
              <a:t>data,Set,Echo</a:t>
            </a:r>
            <a:r>
              <a:rPr lang="en-US" sz="4000" dirty="0"/>
              <a:t> and flag from GUI.  The protocol Block will perform search in the “Command Database” table  to find the CMD-ID and SUB-ID (IDX) and convert this data to the protocol. Protocol block will encapsulate received data to packets and send the packets to Com driver block. There should be opportunity to add Protocol blocks and choose one of them.</a:t>
            </a:r>
          </a:p>
          <a:p>
            <a:r>
              <a:rPr lang="en-US" sz="4000" b="1" dirty="0"/>
              <a:t>Com Driver blocks: </a:t>
            </a:r>
            <a:r>
              <a:rPr lang="en-US" sz="4000" dirty="0"/>
              <a:t>Rs232,Can,USB</a:t>
            </a:r>
            <a:r>
              <a:rPr lang="en-US" sz="4000" b="1" dirty="0"/>
              <a:t>  </a:t>
            </a:r>
            <a:r>
              <a:rPr lang="en-US" sz="4000" dirty="0"/>
              <a:t>drivers. will get the data from protocol, convert this data to the communication low level demands (add headers or driver ID </a:t>
            </a:r>
            <a:r>
              <a:rPr lang="en-US" sz="4000" dirty="0" err="1"/>
              <a:t>etc</a:t>
            </a:r>
            <a:r>
              <a:rPr lang="en-US" sz="4000" dirty="0"/>
              <a:t>), The user can select one of them from the main program.</a:t>
            </a:r>
          </a:p>
          <a:p>
            <a:endParaRPr lang="en-US" sz="4000" dirty="0"/>
          </a:p>
          <a:p>
            <a:pPr lvl="0"/>
            <a:endParaRPr lang="en-US" sz="4000" dirty="0"/>
          </a:p>
          <a:p>
            <a:pPr lvl="0"/>
            <a:endParaRPr lang="en-US" sz="4000" dirty="0"/>
          </a:p>
          <a:p>
            <a:pPr lvl="0"/>
            <a:endParaRPr lang="en-US" sz="4000" dirty="0"/>
          </a:p>
          <a:p>
            <a:pPr lvl="0"/>
            <a:endParaRPr lang="en-US" sz="4000" dirty="0"/>
          </a:p>
          <a:p>
            <a:pPr marL="0" indent="0">
              <a:buNone/>
            </a:pPr>
            <a:endParaRPr lang="en-US" sz="4000" b="1" dirty="0"/>
          </a:p>
          <a:p>
            <a:endParaRPr lang="en-US" sz="1200" dirty="0"/>
          </a:p>
          <a:p>
            <a:endParaRPr lang="en-US" sz="1200" dirty="0"/>
          </a:p>
          <a:p>
            <a:pPr lvl="0"/>
            <a:endParaRPr lang="en-US" sz="1200" dirty="0"/>
          </a:p>
          <a:p>
            <a:endParaRPr lang="en-US" sz="1200" b="1" dirty="0"/>
          </a:p>
          <a:p>
            <a:pPr marL="0" indent="0">
              <a:buNone/>
            </a:pPr>
            <a:endParaRPr lang="en-US" sz="1200" b="1" dirty="0"/>
          </a:p>
          <a:p>
            <a:pPr marL="0" indent="0">
              <a:buNone/>
            </a:pPr>
            <a:r>
              <a:rPr lang="en-US" sz="1200" dirty="0"/>
              <a:t>       </a:t>
            </a:r>
          </a:p>
          <a:p>
            <a:endParaRPr lang="en-US" sz="1200" dirty="0"/>
          </a:p>
        </p:txBody>
      </p:sp>
      <p:sp>
        <p:nvSpPr>
          <p:cNvPr id="4" name="Slide Number Placeholder 3"/>
          <p:cNvSpPr>
            <a:spLocks noGrp="1"/>
          </p:cNvSpPr>
          <p:nvPr>
            <p:ph type="sldNum" sz="quarter" idx="12"/>
          </p:nvPr>
        </p:nvSpPr>
        <p:spPr/>
        <p:txBody>
          <a:bodyPr/>
          <a:lstStyle/>
          <a:p>
            <a:fld id="{CEAD551F-53E7-4A45-9131-A140A7D719BE}" type="slidenum">
              <a:rPr lang="en-US" smtClean="0"/>
              <a:t>12</a:t>
            </a:fld>
            <a:endParaRPr lang="en-US" dirty="0"/>
          </a:p>
        </p:txBody>
      </p:sp>
      <p:sp>
        <p:nvSpPr>
          <p:cNvPr id="6" name="Rounded Rectangle 5"/>
          <p:cNvSpPr/>
          <p:nvPr/>
        </p:nvSpPr>
        <p:spPr>
          <a:xfrm>
            <a:off x="9431686" y="3826133"/>
            <a:ext cx="1236314" cy="775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Rs232</a:t>
            </a:r>
          </a:p>
          <a:p>
            <a:pPr algn="ctr"/>
            <a:r>
              <a:rPr lang="en-US" dirty="0"/>
              <a:t>driver</a:t>
            </a:r>
          </a:p>
        </p:txBody>
      </p:sp>
      <p:sp>
        <p:nvSpPr>
          <p:cNvPr id="8" name="Rounded Rectangle 7"/>
          <p:cNvSpPr/>
          <p:nvPr/>
        </p:nvSpPr>
        <p:spPr>
          <a:xfrm>
            <a:off x="4337459" y="4457890"/>
            <a:ext cx="2414617" cy="123751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a:p>
            <a:pPr algn="ctr"/>
            <a:r>
              <a:rPr lang="en-US" dirty="0"/>
              <a:t>GUI Logic</a:t>
            </a:r>
          </a:p>
          <a:p>
            <a:pPr algn="ctr"/>
            <a:endParaRPr lang="en-US" dirty="0"/>
          </a:p>
        </p:txBody>
      </p:sp>
      <p:sp>
        <p:nvSpPr>
          <p:cNvPr id="9" name="Rounded Rectangle 8"/>
          <p:cNvSpPr/>
          <p:nvPr/>
        </p:nvSpPr>
        <p:spPr>
          <a:xfrm>
            <a:off x="7603203" y="3526971"/>
            <a:ext cx="1236314" cy="775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protocol1</a:t>
            </a:r>
          </a:p>
          <a:p>
            <a:pPr algn="ctr"/>
            <a:endParaRPr lang="en-US" dirty="0"/>
          </a:p>
        </p:txBody>
      </p:sp>
      <p:sp>
        <p:nvSpPr>
          <p:cNvPr id="10" name="Rounded Rectangle 9"/>
          <p:cNvSpPr/>
          <p:nvPr/>
        </p:nvSpPr>
        <p:spPr>
          <a:xfrm>
            <a:off x="7587889" y="4368783"/>
            <a:ext cx="1236314" cy="775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protocol2</a:t>
            </a:r>
          </a:p>
          <a:p>
            <a:pPr algn="ctr"/>
            <a:endParaRPr lang="en-US" dirty="0"/>
          </a:p>
        </p:txBody>
      </p:sp>
      <p:cxnSp>
        <p:nvCxnSpPr>
          <p:cNvPr id="11" name="Straight Arrow Connector 10"/>
          <p:cNvCxnSpPr/>
          <p:nvPr/>
        </p:nvCxnSpPr>
        <p:spPr>
          <a:xfrm flipH="1" flipV="1">
            <a:off x="8818455" y="3753335"/>
            <a:ext cx="634295" cy="622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762750" y="4023162"/>
            <a:ext cx="851127" cy="636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493662" y="4497827"/>
            <a:ext cx="1236314" cy="775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protocol1</a:t>
            </a:r>
          </a:p>
        </p:txBody>
      </p:sp>
      <p:cxnSp>
        <p:nvCxnSpPr>
          <p:cNvPr id="14" name="Straight Arrow Connector 13"/>
          <p:cNvCxnSpPr/>
          <p:nvPr/>
        </p:nvCxnSpPr>
        <p:spPr>
          <a:xfrm flipH="1">
            <a:off x="3729977" y="4876800"/>
            <a:ext cx="598183" cy="8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934864" y="4497827"/>
            <a:ext cx="1236314" cy="775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Rs232</a:t>
            </a:r>
          </a:p>
          <a:p>
            <a:pPr algn="ctr"/>
            <a:r>
              <a:rPr lang="en-US" dirty="0"/>
              <a:t>Driver</a:t>
            </a:r>
          </a:p>
        </p:txBody>
      </p:sp>
      <p:cxnSp>
        <p:nvCxnSpPr>
          <p:cNvPr id="16" name="Straight Arrow Connector 15"/>
          <p:cNvCxnSpPr/>
          <p:nvPr/>
        </p:nvCxnSpPr>
        <p:spPr>
          <a:xfrm flipH="1" flipV="1">
            <a:off x="2181852" y="4724191"/>
            <a:ext cx="332873" cy="322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493662" y="5401265"/>
            <a:ext cx="1236314" cy="775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protocol2</a:t>
            </a:r>
          </a:p>
          <a:p>
            <a:pPr algn="ctr"/>
            <a:endParaRPr lang="en-US" dirty="0"/>
          </a:p>
        </p:txBody>
      </p:sp>
      <p:sp>
        <p:nvSpPr>
          <p:cNvPr id="23" name="Rounded Rectangle 22"/>
          <p:cNvSpPr/>
          <p:nvPr/>
        </p:nvSpPr>
        <p:spPr>
          <a:xfrm>
            <a:off x="4524089" y="5190089"/>
            <a:ext cx="709763" cy="42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GUI Element</a:t>
            </a:r>
          </a:p>
        </p:txBody>
      </p:sp>
      <p:sp>
        <p:nvSpPr>
          <p:cNvPr id="24" name="Rounded Rectangle 23"/>
          <p:cNvSpPr/>
          <p:nvPr/>
        </p:nvSpPr>
        <p:spPr>
          <a:xfrm>
            <a:off x="5841335" y="5188357"/>
            <a:ext cx="709763" cy="42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PLOT</a:t>
            </a:r>
          </a:p>
        </p:txBody>
      </p:sp>
      <p:sp>
        <p:nvSpPr>
          <p:cNvPr id="25" name="Rounded Rectangle 24"/>
          <p:cNvSpPr/>
          <p:nvPr/>
        </p:nvSpPr>
        <p:spPr>
          <a:xfrm>
            <a:off x="5841335" y="4518949"/>
            <a:ext cx="709763" cy="42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Wizard</a:t>
            </a:r>
          </a:p>
        </p:txBody>
      </p:sp>
      <p:sp>
        <p:nvSpPr>
          <p:cNvPr id="26" name="Rounded Rectangle 25"/>
          <p:cNvSpPr/>
          <p:nvPr/>
        </p:nvSpPr>
        <p:spPr>
          <a:xfrm>
            <a:off x="9452750" y="4919708"/>
            <a:ext cx="1236314" cy="775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a:t>
            </a:r>
          </a:p>
          <a:p>
            <a:pPr algn="ctr"/>
            <a:r>
              <a:rPr lang="en-US" dirty="0"/>
              <a:t>driver</a:t>
            </a:r>
          </a:p>
        </p:txBody>
      </p:sp>
      <p:sp>
        <p:nvSpPr>
          <p:cNvPr id="27" name="Rounded Rectangle 26"/>
          <p:cNvSpPr/>
          <p:nvPr/>
        </p:nvSpPr>
        <p:spPr>
          <a:xfrm>
            <a:off x="929657" y="5399533"/>
            <a:ext cx="1236314" cy="775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a:t>
            </a:r>
          </a:p>
          <a:p>
            <a:pPr algn="ctr"/>
            <a:r>
              <a:rPr lang="en-US" dirty="0"/>
              <a:t>driver</a:t>
            </a:r>
          </a:p>
        </p:txBody>
      </p:sp>
      <p:sp>
        <p:nvSpPr>
          <p:cNvPr id="28" name="Rounded Rectangle 27"/>
          <p:cNvSpPr/>
          <p:nvPr/>
        </p:nvSpPr>
        <p:spPr>
          <a:xfrm>
            <a:off x="4480606" y="4497356"/>
            <a:ext cx="709763" cy="42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Err report</a:t>
            </a:r>
          </a:p>
        </p:txBody>
      </p:sp>
    </p:spTree>
    <p:extLst>
      <p:ext uri="{BB962C8B-B14F-4D97-AF65-F5344CB8AC3E}">
        <p14:creationId xmlns:p14="http://schemas.microsoft.com/office/powerpoint/2010/main" val="82935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command to Protocol </a:t>
            </a:r>
            <a:br>
              <a:rPr lang="en-US" dirty="0"/>
            </a:br>
            <a:endParaRPr lang="en-US" dirty="0"/>
          </a:p>
        </p:txBody>
      </p:sp>
      <p:sp>
        <p:nvSpPr>
          <p:cNvPr id="4" name="Slide Number Placeholder 3"/>
          <p:cNvSpPr>
            <a:spLocks noGrp="1"/>
          </p:cNvSpPr>
          <p:nvPr>
            <p:ph type="sldNum" sz="quarter" idx="12"/>
          </p:nvPr>
        </p:nvSpPr>
        <p:spPr/>
        <p:txBody>
          <a:bodyPr/>
          <a:lstStyle/>
          <a:p>
            <a:fld id="{CEAD551F-53E7-4A45-9131-A140A7D719BE}" type="slidenum">
              <a:rPr lang="en-US" smtClean="0"/>
              <a:t>13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012766624"/>
              </p:ext>
            </p:extLst>
          </p:nvPr>
        </p:nvGraphicFramePr>
        <p:xfrm>
          <a:off x="5025742" y="2880450"/>
          <a:ext cx="1509847" cy="1615440"/>
        </p:xfrm>
        <a:graphic>
          <a:graphicData uri="http://schemas.openxmlformats.org/drawingml/2006/table">
            <a:tbl>
              <a:tblPr firstRow="1" bandRow="1">
                <a:tableStyleId>{5C22544A-7EE6-4342-B048-85BDC9FD1C3A}</a:tableStyleId>
              </a:tblPr>
              <a:tblGrid>
                <a:gridCol w="714325">
                  <a:extLst>
                    <a:ext uri="{9D8B030D-6E8A-4147-A177-3AD203B41FA5}">
                      <a16:colId xmlns:a16="http://schemas.microsoft.com/office/drawing/2014/main" val="20000"/>
                    </a:ext>
                  </a:extLst>
                </a:gridCol>
                <a:gridCol w="795522">
                  <a:extLst>
                    <a:ext uri="{9D8B030D-6E8A-4147-A177-3AD203B41FA5}">
                      <a16:colId xmlns:a16="http://schemas.microsoft.com/office/drawing/2014/main" val="20001"/>
                    </a:ext>
                  </a:extLst>
                </a:gridCol>
              </a:tblGrid>
              <a:tr h="191713">
                <a:tc gridSpan="2">
                  <a:txBody>
                    <a:bodyPr/>
                    <a:lstStyle/>
                    <a:p>
                      <a:r>
                        <a:rPr lang="en-US" sz="1000" dirty="0"/>
                        <a:t>Command</a:t>
                      </a:r>
                      <a:r>
                        <a:rPr lang="en-US" sz="1000" baseline="0" dirty="0"/>
                        <a:t> from GUI to Protocol</a:t>
                      </a:r>
                      <a:endParaRPr lang="en-US" sz="1000" dirty="0"/>
                    </a:p>
                  </a:txBody>
                  <a:tcPr/>
                </a:tc>
                <a:tc hMerge="1">
                  <a:txBody>
                    <a:bodyPr/>
                    <a:lstStyle/>
                    <a:p>
                      <a:endParaRPr lang="en-US" dirty="0"/>
                    </a:p>
                  </a:txBody>
                  <a:tcPr/>
                </a:tc>
                <a:extLst>
                  <a:ext uri="{0D108BD9-81ED-4DB2-BD59-A6C34878D82A}">
                    <a16:rowId xmlns:a16="http://schemas.microsoft.com/office/drawing/2014/main" val="10000"/>
                  </a:ext>
                </a:extLst>
              </a:tr>
              <a:tr h="0">
                <a:tc>
                  <a:txBody>
                    <a:bodyPr/>
                    <a:lstStyle/>
                    <a:p>
                      <a:r>
                        <a:rPr lang="en-US" sz="1000" dirty="0"/>
                        <a:t>GUI-ID</a:t>
                      </a:r>
                    </a:p>
                  </a:txBody>
                  <a:tcPr/>
                </a:tc>
                <a:tc>
                  <a:txBody>
                    <a:bodyPr/>
                    <a:lstStyle/>
                    <a:p>
                      <a:r>
                        <a:rPr lang="en-US" sz="1000" dirty="0"/>
                        <a:t>15246</a:t>
                      </a:r>
                    </a:p>
                  </a:txBody>
                  <a:tcPr/>
                </a:tc>
                <a:extLst>
                  <a:ext uri="{0D108BD9-81ED-4DB2-BD59-A6C34878D82A}">
                    <a16:rowId xmlns:a16="http://schemas.microsoft.com/office/drawing/2014/main" val="10001"/>
                  </a:ext>
                </a:extLst>
              </a:tr>
              <a:tr h="0">
                <a:tc>
                  <a:txBody>
                    <a:bodyPr/>
                    <a:lstStyle/>
                    <a:p>
                      <a:r>
                        <a:rPr lang="en-US" sz="1000" dirty="0"/>
                        <a:t>Data</a:t>
                      </a:r>
                    </a:p>
                  </a:txBody>
                  <a:tcPr/>
                </a:tc>
                <a:tc>
                  <a:txBody>
                    <a:bodyPr/>
                    <a:lstStyle/>
                    <a:p>
                      <a:r>
                        <a:rPr lang="en-US" sz="1000" dirty="0"/>
                        <a:t>0xFFFFFFFF</a:t>
                      </a:r>
                    </a:p>
                  </a:txBody>
                  <a:tcPr/>
                </a:tc>
                <a:extLst>
                  <a:ext uri="{0D108BD9-81ED-4DB2-BD59-A6C34878D82A}">
                    <a16:rowId xmlns:a16="http://schemas.microsoft.com/office/drawing/2014/main" val="10002"/>
                  </a:ext>
                </a:extLst>
              </a:tr>
              <a:tr h="0">
                <a:tc>
                  <a:txBody>
                    <a:bodyPr/>
                    <a:lstStyle/>
                    <a:p>
                      <a:r>
                        <a:rPr lang="en-US" sz="1000" dirty="0"/>
                        <a:t>Set/Get</a:t>
                      </a:r>
                    </a:p>
                  </a:txBody>
                  <a:tcPr/>
                </a:tc>
                <a:tc>
                  <a:txBody>
                    <a:bodyPr/>
                    <a:lstStyle/>
                    <a:p>
                      <a:r>
                        <a:rPr lang="en-US" sz="1000" dirty="0"/>
                        <a:t>1/0</a:t>
                      </a:r>
                    </a:p>
                  </a:txBody>
                  <a:tcPr/>
                </a:tc>
                <a:extLst>
                  <a:ext uri="{0D108BD9-81ED-4DB2-BD59-A6C34878D82A}">
                    <a16:rowId xmlns:a16="http://schemas.microsoft.com/office/drawing/2014/main" val="10003"/>
                  </a:ext>
                </a:extLst>
              </a:tr>
              <a:tr h="0">
                <a:tc>
                  <a:txBody>
                    <a:bodyPr/>
                    <a:lstStyle/>
                    <a:p>
                      <a:r>
                        <a:rPr lang="en-US" sz="1000" dirty="0"/>
                        <a:t>Echo</a:t>
                      </a:r>
                    </a:p>
                  </a:txBody>
                  <a:tcPr/>
                </a:tc>
                <a:tc>
                  <a:txBody>
                    <a:bodyPr/>
                    <a:lstStyle/>
                    <a:p>
                      <a:r>
                        <a:rPr lang="en-US" sz="1000" dirty="0"/>
                        <a:t>1/0</a:t>
                      </a:r>
                    </a:p>
                  </a:txBody>
                  <a:tcPr/>
                </a:tc>
                <a:extLst>
                  <a:ext uri="{0D108BD9-81ED-4DB2-BD59-A6C34878D82A}">
                    <a16:rowId xmlns:a16="http://schemas.microsoft.com/office/drawing/2014/main" val="10004"/>
                  </a:ext>
                </a:extLst>
              </a:tr>
              <a:tr h="0">
                <a:tc>
                  <a:txBody>
                    <a:bodyPr/>
                    <a:lstStyle/>
                    <a:p>
                      <a:r>
                        <a:rPr lang="en-US" sz="1000" dirty="0"/>
                        <a:t>Color Flag</a:t>
                      </a:r>
                    </a:p>
                  </a:txBody>
                  <a:tcPr/>
                </a:tc>
                <a:tc>
                  <a:txBody>
                    <a:bodyPr/>
                    <a:lstStyle/>
                    <a:p>
                      <a:r>
                        <a:rPr lang="en-US" sz="1000" dirty="0"/>
                        <a:t>1/0</a:t>
                      </a:r>
                    </a:p>
                  </a:txBody>
                  <a:tcPr/>
                </a:tc>
                <a:extLst>
                  <a:ext uri="{0D108BD9-81ED-4DB2-BD59-A6C34878D82A}">
                    <a16:rowId xmlns:a16="http://schemas.microsoft.com/office/drawing/2014/main" val="10005"/>
                  </a:ext>
                </a:extLst>
              </a:tr>
            </a:tbl>
          </a:graphicData>
        </a:graphic>
      </p:graphicFrame>
      <p:grpSp>
        <p:nvGrpSpPr>
          <p:cNvPr id="15" name="Group 14"/>
          <p:cNvGrpSpPr/>
          <p:nvPr/>
        </p:nvGrpSpPr>
        <p:grpSpPr>
          <a:xfrm>
            <a:off x="1401493" y="3482816"/>
            <a:ext cx="7670314" cy="2148092"/>
            <a:chOff x="3395756" y="3613445"/>
            <a:chExt cx="7670314" cy="2148092"/>
          </a:xfrm>
        </p:grpSpPr>
        <p:sp>
          <p:nvSpPr>
            <p:cNvPr id="6" name="Rounded Rectangle 5"/>
            <p:cNvSpPr/>
            <p:nvPr/>
          </p:nvSpPr>
          <p:spPr>
            <a:xfrm>
              <a:off x="9254295" y="4039042"/>
              <a:ext cx="1811775" cy="117495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Gui</a:t>
              </a:r>
              <a:endParaRPr lang="en-US" dirty="0"/>
            </a:p>
            <a:p>
              <a:pPr algn="ctr"/>
              <a:r>
                <a:rPr lang="en-US" dirty="0"/>
                <a:t>Element</a:t>
              </a:r>
            </a:p>
            <a:p>
              <a:pPr algn="ctr"/>
              <a:endParaRPr lang="en-US" dirty="0"/>
            </a:p>
          </p:txBody>
        </p:sp>
        <p:sp>
          <p:nvSpPr>
            <p:cNvPr id="7" name="Rounded Rectangle 6"/>
            <p:cNvSpPr/>
            <p:nvPr/>
          </p:nvSpPr>
          <p:spPr>
            <a:xfrm>
              <a:off x="5245571" y="4238671"/>
              <a:ext cx="1236314" cy="775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protocol1</a:t>
              </a:r>
            </a:p>
          </p:txBody>
        </p:sp>
        <p:sp>
          <p:nvSpPr>
            <p:cNvPr id="8" name="Rounded Rectangle 7"/>
            <p:cNvSpPr/>
            <p:nvPr/>
          </p:nvSpPr>
          <p:spPr>
            <a:xfrm>
              <a:off x="3395756" y="4985839"/>
              <a:ext cx="1236314" cy="775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Rs232</a:t>
              </a:r>
            </a:p>
            <a:p>
              <a:pPr algn="ctr"/>
              <a:r>
                <a:rPr lang="en-US" dirty="0"/>
                <a:t>Driver</a:t>
              </a:r>
            </a:p>
          </p:txBody>
        </p:sp>
        <p:cxnSp>
          <p:nvCxnSpPr>
            <p:cNvPr id="10" name="Straight Arrow Connector 9"/>
            <p:cNvCxnSpPr>
              <a:stCxn id="6" idx="1"/>
              <a:endCxn id="7" idx="3"/>
            </p:cNvCxnSpPr>
            <p:nvPr/>
          </p:nvCxnSpPr>
          <p:spPr>
            <a:xfrm flipH="1">
              <a:off x="6481885" y="4626520"/>
              <a:ext cx="2772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3417089" y="3613445"/>
              <a:ext cx="1236314" cy="775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a:t>
              </a:r>
            </a:p>
            <a:p>
              <a:pPr algn="ctr"/>
              <a:r>
                <a:rPr lang="en-US" dirty="0"/>
                <a:t>Driver</a:t>
              </a:r>
            </a:p>
          </p:txBody>
        </p:sp>
        <p:cxnSp>
          <p:nvCxnSpPr>
            <p:cNvPr id="12" name="Straight Arrow Connector 11"/>
            <p:cNvCxnSpPr>
              <a:stCxn id="7" idx="1"/>
            </p:cNvCxnSpPr>
            <p:nvPr/>
          </p:nvCxnSpPr>
          <p:spPr>
            <a:xfrm flipH="1" flipV="1">
              <a:off x="4632071" y="3948648"/>
              <a:ext cx="613500" cy="677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61940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סקופ</a:t>
            </a:r>
            <a:endParaRPr lang="en-US" dirty="0"/>
          </a:p>
        </p:txBody>
      </p:sp>
      <p:sp>
        <p:nvSpPr>
          <p:cNvPr id="3" name="Content Placeholder 2"/>
          <p:cNvSpPr>
            <a:spLocks noGrp="1"/>
          </p:cNvSpPr>
          <p:nvPr>
            <p:ph idx="1"/>
          </p:nvPr>
        </p:nvSpPr>
        <p:spPr/>
        <p:txBody>
          <a:bodyPr/>
          <a:lstStyle/>
          <a:p>
            <a:pPr algn="r" rtl="1"/>
            <a:r>
              <a:rPr lang="he-IL" dirty="0"/>
              <a:t>הגדלה הקטנה, פופ-אאוט.</a:t>
            </a:r>
          </a:p>
          <a:p>
            <a:pPr algn="r" rtl="1"/>
            <a:r>
              <a:rPr lang="he-IL" dirty="0"/>
              <a:t>קביעה של תדר סקופ</a:t>
            </a:r>
          </a:p>
          <a:p>
            <a:pPr algn="r" rtl="1"/>
            <a:r>
              <a:rPr lang="he-IL" dirty="0"/>
              <a:t>רוחב חלון</a:t>
            </a:r>
          </a:p>
          <a:p>
            <a:pPr algn="r" rtl="1"/>
            <a:r>
              <a:rPr lang="he-IL" dirty="0"/>
              <a:t>גובה חלון </a:t>
            </a:r>
          </a:p>
          <a:p>
            <a:pPr algn="r" rtl="1"/>
            <a:r>
              <a:rPr lang="he-IL" dirty="0"/>
              <a:t>טריגר</a:t>
            </a:r>
          </a:p>
          <a:p>
            <a:pPr algn="r" rtl="1"/>
            <a:r>
              <a:rPr lang="he-IL" dirty="0"/>
              <a:t>בחירה מתוך רשימה של המשתנים, עד 4 משתנים במקביל (ערוצים)</a:t>
            </a:r>
          </a:p>
          <a:p>
            <a:pPr algn="r" rtl="1"/>
            <a:r>
              <a:rPr lang="en-US" dirty="0"/>
              <a:t>30</a:t>
            </a:r>
            <a:r>
              <a:rPr lang="he-IL" dirty="0"/>
              <a:t> פריימים לשניה ללא שיהוקים, 20 אחוז צריכת מעבד </a:t>
            </a:r>
            <a:r>
              <a:rPr lang="en-US" dirty="0"/>
              <a:t>I3</a:t>
            </a:r>
            <a:r>
              <a:rPr lang="he-IL" dirty="0"/>
              <a:t>.</a:t>
            </a:r>
          </a:p>
          <a:p>
            <a:pPr marL="0" indent="0" algn="r" rtl="1">
              <a:buNone/>
            </a:pPr>
            <a:endParaRPr lang="he-IL" dirty="0"/>
          </a:p>
          <a:p>
            <a:endParaRPr lang="en-US" dirty="0"/>
          </a:p>
        </p:txBody>
      </p:sp>
      <p:sp>
        <p:nvSpPr>
          <p:cNvPr id="4" name="Slide Number Placeholder 3"/>
          <p:cNvSpPr>
            <a:spLocks noGrp="1"/>
          </p:cNvSpPr>
          <p:nvPr>
            <p:ph type="sldNum" sz="quarter" idx="12"/>
          </p:nvPr>
        </p:nvSpPr>
        <p:spPr/>
        <p:txBody>
          <a:bodyPr/>
          <a:lstStyle/>
          <a:p>
            <a:fld id="{CEAD551F-53E7-4A45-9131-A140A7D719BE}" type="slidenum">
              <a:rPr lang="en-US" smtClean="0"/>
              <a:t>14</a:t>
            </a:fld>
            <a:endParaRPr lang="en-US"/>
          </a:p>
        </p:txBody>
      </p:sp>
    </p:spTree>
    <p:extLst>
      <p:ext uri="{BB962C8B-B14F-4D97-AF65-F5344CB8AC3E}">
        <p14:creationId xmlns:p14="http://schemas.microsoft.com/office/powerpoint/2010/main" val="3244930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הכנות לתכנתי </a:t>
            </a:r>
            <a:r>
              <a:rPr lang="en-US" dirty="0" err="1"/>
              <a:t>Embeded</a:t>
            </a:r>
            <a:r>
              <a:rPr lang="he-IL" dirty="0"/>
              <a:t>, מתוך הקוד.</a:t>
            </a:r>
            <a:endParaRPr lang="en-US" dirty="0"/>
          </a:p>
        </p:txBody>
      </p:sp>
      <p:sp>
        <p:nvSpPr>
          <p:cNvPr id="3" name="Content Placeholder 2"/>
          <p:cNvSpPr>
            <a:spLocks noGrp="1"/>
          </p:cNvSpPr>
          <p:nvPr>
            <p:ph idx="1"/>
          </p:nvPr>
        </p:nvSpPr>
        <p:spPr/>
        <p:txBody>
          <a:bodyPr/>
          <a:lstStyle/>
          <a:p>
            <a:pPr algn="r" rtl="1"/>
            <a:r>
              <a:rPr lang="he-IL" dirty="0"/>
              <a:t>תיעוד והדרכה לתכנתים כיצד לשנות דברים פשוטים כגון:</a:t>
            </a:r>
          </a:p>
          <a:p>
            <a:pPr marL="0" indent="0" algn="r" rtl="1">
              <a:buNone/>
            </a:pPr>
            <a:r>
              <a:rPr lang="he-IL" dirty="0"/>
              <a:t>1. הוספה והסרה של פקודות</a:t>
            </a:r>
          </a:p>
          <a:p>
            <a:pPr marL="0" indent="0" algn="r" rtl="1">
              <a:buNone/>
            </a:pPr>
            <a:r>
              <a:rPr lang="he-IL" dirty="0"/>
              <a:t>2. הוספת כפתורים.</a:t>
            </a:r>
          </a:p>
          <a:p>
            <a:pPr marL="0" indent="0" algn="r" rtl="1">
              <a:buNone/>
            </a:pPr>
            <a:r>
              <a:rPr lang="he-IL" dirty="0"/>
              <a:t>מבנה התוכנה יאפשר שינויים אלו בקלות.</a:t>
            </a:r>
          </a:p>
          <a:p>
            <a:pPr marL="0" indent="0" algn="r" rtl="1">
              <a:buNone/>
            </a:pPr>
            <a:endParaRPr lang="he-IL" dirty="0"/>
          </a:p>
          <a:p>
            <a:pPr algn="r" rtl="1"/>
            <a:r>
              <a:rPr lang="he-IL" dirty="0"/>
              <a:t>מוד דיבאג - כגון הצגה של הפאקטה שהתקבלה על המסך.</a:t>
            </a:r>
          </a:p>
          <a:p>
            <a:pPr marL="0" indent="0" algn="r" rtl="1">
              <a:buNone/>
            </a:pPr>
            <a:endParaRPr lang="he-IL" dirty="0"/>
          </a:p>
          <a:p>
            <a:pPr marL="0" indent="0" algn="r" rtl="1">
              <a:buNone/>
            </a:pPr>
            <a:endParaRPr lang="he-IL" dirty="0"/>
          </a:p>
          <a:p>
            <a:pPr algn="r" rtl="1"/>
            <a:endParaRPr lang="he-IL" dirty="0"/>
          </a:p>
          <a:p>
            <a:pPr algn="r" rtl="1"/>
            <a:endParaRPr lang="en-US" dirty="0"/>
          </a:p>
        </p:txBody>
      </p:sp>
      <p:sp>
        <p:nvSpPr>
          <p:cNvPr id="4" name="Slide Number Placeholder 3"/>
          <p:cNvSpPr>
            <a:spLocks noGrp="1"/>
          </p:cNvSpPr>
          <p:nvPr>
            <p:ph type="sldNum" sz="quarter" idx="12"/>
          </p:nvPr>
        </p:nvSpPr>
        <p:spPr/>
        <p:txBody>
          <a:bodyPr/>
          <a:lstStyle/>
          <a:p>
            <a:fld id="{CEAD551F-53E7-4A45-9131-A140A7D719BE}" type="slidenum">
              <a:rPr lang="en-US" smtClean="0"/>
              <a:t>15</a:t>
            </a:fld>
            <a:endParaRPr lang="en-US"/>
          </a:p>
        </p:txBody>
      </p:sp>
    </p:spTree>
    <p:extLst>
      <p:ext uri="{BB962C8B-B14F-4D97-AF65-F5344CB8AC3E}">
        <p14:creationId xmlns:p14="http://schemas.microsoft.com/office/powerpoint/2010/main" val="1735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הגדרות וויזואליות, ממשק בדיקה ראשוני.</a:t>
            </a:r>
            <a:endParaRPr lang="en-US" dirty="0"/>
          </a:p>
        </p:txBody>
      </p:sp>
      <p:sp>
        <p:nvSpPr>
          <p:cNvPr id="4" name="Slide Number Placeholder 3"/>
          <p:cNvSpPr>
            <a:spLocks noGrp="1"/>
          </p:cNvSpPr>
          <p:nvPr>
            <p:ph type="sldNum" sz="quarter" idx="12"/>
          </p:nvPr>
        </p:nvSpPr>
        <p:spPr/>
        <p:txBody>
          <a:bodyPr/>
          <a:lstStyle/>
          <a:p>
            <a:fld id="{CEAD551F-53E7-4A45-9131-A140A7D719BE}" type="slidenum">
              <a:rPr lang="en-US" smtClean="0"/>
              <a:t>16</a:t>
            </a:fld>
            <a:endParaRPr lang="en-US"/>
          </a:p>
        </p:txBody>
      </p:sp>
      <p:sp>
        <p:nvSpPr>
          <p:cNvPr id="6" name="Content Placeholder 5"/>
          <p:cNvSpPr>
            <a:spLocks noGrp="1"/>
          </p:cNvSpPr>
          <p:nvPr>
            <p:ph idx="1"/>
          </p:nvPr>
        </p:nvSpPr>
        <p:spPr/>
        <p:txBody>
          <a:bodyPr/>
          <a:lstStyle/>
          <a:p>
            <a:pPr algn="r" rtl="1"/>
            <a:r>
              <a:rPr lang="he-IL" dirty="0"/>
              <a:t>צבעי הממשק</a:t>
            </a:r>
          </a:p>
          <a:p>
            <a:pPr algn="r" rtl="1"/>
            <a:endParaRPr lang="en-US" dirty="0"/>
          </a:p>
        </p:txBody>
      </p:sp>
      <p:pic>
        <p:nvPicPr>
          <p:cNvPr id="7" name="Content Placeholder 4"/>
          <p:cNvPicPr>
            <a:picLocks noChangeAspect="1"/>
          </p:cNvPicPr>
          <p:nvPr/>
        </p:nvPicPr>
        <p:blipFill rotWithShape="1">
          <a:blip r:embed="rId2"/>
          <a:srcRect l="62" t="5226" r="59938" b="4965"/>
          <a:stretch/>
        </p:blipFill>
        <p:spPr>
          <a:xfrm>
            <a:off x="5634445" y="2842563"/>
            <a:ext cx="3936276" cy="2982768"/>
          </a:xfrm>
          <a:prstGeom prst="rect">
            <a:avLst/>
          </a:prstGeom>
        </p:spPr>
      </p:pic>
    </p:spTree>
    <p:extLst>
      <p:ext uri="{BB962C8B-B14F-4D97-AF65-F5344CB8AC3E}">
        <p14:creationId xmlns:p14="http://schemas.microsoft.com/office/powerpoint/2010/main" val="3658319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Collapse Parameters</a:t>
            </a:r>
          </a:p>
        </p:txBody>
      </p:sp>
      <p:pic>
        <p:nvPicPr>
          <p:cNvPr id="5" name="Content Placeholder 4"/>
          <p:cNvPicPr>
            <a:picLocks noGrp="1" noChangeAspect="1"/>
          </p:cNvPicPr>
          <p:nvPr>
            <p:ph idx="1"/>
          </p:nvPr>
        </p:nvPicPr>
        <p:blipFill rotWithShape="1">
          <a:blip r:embed="rId2"/>
          <a:srcRect l="29214" t="30255" r="61097" b="19932"/>
          <a:stretch/>
        </p:blipFill>
        <p:spPr>
          <a:xfrm>
            <a:off x="3753394" y="1890303"/>
            <a:ext cx="2574024" cy="4466047"/>
          </a:xfrm>
          <a:prstGeom prst="rect">
            <a:avLst/>
          </a:prstGeom>
        </p:spPr>
      </p:pic>
      <p:sp>
        <p:nvSpPr>
          <p:cNvPr id="4" name="Slide Number Placeholder 3"/>
          <p:cNvSpPr>
            <a:spLocks noGrp="1"/>
          </p:cNvSpPr>
          <p:nvPr>
            <p:ph type="sldNum" sz="quarter" idx="12"/>
          </p:nvPr>
        </p:nvSpPr>
        <p:spPr/>
        <p:txBody>
          <a:bodyPr/>
          <a:lstStyle/>
          <a:p>
            <a:fld id="{CEAD551F-53E7-4A45-9131-A140A7D719BE}" type="slidenum">
              <a:rPr lang="en-US" smtClean="0"/>
              <a:t>17</a:t>
            </a:fld>
            <a:endParaRPr lang="en-US"/>
          </a:p>
        </p:txBody>
      </p:sp>
    </p:spTree>
    <p:extLst>
      <p:ext uri="{BB962C8B-B14F-4D97-AF65-F5344CB8AC3E}">
        <p14:creationId xmlns:p14="http://schemas.microsoft.com/office/powerpoint/2010/main" val="2785018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on screen</a:t>
            </a:r>
          </a:p>
        </p:txBody>
      </p:sp>
      <p:sp>
        <p:nvSpPr>
          <p:cNvPr id="3" name="Content Placeholder 2"/>
          <p:cNvSpPr>
            <a:spLocks noGrp="1"/>
          </p:cNvSpPr>
          <p:nvPr>
            <p:ph idx="1"/>
          </p:nvPr>
        </p:nvSpPr>
        <p:spPr/>
        <p:txBody>
          <a:bodyPr>
            <a:normAutofit/>
          </a:bodyPr>
          <a:lstStyle/>
          <a:p>
            <a:r>
              <a:rPr lang="en-US" dirty="0"/>
              <a:t>Connect/disconnect</a:t>
            </a:r>
          </a:p>
          <a:p>
            <a:r>
              <a:rPr lang="en-US" dirty="0">
                <a:solidFill>
                  <a:srgbClr val="FF0000"/>
                </a:solidFill>
              </a:rPr>
              <a:t>Rx/</a:t>
            </a:r>
            <a:r>
              <a:rPr lang="en-US" dirty="0" err="1">
                <a:solidFill>
                  <a:srgbClr val="FF0000"/>
                </a:solidFill>
              </a:rPr>
              <a:t>Tx</a:t>
            </a:r>
            <a:r>
              <a:rPr lang="en-US" dirty="0">
                <a:solidFill>
                  <a:srgbClr val="FF0000"/>
                </a:solidFill>
              </a:rPr>
              <a:t> </a:t>
            </a:r>
            <a:r>
              <a:rPr lang="en-US" dirty="0" err="1">
                <a:solidFill>
                  <a:srgbClr val="FF0000"/>
                </a:solidFill>
              </a:rPr>
              <a:t>leds</a:t>
            </a:r>
            <a:r>
              <a:rPr lang="en-US" dirty="0">
                <a:solidFill>
                  <a:srgbClr val="FF0000"/>
                </a:solidFill>
              </a:rPr>
              <a:t> (with hidden Log)</a:t>
            </a:r>
          </a:p>
          <a:p>
            <a:r>
              <a:rPr lang="en-US" dirty="0">
                <a:solidFill>
                  <a:srgbClr val="FF0000"/>
                </a:solidFill>
              </a:rPr>
              <a:t>Temperature</a:t>
            </a:r>
          </a:p>
          <a:p>
            <a:r>
              <a:rPr lang="en-US" dirty="0">
                <a:solidFill>
                  <a:srgbClr val="FF0000"/>
                </a:solidFill>
              </a:rPr>
              <a:t>Voltage</a:t>
            </a:r>
          </a:p>
          <a:p>
            <a:r>
              <a:rPr lang="en-US" dirty="0"/>
              <a:t>Show Serial number</a:t>
            </a:r>
          </a:p>
          <a:p>
            <a:r>
              <a:rPr lang="en-US" dirty="0"/>
              <a:t>Show Firmware</a:t>
            </a:r>
          </a:p>
          <a:p>
            <a:pPr marL="0" indent="0">
              <a:buNone/>
            </a:pPr>
            <a:endParaRPr lang="en-US" dirty="0"/>
          </a:p>
          <a:p>
            <a:pPr marL="0" indent="0">
              <a:buNone/>
            </a:pPr>
            <a:r>
              <a:rPr lang="en-US" dirty="0"/>
              <a:t>	</a:t>
            </a:r>
          </a:p>
        </p:txBody>
      </p:sp>
      <p:sp>
        <p:nvSpPr>
          <p:cNvPr id="4" name="Slide Number Placeholder 3"/>
          <p:cNvSpPr>
            <a:spLocks noGrp="1"/>
          </p:cNvSpPr>
          <p:nvPr>
            <p:ph type="sldNum" sz="quarter" idx="12"/>
          </p:nvPr>
        </p:nvSpPr>
        <p:spPr/>
        <p:txBody>
          <a:bodyPr/>
          <a:lstStyle/>
          <a:p>
            <a:fld id="{CEAD551F-53E7-4A45-9131-A140A7D719BE}" type="slidenum">
              <a:rPr lang="en-US" smtClean="0"/>
              <a:t>18</a:t>
            </a:fld>
            <a:endParaRPr lang="en-US"/>
          </a:p>
        </p:txBody>
      </p:sp>
    </p:spTree>
    <p:extLst>
      <p:ext uri="{BB962C8B-B14F-4D97-AF65-F5344CB8AC3E}">
        <p14:creationId xmlns:p14="http://schemas.microsoft.com/office/powerpoint/2010/main" val="3339795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Parameters(collapse)</a:t>
            </a:r>
            <a:br>
              <a:rPr lang="en-US" dirty="0"/>
            </a:br>
            <a:endParaRPr lang="en-US" dirty="0"/>
          </a:p>
        </p:txBody>
      </p:sp>
      <p:sp>
        <p:nvSpPr>
          <p:cNvPr id="3" name="Content Placeholder 2"/>
          <p:cNvSpPr>
            <a:spLocks noGrp="1"/>
          </p:cNvSpPr>
          <p:nvPr>
            <p:ph idx="1"/>
          </p:nvPr>
        </p:nvSpPr>
        <p:spPr/>
        <p:txBody>
          <a:bodyPr>
            <a:normAutofit fontScale="40000" lnSpcReduction="20000"/>
          </a:bodyPr>
          <a:lstStyle/>
          <a:p>
            <a:pPr marL="457200" lvl="1" indent="0">
              <a:buNone/>
            </a:pPr>
            <a:endParaRPr lang="en-US" dirty="0"/>
          </a:p>
          <a:p>
            <a:pPr lvl="1"/>
            <a:r>
              <a:rPr lang="en-US" dirty="0"/>
              <a:t>Reference source for drive mode</a:t>
            </a:r>
          </a:p>
          <a:p>
            <a:pPr lvl="2"/>
            <a:r>
              <a:rPr lang="en-US" dirty="0"/>
              <a:t>Source :{Enum: PWM/Analog/Digital/Buffer}</a:t>
            </a:r>
          </a:p>
          <a:p>
            <a:pPr lvl="2"/>
            <a:r>
              <a:rPr lang="en-US" dirty="0"/>
              <a:t>Command 4</a:t>
            </a:r>
            <a:r>
              <a:rPr lang="en-US" baseline="30000" dirty="0"/>
              <a:t>th</a:t>
            </a:r>
            <a:r>
              <a:rPr lang="en-US" dirty="0"/>
              <a:t> order LPF.{float: Hz}</a:t>
            </a:r>
          </a:p>
          <a:p>
            <a:pPr lvl="1"/>
            <a:r>
              <a:rPr lang="en-US" dirty="0"/>
              <a:t>Feedback Source</a:t>
            </a:r>
          </a:p>
          <a:p>
            <a:pPr lvl="2"/>
            <a:r>
              <a:rPr lang="en-US" dirty="0"/>
              <a:t>Commutation {</a:t>
            </a:r>
            <a:r>
              <a:rPr lang="en-US" dirty="0" err="1"/>
              <a:t>enum</a:t>
            </a:r>
            <a:r>
              <a:rPr lang="en-US" dirty="0"/>
              <a:t>}</a:t>
            </a:r>
          </a:p>
          <a:p>
            <a:pPr lvl="2"/>
            <a:r>
              <a:rPr lang="en-US" dirty="0"/>
              <a:t>Speed {</a:t>
            </a:r>
            <a:r>
              <a:rPr lang="en-US" dirty="0" err="1"/>
              <a:t>enum</a:t>
            </a:r>
            <a:r>
              <a:rPr lang="en-US" dirty="0"/>
              <a:t>}</a:t>
            </a:r>
          </a:p>
          <a:p>
            <a:pPr lvl="2"/>
            <a:r>
              <a:rPr lang="en-US" dirty="0"/>
              <a:t>Position {</a:t>
            </a:r>
            <a:r>
              <a:rPr lang="en-US" dirty="0" err="1"/>
              <a:t>enum</a:t>
            </a:r>
            <a:r>
              <a:rPr lang="en-US" dirty="0"/>
              <a:t>}</a:t>
            </a:r>
          </a:p>
          <a:p>
            <a:pPr lvl="1"/>
            <a:r>
              <a:rPr lang="en-US" dirty="0"/>
              <a:t>Motor</a:t>
            </a:r>
          </a:p>
          <a:p>
            <a:pPr lvl="2"/>
            <a:r>
              <a:rPr lang="en-US"/>
              <a:t>pole pairs</a:t>
            </a:r>
            <a:endParaRPr lang="en-US" dirty="0"/>
          </a:p>
          <a:p>
            <a:pPr lvl="1"/>
            <a:r>
              <a:rPr lang="en-US" dirty="0"/>
              <a:t>Feedbacks</a:t>
            </a:r>
          </a:p>
          <a:p>
            <a:pPr lvl="2"/>
            <a:r>
              <a:rPr lang="en-US" dirty="0"/>
              <a:t>Hall</a:t>
            </a:r>
          </a:p>
          <a:p>
            <a:pPr lvl="3"/>
            <a:r>
              <a:rPr lang="en-US" dirty="0"/>
              <a:t>Counts per Rev (EncoderLinesx4)</a:t>
            </a:r>
          </a:p>
          <a:p>
            <a:pPr lvl="3"/>
            <a:r>
              <a:rPr lang="en-US" dirty="0"/>
              <a:t>Roll up</a:t>
            </a:r>
          </a:p>
          <a:p>
            <a:pPr lvl="3"/>
            <a:r>
              <a:rPr lang="en-US" dirty="0" err="1"/>
              <a:t>ect</a:t>
            </a:r>
            <a:endParaRPr lang="en-US" dirty="0"/>
          </a:p>
          <a:p>
            <a:pPr lvl="2"/>
            <a:r>
              <a:rPr lang="en-US" dirty="0"/>
              <a:t>QEP1</a:t>
            </a:r>
          </a:p>
          <a:p>
            <a:pPr lvl="2"/>
            <a:r>
              <a:rPr lang="en-US" dirty="0"/>
              <a:t>QEP2</a:t>
            </a:r>
          </a:p>
          <a:p>
            <a:pPr lvl="2"/>
            <a:r>
              <a:rPr lang="en-US" dirty="0"/>
              <a:t>SSI Encoder</a:t>
            </a:r>
          </a:p>
          <a:p>
            <a:pPr lvl="1"/>
            <a:r>
              <a:rPr lang="en-US" dirty="0"/>
              <a:t>Limits:</a:t>
            </a:r>
          </a:p>
          <a:p>
            <a:pPr lvl="2"/>
            <a:r>
              <a:rPr lang="en-US" dirty="0"/>
              <a:t>Max PWM</a:t>
            </a:r>
          </a:p>
          <a:p>
            <a:pPr lvl="2"/>
            <a:r>
              <a:rPr lang="en-US" dirty="0"/>
              <a:t>Max current</a:t>
            </a:r>
          </a:p>
          <a:p>
            <a:pPr lvl="2"/>
            <a:r>
              <a:rPr lang="en-US" dirty="0"/>
              <a:t>Max Speed</a:t>
            </a:r>
          </a:p>
          <a:p>
            <a:pPr lvl="1"/>
            <a:r>
              <a:rPr lang="en-US" dirty="0"/>
              <a:t>Communication</a:t>
            </a:r>
          </a:p>
          <a:p>
            <a:pPr lvl="2"/>
            <a:r>
              <a:rPr lang="en-US" dirty="0"/>
              <a:t>Rs232 Baud rate</a:t>
            </a:r>
          </a:p>
          <a:p>
            <a:pPr lvl="2"/>
            <a:r>
              <a:rPr lang="en-US" dirty="0"/>
              <a:t>Can-ID</a:t>
            </a:r>
          </a:p>
          <a:p>
            <a:pPr lvl="2"/>
            <a:r>
              <a:rPr lang="en-US" dirty="0"/>
              <a:t>Can Baud Rate</a:t>
            </a:r>
          </a:p>
          <a:p>
            <a:pPr marL="457200" lvl="1" indent="0">
              <a:buNone/>
            </a:pPr>
            <a:r>
              <a:rPr lang="en-US" dirty="0"/>
              <a:t>					</a:t>
            </a:r>
          </a:p>
          <a:p>
            <a:pPr lvl="1"/>
            <a:endParaRPr lang="en-US" dirty="0"/>
          </a:p>
          <a:p>
            <a:pPr lvl="2"/>
            <a:endParaRPr lang="en-US" dirty="0"/>
          </a:p>
          <a:p>
            <a:pPr marL="457200" lvl="1" indent="0">
              <a:buNone/>
            </a:pPr>
            <a:endParaRPr lang="en-US" dirty="0"/>
          </a:p>
        </p:txBody>
      </p:sp>
      <p:sp>
        <p:nvSpPr>
          <p:cNvPr id="4" name="Slide Number Placeholder 3"/>
          <p:cNvSpPr>
            <a:spLocks noGrp="1"/>
          </p:cNvSpPr>
          <p:nvPr>
            <p:ph type="sldNum" sz="quarter" idx="12"/>
          </p:nvPr>
        </p:nvSpPr>
        <p:spPr/>
        <p:txBody>
          <a:bodyPr/>
          <a:lstStyle/>
          <a:p>
            <a:fld id="{CEAD551F-53E7-4A45-9131-A140A7D719BE}" type="slidenum">
              <a:rPr lang="en-US" smtClean="0"/>
              <a:t>19</a:t>
            </a:fld>
            <a:endParaRPr lang="en-US" dirty="0"/>
          </a:p>
        </p:txBody>
      </p:sp>
    </p:spTree>
    <p:extLst>
      <p:ext uri="{BB962C8B-B14F-4D97-AF65-F5344CB8AC3E}">
        <p14:creationId xmlns:p14="http://schemas.microsoft.com/office/powerpoint/2010/main" val="3860170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התקנה</a:t>
            </a:r>
            <a:endParaRPr lang="en-US" dirty="0"/>
          </a:p>
        </p:txBody>
      </p:sp>
      <p:sp>
        <p:nvSpPr>
          <p:cNvPr id="3" name="Content Placeholder 2"/>
          <p:cNvSpPr>
            <a:spLocks noGrp="1"/>
          </p:cNvSpPr>
          <p:nvPr>
            <p:ph idx="1"/>
          </p:nvPr>
        </p:nvSpPr>
        <p:spPr/>
        <p:txBody>
          <a:bodyPr/>
          <a:lstStyle/>
          <a:p>
            <a:pPr algn="r" rtl="1"/>
            <a:r>
              <a:rPr lang="he-IL" dirty="0"/>
              <a:t>התקנה פשוטה</a:t>
            </a:r>
          </a:p>
          <a:p>
            <a:pPr algn="r" rtl="1"/>
            <a:r>
              <a:rPr lang="he-IL" dirty="0"/>
              <a:t>קובץ ההתקנה פחות 200 מגה.</a:t>
            </a:r>
          </a:p>
          <a:p>
            <a:pPr algn="r" rtl="1"/>
            <a:r>
              <a:rPr lang="he-IL" dirty="0"/>
              <a:t>קובץ ההתקנה יכלול את כלל הדרייברים.</a:t>
            </a:r>
          </a:p>
          <a:p>
            <a:pPr algn="r" rtl="1"/>
            <a:r>
              <a:rPr lang="he-IL" dirty="0"/>
              <a:t>ההתקנה לא תתקין תהליך שירוץ בזמן אתחול מערכת ההפעלה.</a:t>
            </a:r>
          </a:p>
          <a:p>
            <a:pPr algn="r" rtl="1"/>
            <a:r>
              <a:rPr lang="he-IL" dirty="0"/>
              <a:t>הסרה פשוטה.</a:t>
            </a:r>
          </a:p>
          <a:p>
            <a:pPr algn="r" rtl="1"/>
            <a:endParaRPr lang="en-US" dirty="0"/>
          </a:p>
          <a:p>
            <a:endParaRPr lang="en-US" dirty="0"/>
          </a:p>
        </p:txBody>
      </p:sp>
      <p:sp>
        <p:nvSpPr>
          <p:cNvPr id="4" name="Slide Number Placeholder 3"/>
          <p:cNvSpPr>
            <a:spLocks noGrp="1"/>
          </p:cNvSpPr>
          <p:nvPr>
            <p:ph type="sldNum" sz="quarter" idx="12"/>
          </p:nvPr>
        </p:nvSpPr>
        <p:spPr/>
        <p:txBody>
          <a:bodyPr/>
          <a:lstStyle/>
          <a:p>
            <a:fld id="{CEAD551F-53E7-4A45-9131-A140A7D719BE}" type="slidenum">
              <a:rPr lang="en-US" smtClean="0"/>
              <a:t>2</a:t>
            </a:fld>
            <a:endParaRPr lang="en-US"/>
          </a:p>
        </p:txBody>
      </p:sp>
    </p:spTree>
    <p:extLst>
      <p:ext uri="{BB962C8B-B14F-4D97-AF65-F5344CB8AC3E}">
        <p14:creationId xmlns:p14="http://schemas.microsoft.com/office/powerpoint/2010/main" val="3087104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Content Placeholder 2"/>
          <p:cNvSpPr>
            <a:spLocks noGrp="1"/>
          </p:cNvSpPr>
          <p:nvPr>
            <p:ph idx="1"/>
          </p:nvPr>
        </p:nvSpPr>
        <p:spPr/>
        <p:txBody>
          <a:bodyPr>
            <a:normAutofit fontScale="47500" lnSpcReduction="20000"/>
          </a:bodyPr>
          <a:lstStyle/>
          <a:p>
            <a:pPr lvl="1"/>
            <a:r>
              <a:rPr lang="en-US" dirty="0"/>
              <a:t>Plot	</a:t>
            </a:r>
          </a:p>
          <a:p>
            <a:pPr lvl="2"/>
            <a:r>
              <a:rPr lang="en-US" dirty="0"/>
              <a:t>Ch1: current/Speed/Position</a:t>
            </a:r>
          </a:p>
          <a:p>
            <a:pPr lvl="2"/>
            <a:r>
              <a:rPr lang="en-US" dirty="0"/>
              <a:t>Ch1 gain</a:t>
            </a:r>
          </a:p>
          <a:p>
            <a:pPr lvl="2"/>
            <a:r>
              <a:rPr lang="en-US" dirty="0"/>
              <a:t>Ch2: current/Speed/Position</a:t>
            </a:r>
          </a:p>
          <a:p>
            <a:pPr lvl="2"/>
            <a:r>
              <a:rPr lang="en-US" dirty="0"/>
              <a:t>Cha2 Gain</a:t>
            </a:r>
          </a:p>
          <a:p>
            <a:pPr lvl="2"/>
            <a:endParaRPr lang="en-US" dirty="0"/>
          </a:p>
          <a:p>
            <a:pPr lvl="1"/>
            <a:r>
              <a:rPr lang="en-US" dirty="0" err="1"/>
              <a:t>Pid</a:t>
            </a:r>
            <a:endParaRPr lang="en-US" dirty="0"/>
          </a:p>
          <a:p>
            <a:pPr lvl="2"/>
            <a:r>
              <a:rPr lang="en-US" dirty="0"/>
              <a:t>Current</a:t>
            </a:r>
          </a:p>
          <a:p>
            <a:pPr lvl="2"/>
            <a:r>
              <a:rPr lang="en-US" dirty="0"/>
              <a:t>Speed</a:t>
            </a:r>
          </a:p>
          <a:p>
            <a:pPr lvl="2"/>
            <a:r>
              <a:rPr lang="en-US" dirty="0"/>
              <a:t>Position</a:t>
            </a:r>
          </a:p>
          <a:p>
            <a:pPr lvl="1"/>
            <a:r>
              <a:rPr lang="en-US" dirty="0">
                <a:solidFill>
                  <a:srgbClr val="FF0000"/>
                </a:solidFill>
              </a:rPr>
              <a:t>Profiler</a:t>
            </a:r>
          </a:p>
          <a:p>
            <a:pPr lvl="2"/>
            <a:r>
              <a:rPr lang="en-US" dirty="0">
                <a:solidFill>
                  <a:srgbClr val="FF0000"/>
                </a:solidFill>
              </a:rPr>
              <a:t>Disabled</a:t>
            </a:r>
          </a:p>
          <a:p>
            <a:pPr lvl="2"/>
            <a:r>
              <a:rPr lang="en-US" dirty="0">
                <a:solidFill>
                  <a:srgbClr val="FF0000"/>
                </a:solidFill>
              </a:rPr>
              <a:t>Trapezoid</a:t>
            </a:r>
          </a:p>
          <a:p>
            <a:pPr lvl="2"/>
            <a:r>
              <a:rPr lang="en-US" dirty="0">
                <a:solidFill>
                  <a:srgbClr val="FF0000"/>
                </a:solidFill>
              </a:rPr>
              <a:t>S-curve</a:t>
            </a:r>
          </a:p>
          <a:p>
            <a:pPr lvl="2"/>
            <a:endParaRPr lang="en-US" dirty="0"/>
          </a:p>
          <a:p>
            <a:pPr lvl="1"/>
            <a:r>
              <a:rPr lang="en-US" dirty="0">
                <a:solidFill>
                  <a:srgbClr val="FF0000"/>
                </a:solidFill>
              </a:rPr>
              <a:t>Motion:</a:t>
            </a:r>
          </a:p>
          <a:p>
            <a:pPr lvl="2"/>
            <a:r>
              <a:rPr lang="en-US" dirty="0">
                <a:solidFill>
                  <a:srgbClr val="FF0000"/>
                </a:solidFill>
              </a:rPr>
              <a:t>Acceleration</a:t>
            </a:r>
          </a:p>
          <a:p>
            <a:pPr lvl="2"/>
            <a:r>
              <a:rPr lang="en-US" dirty="0">
                <a:solidFill>
                  <a:srgbClr val="FF0000"/>
                </a:solidFill>
              </a:rPr>
              <a:t>Jerk</a:t>
            </a:r>
          </a:p>
          <a:p>
            <a:pPr lvl="2"/>
            <a:endParaRPr lang="en-US" dirty="0"/>
          </a:p>
          <a:p>
            <a:pPr lvl="1"/>
            <a:r>
              <a:rPr lang="en-US" dirty="0"/>
              <a:t>Driver </a:t>
            </a:r>
            <a:r>
              <a:rPr lang="en-US" dirty="0" err="1"/>
              <a:t>comm</a:t>
            </a:r>
            <a:r>
              <a:rPr lang="en-US" dirty="0"/>
              <a:t> Parameters</a:t>
            </a:r>
          </a:p>
          <a:p>
            <a:pPr lvl="2"/>
            <a:r>
              <a:rPr lang="en-US" dirty="0"/>
              <a:t>Can ID</a:t>
            </a:r>
          </a:p>
          <a:p>
            <a:pPr lvl="2"/>
            <a:r>
              <a:rPr lang="en-US" dirty="0"/>
              <a:t>Can Baud</a:t>
            </a:r>
          </a:p>
          <a:p>
            <a:pPr lvl="2"/>
            <a:r>
              <a:rPr lang="en-US" dirty="0"/>
              <a:t>Rs232 Baud</a:t>
            </a:r>
          </a:p>
          <a:p>
            <a:pPr marL="457200" lvl="1" indent="0">
              <a:buNone/>
            </a:pPr>
            <a:r>
              <a:rPr lang="en-US" dirty="0"/>
              <a:t>	</a:t>
            </a:r>
          </a:p>
        </p:txBody>
      </p:sp>
      <p:sp>
        <p:nvSpPr>
          <p:cNvPr id="4" name="Slide Number Placeholder 3"/>
          <p:cNvSpPr>
            <a:spLocks noGrp="1"/>
          </p:cNvSpPr>
          <p:nvPr>
            <p:ph type="sldNum" sz="quarter" idx="12"/>
          </p:nvPr>
        </p:nvSpPr>
        <p:spPr/>
        <p:txBody>
          <a:bodyPr/>
          <a:lstStyle/>
          <a:p>
            <a:fld id="{CEAD551F-53E7-4A45-9131-A140A7D719BE}" type="slidenum">
              <a:rPr lang="en-US" smtClean="0"/>
              <a:t>20</a:t>
            </a:fld>
            <a:endParaRPr lang="en-US"/>
          </a:p>
        </p:txBody>
      </p:sp>
    </p:spTree>
    <p:extLst>
      <p:ext uri="{BB962C8B-B14F-4D97-AF65-F5344CB8AC3E}">
        <p14:creationId xmlns:p14="http://schemas.microsoft.com/office/powerpoint/2010/main" val="1441847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Commands</a:t>
            </a:r>
          </a:p>
        </p:txBody>
      </p:sp>
      <p:sp>
        <p:nvSpPr>
          <p:cNvPr id="3" name="Content Placeholder 2"/>
          <p:cNvSpPr>
            <a:spLocks noGrp="1"/>
          </p:cNvSpPr>
          <p:nvPr>
            <p:ph idx="1"/>
          </p:nvPr>
        </p:nvSpPr>
        <p:spPr/>
        <p:txBody>
          <a:bodyPr/>
          <a:lstStyle/>
          <a:p>
            <a:pPr marL="228600" lvl="1">
              <a:spcBef>
                <a:spcPts val="1000"/>
              </a:spcBef>
            </a:pPr>
            <a:r>
              <a:rPr lang="en-US" dirty="0"/>
              <a:t>Drive Mode: current, Speed, Position.</a:t>
            </a:r>
          </a:p>
          <a:p>
            <a:r>
              <a:rPr lang="en-US" dirty="0"/>
              <a:t>Digital Commands</a:t>
            </a:r>
          </a:p>
          <a:p>
            <a:pPr lvl="1"/>
            <a:r>
              <a:rPr lang="en-US" dirty="0"/>
              <a:t>Current[A]</a:t>
            </a:r>
          </a:p>
          <a:p>
            <a:pPr lvl="1"/>
            <a:r>
              <a:rPr lang="en-US" dirty="0"/>
              <a:t>Speed [</a:t>
            </a:r>
            <a:r>
              <a:rPr lang="en-US" dirty="0" err="1"/>
              <a:t>Krpm</a:t>
            </a:r>
            <a:r>
              <a:rPr lang="en-US" dirty="0"/>
              <a:t>]</a:t>
            </a:r>
          </a:p>
          <a:p>
            <a:pPr lvl="1"/>
            <a:r>
              <a:rPr lang="en-US" dirty="0"/>
              <a:t>Position[counts]</a:t>
            </a:r>
          </a:p>
          <a:p>
            <a:pPr lvl="1"/>
            <a:r>
              <a:rPr lang="en-US" dirty="0" err="1"/>
              <a:t>SinWave</a:t>
            </a:r>
            <a:r>
              <a:rPr lang="en-US" dirty="0"/>
              <a:t> </a:t>
            </a:r>
            <a:r>
              <a:rPr lang="en-US" dirty="0" err="1"/>
              <a:t>Genarator</a:t>
            </a:r>
            <a:r>
              <a:rPr lang="en-US" dirty="0"/>
              <a:t> [Float Hz}</a:t>
            </a:r>
          </a:p>
          <a:p>
            <a:pPr lvl="1"/>
            <a:r>
              <a:rPr lang="en-US" dirty="0">
                <a:solidFill>
                  <a:srgbClr val="FF0000"/>
                </a:solidFill>
              </a:rPr>
              <a:t>Send Data file: TBD</a:t>
            </a:r>
          </a:p>
          <a:p>
            <a:endParaRPr lang="en-US" dirty="0"/>
          </a:p>
        </p:txBody>
      </p:sp>
      <p:sp>
        <p:nvSpPr>
          <p:cNvPr id="4" name="Slide Number Placeholder 3"/>
          <p:cNvSpPr>
            <a:spLocks noGrp="1"/>
          </p:cNvSpPr>
          <p:nvPr>
            <p:ph type="sldNum" sz="quarter" idx="12"/>
          </p:nvPr>
        </p:nvSpPr>
        <p:spPr/>
        <p:txBody>
          <a:bodyPr/>
          <a:lstStyle/>
          <a:p>
            <a:fld id="{CEAD551F-53E7-4A45-9131-A140A7D719BE}" type="slidenum">
              <a:rPr lang="en-US" smtClean="0"/>
              <a:t>21</a:t>
            </a:fld>
            <a:endParaRPr lang="en-US"/>
          </a:p>
        </p:txBody>
      </p:sp>
    </p:spTree>
    <p:extLst>
      <p:ext uri="{BB962C8B-B14F-4D97-AF65-F5344CB8AC3E}">
        <p14:creationId xmlns:p14="http://schemas.microsoft.com/office/powerpoint/2010/main" val="3725732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Calibrations</a:t>
            </a:r>
          </a:p>
        </p:txBody>
      </p:sp>
      <p:sp>
        <p:nvSpPr>
          <p:cNvPr id="3" name="Content Placeholder 2"/>
          <p:cNvSpPr>
            <a:spLocks noGrp="1"/>
          </p:cNvSpPr>
          <p:nvPr>
            <p:ph idx="1"/>
          </p:nvPr>
        </p:nvSpPr>
        <p:spPr/>
        <p:txBody>
          <a:bodyPr>
            <a:normAutofit fontScale="70000" lnSpcReduction="20000"/>
          </a:bodyPr>
          <a:lstStyle/>
          <a:p>
            <a:r>
              <a:rPr lang="en-US" dirty="0"/>
              <a:t>Current offset</a:t>
            </a:r>
          </a:p>
          <a:p>
            <a:pPr lvl="1"/>
            <a:r>
              <a:rPr lang="en-US" dirty="0"/>
              <a:t>On/Off Switch {Bitwise}</a:t>
            </a:r>
          </a:p>
          <a:p>
            <a:pPr lvl="1"/>
            <a:r>
              <a:rPr lang="en-US" dirty="0"/>
              <a:t>State {Enum: successes, Offset is too High}</a:t>
            </a:r>
          </a:p>
          <a:p>
            <a:pPr lvl="1"/>
            <a:r>
              <a:rPr lang="en-US" dirty="0" err="1"/>
              <a:t>Ia</a:t>
            </a:r>
            <a:r>
              <a:rPr lang="en-US" dirty="0"/>
              <a:t> offset {float}</a:t>
            </a:r>
          </a:p>
          <a:p>
            <a:pPr lvl="1"/>
            <a:r>
              <a:rPr lang="en-US" dirty="0" err="1"/>
              <a:t>Ib</a:t>
            </a:r>
            <a:r>
              <a:rPr lang="en-US" dirty="0"/>
              <a:t> offset {float}</a:t>
            </a:r>
          </a:p>
          <a:p>
            <a:r>
              <a:rPr lang="en-US" dirty="0"/>
              <a:t>Hall order</a:t>
            </a:r>
          </a:p>
          <a:p>
            <a:pPr marL="685800" lvl="2">
              <a:spcBef>
                <a:spcPts val="1000"/>
              </a:spcBef>
            </a:pPr>
            <a:r>
              <a:rPr lang="en-US" dirty="0"/>
              <a:t>On/Off Switch {Bitwise}</a:t>
            </a:r>
          </a:p>
          <a:p>
            <a:pPr marL="685800" lvl="2">
              <a:spcBef>
                <a:spcPts val="1000"/>
              </a:spcBef>
            </a:pPr>
            <a:r>
              <a:rPr lang="en-US" dirty="0"/>
              <a:t>Forced Current {float}</a:t>
            </a:r>
          </a:p>
          <a:p>
            <a:pPr marL="685800" lvl="2">
              <a:spcBef>
                <a:spcPts val="1000"/>
              </a:spcBef>
            </a:pPr>
            <a:r>
              <a:rPr lang="en-US" dirty="0"/>
              <a:t>State {Enum: successes, Fail Timeout}</a:t>
            </a:r>
          </a:p>
          <a:p>
            <a:pPr marL="228600" lvl="1">
              <a:spcBef>
                <a:spcPts val="1000"/>
              </a:spcBef>
            </a:pPr>
            <a:r>
              <a:rPr lang="en-US" dirty="0"/>
              <a:t>Current calibration</a:t>
            </a:r>
          </a:p>
          <a:p>
            <a:pPr marL="685800" lvl="2">
              <a:spcBef>
                <a:spcPts val="1000"/>
              </a:spcBef>
            </a:pPr>
            <a:r>
              <a:rPr lang="en-US" dirty="0"/>
              <a:t>On/Off Switch {Bitwise}</a:t>
            </a:r>
          </a:p>
          <a:p>
            <a:pPr marL="685800" lvl="2">
              <a:spcBef>
                <a:spcPts val="1000"/>
              </a:spcBef>
            </a:pPr>
            <a:r>
              <a:rPr lang="en-US" dirty="0"/>
              <a:t>State {Enum: successes, Fail Timeout, Fail over-Current}</a:t>
            </a:r>
          </a:p>
          <a:p>
            <a:pPr marL="228600" lvl="1">
              <a:spcBef>
                <a:spcPts val="1000"/>
              </a:spcBef>
            </a:pPr>
            <a:r>
              <a:rPr lang="en-US" dirty="0"/>
              <a:t>Speed calibration</a:t>
            </a:r>
          </a:p>
          <a:p>
            <a:pPr marL="685800" lvl="2">
              <a:spcBef>
                <a:spcPts val="1000"/>
              </a:spcBef>
            </a:pPr>
            <a:r>
              <a:rPr lang="en-US" dirty="0"/>
              <a:t>On/Off Switch {Bitwise}</a:t>
            </a:r>
          </a:p>
          <a:p>
            <a:pPr marL="685800" lvl="2">
              <a:spcBef>
                <a:spcPts val="1000"/>
              </a:spcBef>
            </a:pPr>
            <a:r>
              <a:rPr lang="en-US" dirty="0"/>
              <a:t>State {Enum: successes, Fail Timeout}</a:t>
            </a:r>
          </a:p>
          <a:p>
            <a:pPr marL="685800" lvl="2">
              <a:spcBef>
                <a:spcPts val="1000"/>
              </a:spcBef>
            </a:pPr>
            <a:endParaRPr lang="en-US" dirty="0"/>
          </a:p>
          <a:p>
            <a:pPr marL="228600" lvl="1">
              <a:spcBef>
                <a:spcPts val="1000"/>
              </a:spcBef>
            </a:pPr>
            <a:endParaRPr lang="en-US" dirty="0"/>
          </a:p>
        </p:txBody>
      </p:sp>
      <p:sp>
        <p:nvSpPr>
          <p:cNvPr id="4" name="Slide Number Placeholder 3"/>
          <p:cNvSpPr>
            <a:spLocks noGrp="1"/>
          </p:cNvSpPr>
          <p:nvPr>
            <p:ph type="sldNum" sz="quarter" idx="12"/>
          </p:nvPr>
        </p:nvSpPr>
        <p:spPr/>
        <p:txBody>
          <a:bodyPr/>
          <a:lstStyle/>
          <a:p>
            <a:fld id="{CEAD551F-53E7-4A45-9131-A140A7D719BE}" type="slidenum">
              <a:rPr lang="en-US" smtClean="0"/>
              <a:t>22</a:t>
            </a:fld>
            <a:endParaRPr lang="en-US"/>
          </a:p>
        </p:txBody>
      </p:sp>
    </p:spTree>
    <p:extLst>
      <p:ext uri="{BB962C8B-B14F-4D97-AF65-F5344CB8AC3E}">
        <p14:creationId xmlns:p14="http://schemas.microsoft.com/office/powerpoint/2010/main" val="2124683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מבנה תוכנה כבלוקים</a:t>
            </a:r>
            <a:endParaRPr lang="en-US" dirty="0"/>
          </a:p>
        </p:txBody>
      </p:sp>
      <p:sp>
        <p:nvSpPr>
          <p:cNvPr id="3" name="Content Placeholder 2"/>
          <p:cNvSpPr>
            <a:spLocks noGrp="1"/>
          </p:cNvSpPr>
          <p:nvPr>
            <p:ph idx="1"/>
          </p:nvPr>
        </p:nvSpPr>
        <p:spPr/>
        <p:txBody>
          <a:bodyPr/>
          <a:lstStyle/>
          <a:p>
            <a:pPr algn="r" rtl="1"/>
            <a:r>
              <a:rPr lang="he-IL" dirty="0"/>
              <a:t>יתוכנן כבלוקים מודולארים -  </a:t>
            </a:r>
            <a:r>
              <a:rPr lang="en-US" dirty="0"/>
              <a:t>API</a:t>
            </a:r>
            <a:r>
              <a:rPr lang="he-IL" dirty="0"/>
              <a:t>, לדוגמה שינוי פרוטוקול בקר לא יגרור שינוי מהותי בתוכנה. </a:t>
            </a:r>
          </a:p>
          <a:p>
            <a:pPr marL="0" indent="0" algn="r" rtl="1">
              <a:buNone/>
            </a:pPr>
            <a:endParaRPr lang="he-IL" dirty="0"/>
          </a:p>
          <a:p>
            <a:pPr algn="r" rtl="1"/>
            <a:endParaRPr lang="en-US" dirty="0"/>
          </a:p>
        </p:txBody>
      </p:sp>
      <p:sp>
        <p:nvSpPr>
          <p:cNvPr id="4" name="Rounded Rectangle 3"/>
          <p:cNvSpPr/>
          <p:nvPr/>
        </p:nvSpPr>
        <p:spPr>
          <a:xfrm>
            <a:off x="10035639" y="3174825"/>
            <a:ext cx="1318161" cy="819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Rs232</a:t>
            </a:r>
          </a:p>
          <a:p>
            <a:pPr algn="ctr"/>
            <a:r>
              <a:rPr lang="en-US" dirty="0"/>
              <a:t>Port in</a:t>
            </a:r>
          </a:p>
        </p:txBody>
      </p:sp>
      <p:sp>
        <p:nvSpPr>
          <p:cNvPr id="7" name="Rounded Rectangle 6"/>
          <p:cNvSpPr/>
          <p:nvPr/>
        </p:nvSpPr>
        <p:spPr>
          <a:xfrm>
            <a:off x="5246913" y="3842172"/>
            <a:ext cx="1931719" cy="124114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Gui</a:t>
            </a:r>
            <a:endParaRPr lang="en-US" dirty="0"/>
          </a:p>
          <a:p>
            <a:pPr algn="ctr"/>
            <a:r>
              <a:rPr lang="en-US" dirty="0"/>
              <a:t>Protocol</a:t>
            </a:r>
          </a:p>
          <a:p>
            <a:pPr algn="ctr"/>
            <a:endParaRPr lang="en-US" dirty="0"/>
          </a:p>
        </p:txBody>
      </p:sp>
      <p:sp>
        <p:nvSpPr>
          <p:cNvPr id="8" name="Rounded Rectangle 7"/>
          <p:cNvSpPr/>
          <p:nvPr/>
        </p:nvSpPr>
        <p:spPr>
          <a:xfrm>
            <a:off x="8086106" y="2858810"/>
            <a:ext cx="1318161" cy="819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Rs232 protocol1</a:t>
            </a:r>
          </a:p>
          <a:p>
            <a:pPr algn="ctr"/>
            <a:endParaRPr lang="en-US" dirty="0"/>
          </a:p>
        </p:txBody>
      </p:sp>
      <p:sp>
        <p:nvSpPr>
          <p:cNvPr id="9" name="Rounded Rectangle 8"/>
          <p:cNvSpPr/>
          <p:nvPr/>
        </p:nvSpPr>
        <p:spPr>
          <a:xfrm>
            <a:off x="8069778" y="3748046"/>
            <a:ext cx="1318161" cy="819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Rs232</a:t>
            </a:r>
          </a:p>
          <a:p>
            <a:pPr algn="ctr"/>
            <a:r>
              <a:rPr lang="en-US" dirty="0"/>
              <a:t>protocol2</a:t>
            </a:r>
          </a:p>
          <a:p>
            <a:pPr algn="ctr"/>
            <a:endParaRPr lang="en-US" dirty="0"/>
          </a:p>
        </p:txBody>
      </p:sp>
      <p:cxnSp>
        <p:nvCxnSpPr>
          <p:cNvPr id="13" name="Straight Arrow Connector 12"/>
          <p:cNvCxnSpPr/>
          <p:nvPr/>
        </p:nvCxnSpPr>
        <p:spPr>
          <a:xfrm flipH="1" flipV="1">
            <a:off x="9381810" y="3097926"/>
            <a:ext cx="676287" cy="657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7190013" y="3382954"/>
            <a:ext cx="907474" cy="672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2638300" y="3884360"/>
            <a:ext cx="1318161" cy="819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Rs232</a:t>
            </a:r>
          </a:p>
          <a:p>
            <a:pPr algn="ctr"/>
            <a:r>
              <a:rPr lang="en-US" dirty="0"/>
              <a:t>protocol1</a:t>
            </a:r>
          </a:p>
        </p:txBody>
      </p:sp>
      <p:cxnSp>
        <p:nvCxnSpPr>
          <p:cNvPr id="20" name="Straight Arrow Connector 19"/>
          <p:cNvCxnSpPr/>
          <p:nvPr/>
        </p:nvCxnSpPr>
        <p:spPr>
          <a:xfrm flipH="1">
            <a:off x="3956461" y="4294058"/>
            <a:ext cx="13513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1010144" y="3884360"/>
            <a:ext cx="1318161" cy="819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Rs232</a:t>
            </a:r>
          </a:p>
          <a:p>
            <a:pPr algn="ctr"/>
            <a:r>
              <a:rPr lang="en-US" dirty="0"/>
              <a:t>Port</a:t>
            </a:r>
            <a:r>
              <a:rPr lang="he-IL" dirty="0"/>
              <a:t> </a:t>
            </a:r>
            <a:r>
              <a:rPr lang="en-US" dirty="0"/>
              <a:t>out</a:t>
            </a:r>
          </a:p>
        </p:txBody>
      </p:sp>
      <p:cxnSp>
        <p:nvCxnSpPr>
          <p:cNvPr id="24" name="Straight Arrow Connector 23"/>
          <p:cNvCxnSpPr/>
          <p:nvPr/>
        </p:nvCxnSpPr>
        <p:spPr>
          <a:xfrm flipH="1" flipV="1">
            <a:off x="2305848" y="4123476"/>
            <a:ext cx="354910" cy="341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2638300" y="4838694"/>
            <a:ext cx="1318161" cy="819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Rs232</a:t>
            </a:r>
          </a:p>
          <a:p>
            <a:pPr algn="ctr"/>
            <a:r>
              <a:rPr lang="en-US" dirty="0"/>
              <a:t>protocol2</a:t>
            </a:r>
          </a:p>
          <a:p>
            <a:pPr algn="ctr"/>
            <a:endParaRPr lang="en-US" dirty="0"/>
          </a:p>
        </p:txBody>
      </p:sp>
      <p:sp>
        <p:nvSpPr>
          <p:cNvPr id="5" name="Slide Number Placeholder 4"/>
          <p:cNvSpPr>
            <a:spLocks noGrp="1"/>
          </p:cNvSpPr>
          <p:nvPr>
            <p:ph type="sldNum" sz="quarter" idx="12"/>
          </p:nvPr>
        </p:nvSpPr>
        <p:spPr/>
        <p:txBody>
          <a:bodyPr/>
          <a:lstStyle/>
          <a:p>
            <a:fld id="{CEAD551F-53E7-4A45-9131-A140A7D719BE}" type="slidenum">
              <a:rPr lang="en-US" smtClean="0"/>
              <a:t>3</a:t>
            </a:fld>
            <a:endParaRPr lang="en-US"/>
          </a:p>
        </p:txBody>
      </p:sp>
    </p:spTree>
    <p:extLst>
      <p:ext uri="{BB962C8B-B14F-4D97-AF65-F5344CB8AC3E}">
        <p14:creationId xmlns:p14="http://schemas.microsoft.com/office/powerpoint/2010/main" val="3966602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סביבת עבודה</a:t>
            </a:r>
            <a:endParaRPr lang="en-US" dirty="0"/>
          </a:p>
        </p:txBody>
      </p:sp>
      <p:sp>
        <p:nvSpPr>
          <p:cNvPr id="3" name="Content Placeholder 2"/>
          <p:cNvSpPr>
            <a:spLocks noGrp="1"/>
          </p:cNvSpPr>
          <p:nvPr>
            <p:ph idx="1"/>
          </p:nvPr>
        </p:nvSpPr>
        <p:spPr/>
        <p:txBody>
          <a:bodyPr/>
          <a:lstStyle/>
          <a:p>
            <a:pPr algn="r" rtl="1"/>
            <a:r>
              <a:rPr lang="he-IL" dirty="0"/>
              <a:t>התאמה לרזולוציות משתנות, התאמה לגודל גופן משתנה</a:t>
            </a:r>
          </a:p>
          <a:p>
            <a:pPr algn="r" rtl="1"/>
            <a:r>
              <a:rPr lang="he-IL" dirty="0"/>
              <a:t>אפשרות לשנות תצורת סביבה: גודל חלונות, פרמטרים, שמירה על ערכים אלו ביציאה.</a:t>
            </a:r>
          </a:p>
          <a:p>
            <a:pPr algn="r" rtl="1"/>
            <a:r>
              <a:rPr lang="he-IL" dirty="0"/>
              <a:t>כאשר הסמן ממוקם מעל פקודה: הסבר על הפונקציונאליות יופיע בתוך חלון פופאפ.</a:t>
            </a:r>
          </a:p>
          <a:p>
            <a:pPr algn="r" rtl="1"/>
            <a:r>
              <a:rPr lang="he-IL" dirty="0"/>
              <a:t>הודעות שגיאה, אזהרות בעיות תקשורת וטיפים למשתמש.</a:t>
            </a:r>
            <a:endParaRPr lang="en-US" dirty="0"/>
          </a:p>
        </p:txBody>
      </p:sp>
      <p:sp>
        <p:nvSpPr>
          <p:cNvPr id="4" name="Slide Number Placeholder 3"/>
          <p:cNvSpPr>
            <a:spLocks noGrp="1"/>
          </p:cNvSpPr>
          <p:nvPr>
            <p:ph type="sldNum" sz="quarter" idx="12"/>
          </p:nvPr>
        </p:nvSpPr>
        <p:spPr/>
        <p:txBody>
          <a:bodyPr/>
          <a:lstStyle/>
          <a:p>
            <a:fld id="{CEAD551F-53E7-4A45-9131-A140A7D719BE}" type="slidenum">
              <a:rPr lang="en-US" smtClean="0"/>
              <a:t>4</a:t>
            </a:fld>
            <a:endParaRPr lang="en-US"/>
          </a:p>
        </p:txBody>
      </p:sp>
    </p:spTree>
    <p:extLst>
      <p:ext uri="{BB962C8B-B14F-4D97-AF65-F5344CB8AC3E}">
        <p14:creationId xmlns:p14="http://schemas.microsoft.com/office/powerpoint/2010/main" val="3854279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תקשורת</a:t>
            </a:r>
            <a:endParaRPr lang="en-US" dirty="0"/>
          </a:p>
        </p:txBody>
      </p:sp>
      <p:sp>
        <p:nvSpPr>
          <p:cNvPr id="3" name="Content Placeholder 2"/>
          <p:cNvSpPr>
            <a:spLocks noGrp="1"/>
          </p:cNvSpPr>
          <p:nvPr>
            <p:ph idx="1"/>
          </p:nvPr>
        </p:nvSpPr>
        <p:spPr/>
        <p:txBody>
          <a:bodyPr>
            <a:normAutofit lnSpcReduction="10000"/>
          </a:bodyPr>
          <a:lstStyle/>
          <a:p>
            <a:pPr algn="r" rtl="1"/>
            <a:endParaRPr lang="he-IL" dirty="0"/>
          </a:p>
          <a:p>
            <a:pPr algn="r" rtl="1"/>
            <a:r>
              <a:rPr lang="he-IL" dirty="0"/>
              <a:t>התוכנה תהיה שקופה לסוג התקשורת, יהיה מודול המטפל בנושא ומתרגם.</a:t>
            </a:r>
          </a:p>
          <a:p>
            <a:pPr algn="r" rtl="1"/>
            <a:r>
              <a:rPr lang="he-IL" dirty="0"/>
              <a:t>פרוטוקול תקשורת נוכחי: </a:t>
            </a:r>
            <a:r>
              <a:rPr lang="en-US" dirty="0"/>
              <a:t>Rs232</a:t>
            </a:r>
            <a:endParaRPr lang="he-IL" dirty="0"/>
          </a:p>
          <a:p>
            <a:pPr algn="r" rtl="1"/>
            <a:r>
              <a:rPr lang="he-IL" dirty="0"/>
              <a:t>הכנה לעתידי:</a:t>
            </a:r>
            <a:r>
              <a:rPr lang="en-US" dirty="0"/>
              <a:t>CAN</a:t>
            </a:r>
            <a:r>
              <a:rPr lang="he-IL" dirty="0"/>
              <a:t>,</a:t>
            </a:r>
            <a:r>
              <a:rPr lang="en-US" dirty="0"/>
              <a:t>USB</a:t>
            </a:r>
            <a:endParaRPr lang="he-IL" dirty="0"/>
          </a:p>
          <a:p>
            <a:pPr algn="r" rtl="1"/>
            <a:r>
              <a:rPr lang="he-IL" dirty="0"/>
              <a:t>מציאת פרמטרי תקשורת באופן אוטומאטי: כגון </a:t>
            </a:r>
            <a:r>
              <a:rPr lang="en-US" dirty="0"/>
              <a:t>BAUD</a:t>
            </a:r>
            <a:r>
              <a:rPr lang="he-IL" dirty="0"/>
              <a:t> או </a:t>
            </a:r>
            <a:r>
              <a:rPr lang="en-US" dirty="0"/>
              <a:t>CAN_ID</a:t>
            </a:r>
            <a:endParaRPr lang="he-IL" dirty="0"/>
          </a:p>
          <a:p>
            <a:pPr algn="r" rtl="1"/>
            <a:r>
              <a:rPr lang="he-IL" dirty="0"/>
              <a:t>בדיקת מצב תקשורת כל שניה, הצגת מצב תקשורת – מחובר/מנותק.</a:t>
            </a:r>
          </a:p>
          <a:p>
            <a:pPr algn="r" rtl="1"/>
            <a:r>
              <a:rPr lang="he-IL" dirty="0"/>
              <a:t>בהתחברות ראשונית: קריאת פרמטרי נירמול מהדרייבר, סוג דרייבר, מס סיריאלי וכו'.</a:t>
            </a:r>
          </a:p>
          <a:p>
            <a:pPr algn="r" rtl="1"/>
            <a:r>
              <a:rPr lang="he-IL" dirty="0"/>
              <a:t>ריפרוש ערכים במסך: כל 1 שניה, רווח שאילתות לבקר 10 מילי.</a:t>
            </a:r>
          </a:p>
          <a:p>
            <a:pPr algn="r" rtl="1"/>
            <a:endParaRPr lang="en-US" dirty="0"/>
          </a:p>
        </p:txBody>
      </p:sp>
      <p:sp>
        <p:nvSpPr>
          <p:cNvPr id="4" name="Slide Number Placeholder 3"/>
          <p:cNvSpPr>
            <a:spLocks noGrp="1"/>
          </p:cNvSpPr>
          <p:nvPr>
            <p:ph type="sldNum" sz="quarter" idx="12"/>
          </p:nvPr>
        </p:nvSpPr>
        <p:spPr/>
        <p:txBody>
          <a:bodyPr/>
          <a:lstStyle/>
          <a:p>
            <a:fld id="{CEAD551F-53E7-4A45-9131-A140A7D719BE}" type="slidenum">
              <a:rPr lang="en-US" smtClean="0"/>
              <a:t>5</a:t>
            </a:fld>
            <a:endParaRPr lang="en-US"/>
          </a:p>
        </p:txBody>
      </p:sp>
    </p:spTree>
    <p:extLst>
      <p:ext uri="{BB962C8B-B14F-4D97-AF65-F5344CB8AC3E}">
        <p14:creationId xmlns:p14="http://schemas.microsoft.com/office/powerpoint/2010/main" val="1904545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פקודות</a:t>
            </a:r>
            <a:endParaRPr lang="en-US" dirty="0"/>
          </a:p>
        </p:txBody>
      </p:sp>
      <p:sp>
        <p:nvSpPr>
          <p:cNvPr id="3" name="Content Placeholder 2"/>
          <p:cNvSpPr>
            <a:spLocks noGrp="1"/>
          </p:cNvSpPr>
          <p:nvPr>
            <p:ph idx="1"/>
          </p:nvPr>
        </p:nvSpPr>
        <p:spPr/>
        <p:txBody>
          <a:bodyPr/>
          <a:lstStyle/>
          <a:p>
            <a:pPr algn="r" rtl="1"/>
            <a:r>
              <a:rPr lang="he-IL" sz="2000" dirty="0"/>
              <a:t>תהיה טבלה עם רשימת פקודות</a:t>
            </a:r>
          </a:p>
          <a:p>
            <a:pPr algn="r" rtl="1"/>
            <a:r>
              <a:rPr lang="he-IL" sz="2000" dirty="0"/>
              <a:t>אדמיניסטרטור יוכל להוסיף פקודות לטבלה.</a:t>
            </a:r>
          </a:p>
          <a:p>
            <a:pPr algn="r" rtl="1"/>
            <a:r>
              <a:rPr lang="he-IL" sz="2000" dirty="0"/>
              <a:t>לכל פקודה יהיה הגדרה של סוג:</a:t>
            </a:r>
          </a:p>
          <a:p>
            <a:pPr algn="r" rtl="1"/>
            <a:endParaRPr lang="he-IL" sz="2000" dirty="0">
              <a:cs typeface="+mj-cs"/>
            </a:endParaRPr>
          </a:p>
          <a:p>
            <a:pPr lvl="1" algn="l"/>
            <a:r>
              <a:rPr lang="en-US" dirty="0">
                <a:cs typeface="+mj-cs"/>
              </a:rPr>
              <a:t>Bitwise R</a:t>
            </a:r>
          </a:p>
          <a:p>
            <a:pPr lvl="1" algn="l"/>
            <a:r>
              <a:rPr lang="en-US" dirty="0">
                <a:cs typeface="+mj-cs"/>
              </a:rPr>
              <a:t>Bitwise  RW</a:t>
            </a:r>
          </a:p>
          <a:p>
            <a:pPr lvl="1" algn="l"/>
            <a:r>
              <a:rPr lang="en-US" dirty="0">
                <a:cs typeface="+mj-cs"/>
              </a:rPr>
              <a:t>Data R</a:t>
            </a:r>
          </a:p>
          <a:p>
            <a:pPr lvl="1" algn="l"/>
            <a:r>
              <a:rPr lang="en-US" dirty="0">
                <a:cs typeface="+mj-cs"/>
              </a:rPr>
              <a:t>Data RW</a:t>
            </a:r>
          </a:p>
          <a:p>
            <a:pPr lvl="1" algn="l"/>
            <a:r>
              <a:rPr lang="en-US" dirty="0">
                <a:cs typeface="+mj-cs"/>
              </a:rPr>
              <a:t>Process</a:t>
            </a:r>
            <a:endParaRPr lang="he-IL" dirty="0">
              <a:cs typeface="+mj-cs"/>
            </a:endParaRPr>
          </a:p>
          <a:p>
            <a:pPr marL="914400" lvl="2" indent="0" algn="r" rtl="1">
              <a:buNone/>
            </a:pPr>
            <a:endParaRPr lang="he-IL" dirty="0">
              <a:cs typeface="+mj-cs"/>
            </a:endParaRPr>
          </a:p>
          <a:p>
            <a:pPr marL="914400" lvl="2" indent="0" algn="r" rtl="1">
              <a:buNone/>
            </a:pPr>
            <a:endParaRPr lang="he-IL" dirty="0"/>
          </a:p>
          <a:p>
            <a:pPr marL="914400" lvl="2" indent="0" algn="r" rtl="1">
              <a:buNone/>
            </a:pPr>
            <a:endParaRPr lang="he-IL" dirty="0"/>
          </a:p>
          <a:p>
            <a:pPr algn="r" rtl="1"/>
            <a:endParaRPr lang="en-US" dirty="0"/>
          </a:p>
        </p:txBody>
      </p:sp>
      <p:sp>
        <p:nvSpPr>
          <p:cNvPr id="4" name="Slide Number Placeholder 3"/>
          <p:cNvSpPr>
            <a:spLocks noGrp="1"/>
          </p:cNvSpPr>
          <p:nvPr>
            <p:ph type="sldNum" sz="quarter" idx="12"/>
          </p:nvPr>
        </p:nvSpPr>
        <p:spPr/>
        <p:txBody>
          <a:bodyPr/>
          <a:lstStyle/>
          <a:p>
            <a:fld id="{CEAD551F-53E7-4A45-9131-A140A7D719BE}" type="slidenum">
              <a:rPr lang="en-US" smtClean="0"/>
              <a:t>6</a:t>
            </a:fld>
            <a:endParaRPr lang="en-US"/>
          </a:p>
        </p:txBody>
      </p:sp>
    </p:spTree>
    <p:extLst>
      <p:ext uri="{BB962C8B-B14F-4D97-AF65-F5344CB8AC3E}">
        <p14:creationId xmlns:p14="http://schemas.microsoft.com/office/powerpoint/2010/main" val="516018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Old Protocol</a:t>
            </a:r>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896066536"/>
              </p:ext>
            </p:extLst>
          </p:nvPr>
        </p:nvGraphicFramePr>
        <p:xfrm>
          <a:off x="2939489" y="2505117"/>
          <a:ext cx="5326380" cy="3368990"/>
        </p:xfrm>
        <a:graphic>
          <a:graphicData uri="http://schemas.openxmlformats.org/drawingml/2006/table">
            <a:tbl>
              <a:tblPr rtl="1" firstRow="1" firstCol="1" bandRow="1">
                <a:tableStyleId>{5C22544A-7EE6-4342-B048-85BDC9FD1C3A}</a:tableStyleId>
              </a:tblPr>
              <a:tblGrid>
                <a:gridCol w="4400550">
                  <a:extLst>
                    <a:ext uri="{9D8B030D-6E8A-4147-A177-3AD203B41FA5}">
                      <a16:colId xmlns:a16="http://schemas.microsoft.com/office/drawing/2014/main" val="20000"/>
                    </a:ext>
                  </a:extLst>
                </a:gridCol>
                <a:gridCol w="925830">
                  <a:extLst>
                    <a:ext uri="{9D8B030D-6E8A-4147-A177-3AD203B41FA5}">
                      <a16:colId xmlns:a16="http://schemas.microsoft.com/office/drawing/2014/main" val="20001"/>
                    </a:ext>
                  </a:extLst>
                </a:gridCol>
              </a:tblGrid>
              <a:tr h="0">
                <a:tc>
                  <a:txBody>
                    <a:bodyPr/>
                    <a:lstStyle/>
                    <a:p>
                      <a:pPr marL="0" marR="0" algn="ctr" rtl="0">
                        <a:lnSpc>
                          <a:spcPct val="115000"/>
                        </a:lnSpc>
                        <a:spcBef>
                          <a:spcPts val="0"/>
                        </a:spcBef>
                        <a:spcAft>
                          <a:spcPts val="0"/>
                        </a:spcAft>
                      </a:pPr>
                      <a:r>
                        <a:rPr lang="en-US" sz="1100" dirty="0">
                          <a:effectLst/>
                        </a:rPr>
                        <a:t>Command fields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15000"/>
                        </a:lnSpc>
                        <a:spcBef>
                          <a:spcPts val="0"/>
                        </a:spcBef>
                        <a:spcAft>
                          <a:spcPts val="0"/>
                        </a:spcAft>
                      </a:pPr>
                      <a:r>
                        <a:rPr lang="en-US" sz="1100">
                          <a:effectLst/>
                        </a:rPr>
                        <a:t>Byte number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effectLst/>
                        </a:rPr>
                        <a:t>Preamble </a:t>
                      </a:r>
                      <a:r>
                        <a:rPr lang="en-US" sz="1100" dirty="0" err="1">
                          <a:effectLst/>
                        </a:rPr>
                        <a:t>LSByte</a:t>
                      </a:r>
                      <a:r>
                        <a:rPr lang="en-US" sz="1100" dirty="0">
                          <a:effectLst/>
                        </a:rPr>
                        <a:t>  -  </a:t>
                      </a:r>
                      <a:r>
                        <a:rPr lang="en-US" sz="1100" dirty="0"/>
                        <a:t>0x49</a:t>
                      </a:r>
                    </a:p>
                  </a:txBody>
                  <a:tcPr marL="68580" marR="68580" marT="0" marB="0"/>
                </a:tc>
                <a:tc>
                  <a:txBody>
                    <a:bodyPr/>
                    <a:lstStyle/>
                    <a:p>
                      <a:pPr marL="0" marR="0" rtl="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effectLst/>
                        </a:rPr>
                        <a:t>Preamble </a:t>
                      </a:r>
                      <a:r>
                        <a:rPr lang="en-US" sz="1100" dirty="0" err="1">
                          <a:effectLst/>
                        </a:rPr>
                        <a:t>MSByte</a:t>
                      </a:r>
                      <a:r>
                        <a:rPr lang="en-US" sz="1100" dirty="0">
                          <a:effectLst/>
                        </a:rPr>
                        <a:t> -</a:t>
                      </a:r>
                      <a:r>
                        <a:rPr lang="en-US" sz="1100" dirty="0"/>
                        <a:t>0x5D</a:t>
                      </a:r>
                    </a:p>
                  </a:txBody>
                  <a:tcPr marL="68580" marR="68580" marT="0" marB="0"/>
                </a:tc>
                <a:tc>
                  <a:txBody>
                    <a:bodyPr/>
                    <a:lstStyle/>
                    <a:p>
                      <a:pPr marL="0" marR="0" rtl="0">
                        <a:lnSpc>
                          <a:spcPct val="115000"/>
                        </a:lnSpc>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2"/>
                  </a:ext>
                </a:extLst>
              </a:tr>
              <a:tr h="284414">
                <a:tc>
                  <a:txBody>
                    <a:bodyPr/>
                    <a:lstStyle/>
                    <a:p>
                      <a:pPr marL="0" marR="0" rtl="0">
                        <a:lnSpc>
                          <a:spcPct val="115000"/>
                        </a:lnSpc>
                        <a:spcBef>
                          <a:spcPts val="0"/>
                        </a:spcBef>
                        <a:spcAft>
                          <a:spcPts val="0"/>
                        </a:spcAft>
                      </a:pPr>
                      <a:r>
                        <a:rPr lang="en-US" sz="1100" dirty="0">
                          <a:effectLst/>
                        </a:rPr>
                        <a:t>Command </a:t>
                      </a:r>
                      <a:r>
                        <a:rPr lang="en-US" sz="1100" dirty="0" err="1">
                          <a:effectLst/>
                        </a:rPr>
                        <a:t>LSByte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rtl="0">
                        <a:lnSpc>
                          <a:spcPct val="115000"/>
                        </a:lnSpc>
                        <a:spcBef>
                          <a:spcPts val="0"/>
                        </a:spcBef>
                        <a:spcAft>
                          <a:spcPts val="0"/>
                        </a:spcAft>
                      </a:pPr>
                      <a:r>
                        <a:rPr lang="en-US" sz="1100" dirty="0">
                          <a:effectLst/>
                        </a:rPr>
                        <a:t>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3"/>
                  </a:ext>
                </a:extLst>
              </a:tr>
              <a:tr h="0">
                <a:tc>
                  <a:txBody>
                    <a:bodyPr/>
                    <a:lstStyle/>
                    <a:p>
                      <a:pPr marL="0" marR="0" rtl="0">
                        <a:lnSpc>
                          <a:spcPct val="115000"/>
                        </a:lnSpc>
                        <a:spcBef>
                          <a:spcPts val="0"/>
                        </a:spcBef>
                        <a:spcAft>
                          <a:spcPts val="0"/>
                        </a:spcAft>
                      </a:pPr>
                      <a:r>
                        <a:rPr lang="en-US" sz="1100" dirty="0">
                          <a:effectLst/>
                        </a:rPr>
                        <a:t>Bit0-5  Command </a:t>
                      </a:r>
                      <a:r>
                        <a:rPr lang="en-US" sz="1100" dirty="0" err="1">
                          <a:effectLst/>
                        </a:rPr>
                        <a:t>MSBits</a:t>
                      </a:r>
                      <a:r>
                        <a:rPr lang="en-US" sz="1100" dirty="0">
                          <a:effectLst/>
                        </a:rPr>
                        <a:t>. Bit6-7 sub command </a:t>
                      </a:r>
                      <a:r>
                        <a:rPr lang="en-US" sz="1100" dirty="0" err="1">
                          <a:effectLst/>
                        </a:rPr>
                        <a:t>LSBits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rtl="0">
                        <a:lnSpc>
                          <a:spcPct val="115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4"/>
                  </a:ext>
                </a:extLst>
              </a:tr>
              <a:tr h="0">
                <a:tc>
                  <a:txBody>
                    <a:bodyPr/>
                    <a:lstStyle/>
                    <a:p>
                      <a:pPr marL="0" marR="0" rtl="0">
                        <a:lnSpc>
                          <a:spcPct val="115000"/>
                        </a:lnSpc>
                        <a:spcBef>
                          <a:spcPts val="0"/>
                        </a:spcBef>
                        <a:spcAft>
                          <a:spcPts val="0"/>
                        </a:spcAft>
                      </a:pPr>
                      <a:r>
                        <a:rPr lang="en-US" sz="1100" dirty="0">
                          <a:effectLst/>
                        </a:rPr>
                        <a:t>Bit0-3  sub command </a:t>
                      </a:r>
                      <a:r>
                        <a:rPr lang="en-US" sz="1100" dirty="0" err="1">
                          <a:effectLst/>
                        </a:rPr>
                        <a:t>MSBits</a:t>
                      </a:r>
                      <a:endParaRPr lang="en-US" sz="1100" dirty="0">
                        <a:effectLst/>
                      </a:endParaRPr>
                    </a:p>
                    <a:p>
                      <a:pPr marL="0" marR="0" rtl="0">
                        <a:lnSpc>
                          <a:spcPct val="115000"/>
                        </a:lnSpc>
                        <a:spcBef>
                          <a:spcPts val="0"/>
                        </a:spcBef>
                        <a:spcAft>
                          <a:spcPts val="0"/>
                        </a:spcAft>
                      </a:pPr>
                      <a:r>
                        <a:rPr lang="en-US" sz="1100" dirty="0">
                          <a:effectLst/>
                        </a:rPr>
                        <a:t>Bit4- Communication type        Set-0 ;Get-1</a:t>
                      </a:r>
                    </a:p>
                    <a:p>
                      <a:pPr marL="0" marR="0" rtl="0">
                        <a:lnSpc>
                          <a:spcPct val="115000"/>
                        </a:lnSpc>
                        <a:spcBef>
                          <a:spcPts val="0"/>
                        </a:spcBef>
                        <a:spcAft>
                          <a:spcPts val="0"/>
                        </a:spcAft>
                      </a:pPr>
                      <a:r>
                        <a:rPr lang="en-US" sz="1100" dirty="0">
                          <a:effectLst/>
                        </a:rPr>
                        <a:t>Bit5-Data type                             Int-0; float-1</a:t>
                      </a:r>
                    </a:p>
                    <a:p>
                      <a:pPr marL="0" marR="0" rtl="0">
                        <a:lnSpc>
                          <a:spcPct val="115000"/>
                        </a:lnSpc>
                        <a:spcBef>
                          <a:spcPts val="0"/>
                        </a:spcBef>
                        <a:spcAft>
                          <a:spcPts val="0"/>
                        </a:spcAft>
                      </a:pPr>
                      <a:r>
                        <a:rPr lang="en-US" sz="1100" dirty="0">
                          <a:effectLst/>
                        </a:rPr>
                        <a:t>Bit6-7 frame color    to be reflected in response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rtl="0">
                        <a:lnSpc>
                          <a:spcPct val="115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5"/>
                  </a:ext>
                </a:extLst>
              </a:tr>
              <a:tr h="0">
                <a:tc>
                  <a:txBody>
                    <a:bodyPr/>
                    <a:lstStyle/>
                    <a:p>
                      <a:pPr marL="0" marR="0" rtl="0">
                        <a:lnSpc>
                          <a:spcPct val="115000"/>
                        </a:lnSpc>
                        <a:spcBef>
                          <a:spcPts val="0"/>
                        </a:spcBef>
                        <a:spcAft>
                          <a:spcPts val="0"/>
                        </a:spcAft>
                      </a:pPr>
                      <a:r>
                        <a:rPr lang="en-US" sz="1100">
                          <a:effectLst/>
                        </a:rPr>
                        <a:t>Data byte 3   (LSByte)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rtl="0">
                        <a:lnSpc>
                          <a:spcPct val="115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6"/>
                  </a:ext>
                </a:extLst>
              </a:tr>
              <a:tr h="0">
                <a:tc>
                  <a:txBody>
                    <a:bodyPr/>
                    <a:lstStyle/>
                    <a:p>
                      <a:pPr marL="0" marR="0" rtl="0">
                        <a:lnSpc>
                          <a:spcPct val="115000"/>
                        </a:lnSpc>
                        <a:spcBef>
                          <a:spcPts val="0"/>
                        </a:spcBef>
                        <a:spcAft>
                          <a:spcPts val="0"/>
                        </a:spcAft>
                      </a:pPr>
                      <a:r>
                        <a:rPr lang="en-US" sz="1100">
                          <a:effectLst/>
                        </a:rPr>
                        <a:t>Data byte 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rtl="0">
                        <a:lnSpc>
                          <a:spcPct val="115000"/>
                        </a:lnSpc>
                        <a:spcBef>
                          <a:spcPts val="0"/>
                        </a:spcBef>
                        <a:spcAft>
                          <a:spcPts val="0"/>
                        </a:spcAft>
                      </a:pPr>
                      <a:r>
                        <a:rPr lang="en-US" sz="1100">
                          <a:effectLst/>
                        </a:rPr>
                        <a:t>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7"/>
                  </a:ext>
                </a:extLst>
              </a:tr>
              <a:tr h="0">
                <a:tc>
                  <a:txBody>
                    <a:bodyPr/>
                    <a:lstStyle/>
                    <a:p>
                      <a:pPr marL="0" marR="0" rtl="0">
                        <a:lnSpc>
                          <a:spcPct val="115000"/>
                        </a:lnSpc>
                        <a:spcBef>
                          <a:spcPts val="0"/>
                        </a:spcBef>
                        <a:spcAft>
                          <a:spcPts val="0"/>
                        </a:spcAft>
                      </a:pPr>
                      <a:r>
                        <a:rPr lang="en-US" sz="1100">
                          <a:effectLst/>
                        </a:rPr>
                        <a:t>Data byte 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rtl="0">
                        <a:lnSpc>
                          <a:spcPct val="115000"/>
                        </a:lnSpc>
                        <a:spcBef>
                          <a:spcPts val="0"/>
                        </a:spcBef>
                        <a:spcAft>
                          <a:spcPts val="0"/>
                        </a:spcAft>
                      </a:pPr>
                      <a:r>
                        <a:rPr lang="en-US" sz="1100">
                          <a:effectLst/>
                        </a:rPr>
                        <a:t>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8"/>
                  </a:ext>
                </a:extLst>
              </a:tr>
              <a:tr h="0">
                <a:tc>
                  <a:txBody>
                    <a:bodyPr/>
                    <a:lstStyle/>
                    <a:p>
                      <a:pPr marL="0" marR="0" rtl="0">
                        <a:lnSpc>
                          <a:spcPct val="115000"/>
                        </a:lnSpc>
                        <a:spcBef>
                          <a:spcPts val="0"/>
                        </a:spcBef>
                        <a:spcAft>
                          <a:spcPts val="0"/>
                        </a:spcAft>
                      </a:pPr>
                      <a:r>
                        <a:rPr lang="en-US" sz="1100">
                          <a:effectLst/>
                        </a:rPr>
                        <a:t>Data byte 0   (MSByte)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rtl="0">
                        <a:lnSpc>
                          <a:spcPct val="115000"/>
                        </a:lnSpc>
                        <a:spcBef>
                          <a:spcPts val="0"/>
                        </a:spcBef>
                        <a:spcAft>
                          <a:spcPts val="0"/>
                        </a:spcAft>
                      </a:pPr>
                      <a:r>
                        <a:rPr lang="en-US" sz="1100">
                          <a:effectLst/>
                        </a:rPr>
                        <a:t>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9"/>
                  </a:ext>
                </a:extLst>
              </a:tr>
              <a:tr h="0">
                <a:tc>
                  <a:txBody>
                    <a:bodyPr/>
                    <a:lstStyle/>
                    <a:p>
                      <a:pPr marL="0" marR="0" rtl="0">
                        <a:lnSpc>
                          <a:spcPct val="115000"/>
                        </a:lnSpc>
                        <a:spcBef>
                          <a:spcPts val="0"/>
                        </a:spcBef>
                        <a:spcAft>
                          <a:spcPts val="0"/>
                        </a:spcAft>
                      </a:pPr>
                      <a:r>
                        <a:rPr lang="en-US" sz="1100">
                          <a:effectLst/>
                        </a:rPr>
                        <a:t>CRC LSByte  CRC of bytes 2 till 8</a:t>
                      </a:r>
                    </a:p>
                    <a:p>
                      <a:pPr marL="0" marR="0" rtl="0">
                        <a:lnSpc>
                          <a:spcPct val="115000"/>
                        </a:lnSpc>
                        <a:spcBef>
                          <a:spcPts val="0"/>
                        </a:spcBef>
                        <a:spcAft>
                          <a:spcPts val="0"/>
                        </a:spcAft>
                      </a:pPr>
                      <a:r>
                        <a:rPr lang="en-US" sz="1100">
                          <a:effectLst/>
                        </a:rPr>
                        <a:t>CRC16 (polynomial x^16 + x^15 + x^2 + 1)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rtl="0">
                        <a:lnSpc>
                          <a:spcPct val="115000"/>
                        </a:lnSpc>
                        <a:spcBef>
                          <a:spcPts val="0"/>
                        </a:spcBef>
                        <a:spcAft>
                          <a:spcPts val="0"/>
                        </a:spcAft>
                      </a:pPr>
                      <a:r>
                        <a:rPr lang="en-US" sz="1100">
                          <a:effectLst/>
                        </a:rPr>
                        <a:t>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10"/>
                  </a:ext>
                </a:extLst>
              </a:tr>
              <a:tr h="0">
                <a:tc>
                  <a:txBody>
                    <a:bodyPr/>
                    <a:lstStyle/>
                    <a:p>
                      <a:pPr marL="0" marR="0" rtl="0">
                        <a:lnSpc>
                          <a:spcPct val="115000"/>
                        </a:lnSpc>
                        <a:spcBef>
                          <a:spcPts val="0"/>
                        </a:spcBef>
                        <a:spcAft>
                          <a:spcPts val="0"/>
                        </a:spcAft>
                      </a:pPr>
                      <a:r>
                        <a:rPr lang="en-US" sz="1100" dirty="0">
                          <a:effectLst/>
                        </a:rPr>
                        <a:t>CRC </a:t>
                      </a:r>
                      <a:r>
                        <a:rPr lang="en-US" sz="1100" dirty="0" err="1">
                          <a:effectLst/>
                        </a:rPr>
                        <a:t>MSByte</a:t>
                      </a:r>
                      <a:r>
                        <a:rPr lang="en-US" sz="1100" dirty="0">
                          <a:effectLst/>
                        </a:rPr>
                        <a:t>  CRC of bytes 2 till 8</a:t>
                      </a:r>
                    </a:p>
                    <a:p>
                      <a:pPr marL="0" marR="0" rtl="0">
                        <a:lnSpc>
                          <a:spcPct val="115000"/>
                        </a:lnSpc>
                        <a:spcBef>
                          <a:spcPts val="0"/>
                        </a:spcBef>
                        <a:spcAft>
                          <a:spcPts val="0"/>
                        </a:spcAft>
                      </a:pPr>
                      <a:r>
                        <a:rPr lang="en-US" sz="1100" dirty="0">
                          <a:effectLst/>
                        </a:rPr>
                        <a:t>CRC16 (polynomial x^16 + x^15 + x^2 + 1)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rtl="0">
                        <a:lnSpc>
                          <a:spcPct val="115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11"/>
                  </a:ext>
                </a:extLst>
              </a:tr>
            </a:tbl>
          </a:graphicData>
        </a:graphic>
      </p:graphicFrame>
      <p:sp>
        <p:nvSpPr>
          <p:cNvPr id="5" name="Slide Number Placeholder 4"/>
          <p:cNvSpPr>
            <a:spLocks noGrp="1"/>
          </p:cNvSpPr>
          <p:nvPr>
            <p:ph type="sldNum" sz="quarter" idx="12"/>
          </p:nvPr>
        </p:nvSpPr>
        <p:spPr/>
        <p:txBody>
          <a:bodyPr/>
          <a:lstStyle/>
          <a:p>
            <a:fld id="{CEAD551F-53E7-4A45-9131-A140A7D719BE}" type="slidenum">
              <a:rPr lang="en-US" smtClean="0"/>
              <a:t>7</a:t>
            </a:fld>
            <a:endParaRPr lang="en-US"/>
          </a:p>
        </p:txBody>
      </p:sp>
    </p:spTree>
    <p:extLst>
      <p:ext uri="{BB962C8B-B14F-4D97-AF65-F5344CB8AC3E}">
        <p14:creationId xmlns:p14="http://schemas.microsoft.com/office/powerpoint/2010/main" val="1535549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New Protocol</a:t>
            </a:r>
          </a:p>
        </p:txBody>
      </p:sp>
      <p:graphicFrame>
        <p:nvGraphicFramePr>
          <p:cNvPr id="6" name="Table 5"/>
          <p:cNvGraphicFramePr>
            <a:graphicFrameLocks noGrp="1"/>
          </p:cNvGraphicFramePr>
          <p:nvPr>
            <p:extLst>
              <p:ext uri="{D42A27DB-BD31-4B8C-83A1-F6EECF244321}">
                <p14:modId xmlns:p14="http://schemas.microsoft.com/office/powerpoint/2010/main" val="985829546"/>
              </p:ext>
            </p:extLst>
          </p:nvPr>
        </p:nvGraphicFramePr>
        <p:xfrm>
          <a:off x="838196" y="1924050"/>
          <a:ext cx="10163632" cy="1664203"/>
        </p:xfrm>
        <a:graphic>
          <a:graphicData uri="http://schemas.openxmlformats.org/drawingml/2006/table">
            <a:tbl>
              <a:tblPr firstRow="1" bandRow="1">
                <a:tableStyleId>{5C22544A-7EE6-4342-B048-85BDC9FD1C3A}</a:tableStyleId>
              </a:tblPr>
              <a:tblGrid>
                <a:gridCol w="1034479">
                  <a:extLst>
                    <a:ext uri="{9D8B030D-6E8A-4147-A177-3AD203B41FA5}">
                      <a16:colId xmlns:a16="http://schemas.microsoft.com/office/drawing/2014/main" val="20000"/>
                    </a:ext>
                  </a:extLst>
                </a:gridCol>
                <a:gridCol w="856065">
                  <a:extLst>
                    <a:ext uri="{9D8B030D-6E8A-4147-A177-3AD203B41FA5}">
                      <a16:colId xmlns:a16="http://schemas.microsoft.com/office/drawing/2014/main" val="20001"/>
                    </a:ext>
                  </a:extLst>
                </a:gridCol>
                <a:gridCol w="951318">
                  <a:extLst>
                    <a:ext uri="{9D8B030D-6E8A-4147-A177-3AD203B41FA5}">
                      <a16:colId xmlns:a16="http://schemas.microsoft.com/office/drawing/2014/main" val="20002"/>
                    </a:ext>
                  </a:extLst>
                </a:gridCol>
                <a:gridCol w="886822">
                  <a:extLst>
                    <a:ext uri="{9D8B030D-6E8A-4147-A177-3AD203B41FA5}">
                      <a16:colId xmlns:a16="http://schemas.microsoft.com/office/drawing/2014/main" val="20003"/>
                    </a:ext>
                  </a:extLst>
                </a:gridCol>
                <a:gridCol w="822324">
                  <a:extLst>
                    <a:ext uri="{9D8B030D-6E8A-4147-A177-3AD203B41FA5}">
                      <a16:colId xmlns:a16="http://schemas.microsoft.com/office/drawing/2014/main" val="20004"/>
                    </a:ext>
                  </a:extLst>
                </a:gridCol>
                <a:gridCol w="1044577">
                  <a:extLst>
                    <a:ext uri="{9D8B030D-6E8A-4147-A177-3AD203B41FA5}">
                      <a16:colId xmlns:a16="http://schemas.microsoft.com/office/drawing/2014/main" val="20005"/>
                    </a:ext>
                  </a:extLst>
                </a:gridCol>
                <a:gridCol w="858019">
                  <a:extLst>
                    <a:ext uri="{9D8B030D-6E8A-4147-A177-3AD203B41FA5}">
                      <a16:colId xmlns:a16="http://schemas.microsoft.com/office/drawing/2014/main" val="20006"/>
                    </a:ext>
                  </a:extLst>
                </a:gridCol>
                <a:gridCol w="907320">
                  <a:extLst>
                    <a:ext uri="{9D8B030D-6E8A-4147-A177-3AD203B41FA5}">
                      <a16:colId xmlns:a16="http://schemas.microsoft.com/office/drawing/2014/main" val="20007"/>
                    </a:ext>
                  </a:extLst>
                </a:gridCol>
                <a:gridCol w="852998">
                  <a:extLst>
                    <a:ext uri="{9D8B030D-6E8A-4147-A177-3AD203B41FA5}">
                      <a16:colId xmlns:a16="http://schemas.microsoft.com/office/drawing/2014/main" val="20008"/>
                    </a:ext>
                  </a:extLst>
                </a:gridCol>
                <a:gridCol w="974855">
                  <a:extLst>
                    <a:ext uri="{9D8B030D-6E8A-4147-A177-3AD203B41FA5}">
                      <a16:colId xmlns:a16="http://schemas.microsoft.com/office/drawing/2014/main" val="20009"/>
                    </a:ext>
                  </a:extLst>
                </a:gridCol>
                <a:gridCol w="974855">
                  <a:extLst>
                    <a:ext uri="{9D8B030D-6E8A-4147-A177-3AD203B41FA5}">
                      <a16:colId xmlns:a16="http://schemas.microsoft.com/office/drawing/2014/main" val="20010"/>
                    </a:ext>
                  </a:extLst>
                </a:gridCol>
              </a:tblGrid>
              <a:tr h="201056">
                <a:tc>
                  <a:txBody>
                    <a:bodyPr/>
                    <a:lstStyle/>
                    <a:p>
                      <a:r>
                        <a:rPr lang="en-US" sz="1400" b="0" dirty="0"/>
                        <a:t>Name</a:t>
                      </a:r>
                    </a:p>
                  </a:txBody>
                  <a:tcPr/>
                </a:tc>
                <a:tc>
                  <a:txBody>
                    <a:bodyPr/>
                    <a:lstStyle/>
                    <a:p>
                      <a:r>
                        <a:rPr lang="en-US" sz="1400" dirty="0"/>
                        <a:t>Sync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Sync</a:t>
                      </a:r>
                    </a:p>
                  </a:txBody>
                  <a:tcPr/>
                </a:tc>
                <a:tc>
                  <a:txBody>
                    <a:bodyPr/>
                    <a:lstStyle/>
                    <a:p>
                      <a:r>
                        <a:rPr lang="en-US" sz="1400" dirty="0"/>
                        <a:t>Len</a:t>
                      </a:r>
                    </a:p>
                  </a:txBody>
                  <a:tcPr/>
                </a:tc>
                <a:tc>
                  <a:txBody>
                    <a:bodyPr/>
                    <a:lstStyle/>
                    <a:p>
                      <a:r>
                        <a:rPr lang="en-US" sz="1400" baseline="0" dirty="0" err="1"/>
                        <a:t>Cmd</a:t>
                      </a:r>
                      <a:r>
                        <a:rPr lang="en-US" sz="1400" baseline="0" dirty="0"/>
                        <a:t> ID</a:t>
                      </a:r>
                      <a:endParaRPr lang="en-US" sz="1400" dirty="0"/>
                    </a:p>
                  </a:txBody>
                  <a:tcPr/>
                </a:tc>
                <a:tc>
                  <a:txBody>
                    <a:bodyPr/>
                    <a:lstStyle/>
                    <a:p>
                      <a:r>
                        <a:rPr lang="en-US" sz="1400" dirty="0"/>
                        <a:t>Sub ID</a:t>
                      </a:r>
                    </a:p>
                  </a:txBody>
                  <a:tcPr/>
                </a:tc>
                <a:tc>
                  <a:txBody>
                    <a:bodyPr/>
                    <a:lstStyle/>
                    <a:p>
                      <a:r>
                        <a:rPr lang="en-US" sz="1400" dirty="0"/>
                        <a:t>Get/Set</a:t>
                      </a:r>
                    </a:p>
                  </a:txBody>
                  <a:tcPr/>
                </a:tc>
                <a:tc>
                  <a:txBody>
                    <a:bodyPr/>
                    <a:lstStyle/>
                    <a:p>
                      <a:r>
                        <a:rPr lang="en-US" sz="1400" dirty="0"/>
                        <a:t>Echo</a:t>
                      </a:r>
                    </a:p>
                  </a:txBody>
                  <a:tcPr/>
                </a:tc>
                <a:tc>
                  <a:txBody>
                    <a:bodyPr/>
                    <a:lstStyle/>
                    <a:p>
                      <a:r>
                        <a:rPr lang="en-US" sz="1400" dirty="0"/>
                        <a:t>Flag</a:t>
                      </a:r>
                    </a:p>
                  </a:txBody>
                  <a:tcPr/>
                </a:tc>
                <a:tc>
                  <a:txBody>
                    <a:bodyPr/>
                    <a:lstStyle/>
                    <a:p>
                      <a:r>
                        <a:rPr lang="en-US" sz="1400" dirty="0"/>
                        <a:t>Data</a:t>
                      </a:r>
                    </a:p>
                  </a:txBody>
                  <a:tcPr/>
                </a:tc>
                <a:tc>
                  <a:txBody>
                    <a:bodyPr/>
                    <a:lstStyle/>
                    <a:p>
                      <a:r>
                        <a:rPr lang="en-US" sz="1400" dirty="0"/>
                        <a:t>checksum</a:t>
                      </a:r>
                    </a:p>
                  </a:txBody>
                  <a:tcPr/>
                </a:tc>
                <a:extLst>
                  <a:ext uri="{0D108BD9-81ED-4DB2-BD59-A6C34878D82A}">
                    <a16:rowId xmlns:a16="http://schemas.microsoft.com/office/drawing/2014/main" val="10000"/>
                  </a:ext>
                </a:extLst>
              </a:tr>
              <a:tr h="458437">
                <a:tc>
                  <a:txBody>
                    <a:bodyPr/>
                    <a:lstStyle/>
                    <a:p>
                      <a:pPr algn="ctr"/>
                      <a:r>
                        <a:rPr lang="en-US" sz="1400" dirty="0"/>
                        <a:t>Byte</a:t>
                      </a:r>
                    </a:p>
                  </a:txBody>
                  <a:tcPr/>
                </a:tc>
                <a:tc>
                  <a:txBody>
                    <a:bodyPr/>
                    <a:lstStyle/>
                    <a:p>
                      <a:pPr algn="ctr"/>
                      <a:r>
                        <a:rPr lang="en-US" sz="1400" dirty="0"/>
                        <a:t>B0</a:t>
                      </a:r>
                    </a:p>
                  </a:txBody>
                  <a:tcPr/>
                </a:tc>
                <a:tc gridSpan="2">
                  <a:txBody>
                    <a:bodyPr/>
                    <a:lstStyle/>
                    <a:p>
                      <a:pPr algn="ctr"/>
                      <a:r>
                        <a:rPr lang="en-US" sz="1400" dirty="0"/>
                        <a:t>B1</a:t>
                      </a:r>
                    </a:p>
                  </a:txBody>
                  <a:tcPr/>
                </a:tc>
                <a:tc hMerge="1">
                  <a:txBody>
                    <a:bodyPr/>
                    <a:lstStyle/>
                    <a:p>
                      <a:endParaRPr lang="en-US" dirty="0"/>
                    </a:p>
                  </a:txBody>
                  <a:tcPr/>
                </a:tc>
                <a:tc>
                  <a:txBody>
                    <a:bodyPr/>
                    <a:lstStyle/>
                    <a:p>
                      <a:pPr algn="ctr"/>
                      <a:r>
                        <a:rPr lang="en-US" sz="1400" dirty="0"/>
                        <a:t>B2</a:t>
                      </a:r>
                    </a:p>
                  </a:txBody>
                  <a:tcPr/>
                </a:tc>
                <a:tc gridSpan="4">
                  <a:txBody>
                    <a:bodyPr/>
                    <a:lstStyle/>
                    <a:p>
                      <a:pPr algn="ctr"/>
                      <a:r>
                        <a:rPr lang="en-US" sz="1400" dirty="0"/>
                        <a:t>B3</a:t>
                      </a:r>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a:txBody>
                    <a:bodyPr/>
                    <a:lstStyle/>
                    <a:p>
                      <a:pPr algn="ctr"/>
                      <a:r>
                        <a:rPr lang="en-US" sz="1400" dirty="0"/>
                        <a:t>B4-B7*</a:t>
                      </a:r>
                    </a:p>
                  </a:txBody>
                  <a:tcPr/>
                </a:tc>
                <a:tc>
                  <a:txBody>
                    <a:bodyPr/>
                    <a:lstStyle/>
                    <a:p>
                      <a:pPr algn="ctr"/>
                      <a:r>
                        <a:rPr lang="en-US" sz="1400" dirty="0"/>
                        <a:t>B8*</a:t>
                      </a:r>
                    </a:p>
                  </a:txBody>
                  <a:tcPr/>
                </a:tc>
                <a:extLst>
                  <a:ext uri="{0D108BD9-81ED-4DB2-BD59-A6C34878D82A}">
                    <a16:rowId xmlns:a16="http://schemas.microsoft.com/office/drawing/2014/main" val="10001"/>
                  </a:ext>
                </a:extLst>
              </a:tr>
              <a:tr h="382806">
                <a:tc>
                  <a:txBody>
                    <a:bodyPr/>
                    <a:lstStyle/>
                    <a:p>
                      <a:pPr algn="ctr"/>
                      <a:r>
                        <a:rPr lang="en-US" sz="1400" b="0" dirty="0"/>
                        <a:t>bits</a:t>
                      </a:r>
                    </a:p>
                  </a:txBody>
                  <a:tcPr/>
                </a:tc>
                <a:tc>
                  <a:txBody>
                    <a:bodyPr/>
                    <a:lstStyle/>
                    <a:p>
                      <a:pPr algn="ctr"/>
                      <a:r>
                        <a:rPr lang="en-US" sz="1400" dirty="0"/>
                        <a:t>0-7</a:t>
                      </a:r>
                    </a:p>
                  </a:txBody>
                  <a:tcPr/>
                </a:tc>
                <a:tc>
                  <a:txBody>
                    <a:bodyPr/>
                    <a:lstStyle/>
                    <a:p>
                      <a:pPr algn="ctr"/>
                      <a:r>
                        <a:rPr lang="en-US" sz="1400" dirty="0"/>
                        <a:t>0-3</a:t>
                      </a:r>
                    </a:p>
                  </a:txBody>
                  <a:tcPr/>
                </a:tc>
                <a:tc>
                  <a:txBody>
                    <a:bodyPr/>
                    <a:lstStyle/>
                    <a:p>
                      <a:pPr algn="ctr"/>
                      <a:r>
                        <a:rPr lang="en-US" sz="1400" dirty="0"/>
                        <a:t>4-7</a:t>
                      </a:r>
                    </a:p>
                  </a:txBody>
                  <a:tcPr/>
                </a:tc>
                <a:tc>
                  <a:txBody>
                    <a:bodyPr/>
                    <a:lstStyle/>
                    <a:p>
                      <a:pPr algn="ctr"/>
                      <a:r>
                        <a:rPr lang="en-US" sz="1400" dirty="0"/>
                        <a:t>8</a:t>
                      </a:r>
                    </a:p>
                  </a:txBody>
                  <a:tcPr/>
                </a:tc>
                <a:tc>
                  <a:txBody>
                    <a:bodyPr/>
                    <a:lstStyle/>
                    <a:p>
                      <a:pPr algn="ctr"/>
                      <a:r>
                        <a:rPr lang="en-US" sz="1400" dirty="0"/>
                        <a:t>0-4</a:t>
                      </a:r>
                    </a:p>
                  </a:txBody>
                  <a:tcPr/>
                </a:tc>
                <a:tc>
                  <a:txBody>
                    <a:bodyPr/>
                    <a:lstStyle/>
                    <a:p>
                      <a:pPr algn="ctr"/>
                      <a:r>
                        <a:rPr lang="en-US" sz="1400" dirty="0"/>
                        <a:t>5</a:t>
                      </a:r>
                    </a:p>
                  </a:txBody>
                  <a:tcPr/>
                </a:tc>
                <a:tc>
                  <a:txBody>
                    <a:bodyPr/>
                    <a:lstStyle/>
                    <a:p>
                      <a:pPr algn="ctr"/>
                      <a:r>
                        <a:rPr lang="en-US" sz="1400" dirty="0"/>
                        <a:t>6</a:t>
                      </a:r>
                    </a:p>
                  </a:txBody>
                  <a:tcPr/>
                </a:tc>
                <a:tc>
                  <a:txBody>
                    <a:bodyPr/>
                    <a:lstStyle/>
                    <a:p>
                      <a:pPr algn="ctr"/>
                      <a:r>
                        <a:rPr lang="en-US" sz="1400" dirty="0"/>
                        <a:t>7</a:t>
                      </a:r>
                    </a:p>
                  </a:txBody>
                  <a:tcPr/>
                </a:tc>
                <a:tc>
                  <a:txBody>
                    <a:bodyPr/>
                    <a:lstStyle/>
                    <a:p>
                      <a:pPr algn="ctr"/>
                      <a:r>
                        <a:rPr lang="en-US" sz="1400" dirty="0"/>
                        <a:t>Data</a:t>
                      </a:r>
                      <a:r>
                        <a:rPr lang="en-US" sz="1400" baseline="0" dirty="0"/>
                        <a:t> </a:t>
                      </a:r>
                      <a:r>
                        <a:rPr lang="en-US" sz="1400" baseline="0" dirty="0" err="1"/>
                        <a:t>len</a:t>
                      </a:r>
                      <a:endParaRPr lang="en-US" sz="1400" dirty="0"/>
                    </a:p>
                  </a:txBody>
                  <a:tcPr/>
                </a:tc>
                <a:tc>
                  <a:txBody>
                    <a:bodyPr/>
                    <a:lstStyle/>
                    <a:p>
                      <a:pPr algn="ctr"/>
                      <a:r>
                        <a:rPr lang="en-US" sz="1400" dirty="0"/>
                        <a:t>0-7</a:t>
                      </a:r>
                    </a:p>
                  </a:txBody>
                  <a:tcPr/>
                </a:tc>
                <a:extLst>
                  <a:ext uri="{0D108BD9-81ED-4DB2-BD59-A6C34878D82A}">
                    <a16:rowId xmlns:a16="http://schemas.microsoft.com/office/drawing/2014/main" val="10002"/>
                  </a:ext>
                </a:extLst>
              </a:tr>
              <a:tr h="382806">
                <a:tc>
                  <a:txBody>
                    <a:bodyPr/>
                    <a:lstStyle/>
                    <a:p>
                      <a:pPr algn="ctr"/>
                      <a:r>
                        <a:rPr lang="en-US" sz="1400" dirty="0"/>
                        <a:t>Value</a:t>
                      </a:r>
                    </a:p>
                  </a:txBody>
                  <a:tcPr/>
                </a:tc>
                <a:tc>
                  <a:txBody>
                    <a:bodyPr/>
                    <a:lstStyle/>
                    <a:p>
                      <a:pPr algn="ctr"/>
                      <a:r>
                        <a:rPr lang="en-US" sz="1400" dirty="0"/>
                        <a:t>0x49</a:t>
                      </a:r>
                    </a:p>
                  </a:txBody>
                  <a:tcPr/>
                </a:tc>
                <a:tc>
                  <a:txBody>
                    <a:bodyPr/>
                    <a:lstStyle/>
                    <a:p>
                      <a:pPr algn="ctr"/>
                      <a:r>
                        <a:rPr lang="en-US" sz="1400" dirty="0"/>
                        <a:t>0xB</a:t>
                      </a:r>
                    </a:p>
                  </a:txBody>
                  <a:tcPr/>
                </a:tc>
                <a:tc>
                  <a:txBody>
                    <a:bodyPr/>
                    <a:lstStyle/>
                    <a:p>
                      <a:pPr algn="ctr"/>
                      <a:r>
                        <a:rPr lang="en-US" sz="1400" dirty="0"/>
                        <a:t>[1,15]</a:t>
                      </a:r>
                    </a:p>
                  </a:txBody>
                  <a:tcPr/>
                </a:tc>
                <a:tc>
                  <a:txBody>
                    <a:bodyPr/>
                    <a:lstStyle/>
                    <a:p>
                      <a:pPr algn="ctr"/>
                      <a:r>
                        <a:rPr lang="en-US" sz="1400" dirty="0"/>
                        <a:t>[0,255]</a:t>
                      </a:r>
                    </a:p>
                  </a:txBody>
                  <a:tcPr/>
                </a:tc>
                <a:tc>
                  <a:txBody>
                    <a:bodyPr/>
                    <a:lstStyle/>
                    <a:p>
                      <a:pPr algn="ctr"/>
                      <a:r>
                        <a:rPr lang="en-US" sz="1400" dirty="0"/>
                        <a:t>[0,15]</a:t>
                      </a:r>
                    </a:p>
                  </a:txBody>
                  <a:tcPr/>
                </a:tc>
                <a:tc>
                  <a:txBody>
                    <a:bodyPr/>
                    <a:lstStyle/>
                    <a:p>
                      <a:pPr algn="ctr"/>
                      <a:r>
                        <a:rPr lang="en-US" sz="1400" dirty="0"/>
                        <a:t>0,1</a:t>
                      </a:r>
                    </a:p>
                  </a:txBody>
                  <a:tcPr/>
                </a:tc>
                <a:tc>
                  <a:txBody>
                    <a:bodyPr/>
                    <a:lstStyle/>
                    <a:p>
                      <a:pPr algn="ctr"/>
                      <a:r>
                        <a:rPr lang="en-US" sz="1400" dirty="0"/>
                        <a:t>0,1</a:t>
                      </a:r>
                    </a:p>
                  </a:txBody>
                  <a:tcPr/>
                </a:tc>
                <a:tc>
                  <a:txBody>
                    <a:bodyPr/>
                    <a:lstStyle/>
                    <a:p>
                      <a:pPr algn="ctr"/>
                      <a:r>
                        <a:rPr lang="en-US" sz="1400" dirty="0"/>
                        <a:t>0,1</a:t>
                      </a:r>
                    </a:p>
                  </a:txBody>
                  <a:tcPr/>
                </a:tc>
                <a:tc>
                  <a:txBody>
                    <a:bodyPr/>
                    <a:lstStyle/>
                    <a:p>
                      <a:pPr algn="ctr"/>
                      <a:r>
                        <a:rPr lang="en-US" sz="1400" dirty="0"/>
                        <a:t>Data</a:t>
                      </a:r>
                      <a:r>
                        <a:rPr lang="en-US" sz="1400" baseline="0" dirty="0"/>
                        <a:t> Range</a:t>
                      </a:r>
                      <a:endParaRPr lang="en-US" sz="1400" dirty="0"/>
                    </a:p>
                  </a:txBody>
                  <a:tcPr/>
                </a:tc>
                <a:tc>
                  <a:txBody>
                    <a:bodyPr/>
                    <a:lstStyle/>
                    <a:p>
                      <a:pPr algn="ctr"/>
                      <a:r>
                        <a:rPr lang="en-US" sz="1400" dirty="0"/>
                        <a:t>[0,255]</a:t>
                      </a:r>
                    </a:p>
                  </a:txBody>
                  <a:tcPr/>
                </a:tc>
                <a:extLst>
                  <a:ext uri="{0D108BD9-81ED-4DB2-BD59-A6C34878D82A}">
                    <a16:rowId xmlns:a16="http://schemas.microsoft.com/office/drawing/2014/main" val="10003"/>
                  </a:ext>
                </a:extLst>
              </a:tr>
            </a:tbl>
          </a:graphicData>
        </a:graphic>
      </p:graphicFrame>
      <p:sp>
        <p:nvSpPr>
          <p:cNvPr id="11" name="Rectangle 10"/>
          <p:cNvSpPr/>
          <p:nvPr/>
        </p:nvSpPr>
        <p:spPr>
          <a:xfrm>
            <a:off x="419100" y="3650165"/>
            <a:ext cx="430530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 *Note: Byte number for </a:t>
            </a:r>
            <a:r>
              <a:rPr lang="en-US" dirty="0" err="1">
                <a:ln w="0"/>
                <a:solidFill>
                  <a:schemeClr val="tx1"/>
                </a:solidFill>
                <a:effectLst>
                  <a:outerShdw blurRad="38100" dist="19050" dir="2700000" algn="tl" rotWithShape="0">
                    <a:schemeClr val="dk1">
                      <a:alpha val="40000"/>
                    </a:schemeClr>
                  </a:outerShdw>
                </a:effectLst>
              </a:rPr>
              <a:t>len</a:t>
            </a:r>
            <a:r>
              <a:rPr lang="en-US" dirty="0">
                <a:ln w="0"/>
                <a:solidFill>
                  <a:schemeClr val="tx1"/>
                </a:solidFill>
                <a:effectLst>
                  <a:outerShdw blurRad="38100" dist="19050" dir="2700000" algn="tl" rotWithShape="0">
                    <a:schemeClr val="dk1">
                      <a:alpha val="40000"/>
                    </a:schemeClr>
                  </a:outerShdw>
                </a:effectLst>
              </a:rPr>
              <a:t>=1</a:t>
            </a:r>
          </a:p>
        </p:txBody>
      </p:sp>
      <p:sp>
        <p:nvSpPr>
          <p:cNvPr id="13" name="Slide Number Placeholder 12"/>
          <p:cNvSpPr>
            <a:spLocks noGrp="1"/>
          </p:cNvSpPr>
          <p:nvPr>
            <p:ph type="sldNum" sz="quarter" idx="12"/>
          </p:nvPr>
        </p:nvSpPr>
        <p:spPr/>
        <p:txBody>
          <a:bodyPr/>
          <a:lstStyle/>
          <a:p>
            <a:fld id="{CEAD551F-53E7-4A45-9131-A140A7D719BE}" type="slidenum">
              <a:rPr lang="en-US" smtClean="0"/>
              <a:t>8</a:t>
            </a:fld>
            <a:endParaRPr lang="en-US"/>
          </a:p>
        </p:txBody>
      </p:sp>
    </p:spTree>
    <p:extLst>
      <p:ext uri="{BB962C8B-B14F-4D97-AF65-F5344CB8AC3E}">
        <p14:creationId xmlns:p14="http://schemas.microsoft.com/office/powerpoint/2010/main" val="2989392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rs232 protocol</a:t>
            </a:r>
          </a:p>
        </p:txBody>
      </p:sp>
      <p:sp>
        <p:nvSpPr>
          <p:cNvPr id="3" name="Content Placeholder 2"/>
          <p:cNvSpPr>
            <a:spLocks noGrp="1"/>
          </p:cNvSpPr>
          <p:nvPr>
            <p:ph idx="1"/>
          </p:nvPr>
        </p:nvSpPr>
        <p:spPr>
          <a:xfrm>
            <a:off x="838200" y="1869168"/>
            <a:ext cx="10515600" cy="4351338"/>
          </a:xfrm>
        </p:spPr>
        <p:txBody>
          <a:bodyPr>
            <a:normAutofit lnSpcReduction="10000"/>
          </a:bodyPr>
          <a:lstStyle/>
          <a:p>
            <a:r>
              <a:rPr lang="en-US" dirty="0"/>
              <a:t>Sync – Used for packet synchronization</a:t>
            </a:r>
          </a:p>
          <a:p>
            <a:r>
              <a:rPr lang="en-US" dirty="0"/>
              <a:t> Len – (Len)*4 = (number of data bytes). For example: </a:t>
            </a:r>
            <a:r>
              <a:rPr lang="en-US" dirty="0" err="1"/>
              <a:t>len</a:t>
            </a:r>
            <a:r>
              <a:rPr lang="en-US" dirty="0"/>
              <a:t>=2=&gt;8 Bytes.</a:t>
            </a:r>
          </a:p>
          <a:p>
            <a:r>
              <a:rPr lang="en-US" dirty="0" err="1"/>
              <a:t>Cmd</a:t>
            </a:r>
            <a:r>
              <a:rPr lang="en-US" dirty="0"/>
              <a:t> ID – command ID, [0,255]</a:t>
            </a:r>
          </a:p>
          <a:p>
            <a:r>
              <a:rPr lang="en-US" dirty="0"/>
              <a:t>Sub ID – Sub command ID, [0,15]</a:t>
            </a:r>
          </a:p>
          <a:p>
            <a:r>
              <a:rPr lang="en-US" dirty="0"/>
              <a:t>Get/Set – 0 get value, 1 set value.</a:t>
            </a:r>
          </a:p>
          <a:p>
            <a:r>
              <a:rPr lang="en-US" dirty="0"/>
              <a:t>Echo – 0 no Echo, 1 Echo the command.</a:t>
            </a:r>
          </a:p>
          <a:p>
            <a:r>
              <a:rPr lang="en-US" dirty="0"/>
              <a:t>Flag–Driver will return response with same command flag, 0 or 1.</a:t>
            </a:r>
          </a:p>
          <a:p>
            <a:r>
              <a:rPr lang="en-US" dirty="0"/>
              <a:t>Data – Value in Float, integer.</a:t>
            </a:r>
          </a:p>
          <a:p>
            <a:r>
              <a:rPr lang="en-US" dirty="0"/>
              <a:t>Checksum.</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CEAD551F-53E7-4A45-9131-A140A7D719BE}" type="slidenum">
              <a:rPr lang="en-US" smtClean="0"/>
              <a:t>9</a:t>
            </a:fld>
            <a:endParaRPr lang="en-US"/>
          </a:p>
        </p:txBody>
      </p:sp>
    </p:spTree>
    <p:extLst>
      <p:ext uri="{BB962C8B-B14F-4D97-AF65-F5344CB8AC3E}">
        <p14:creationId xmlns:p14="http://schemas.microsoft.com/office/powerpoint/2010/main" val="1922554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1840</TotalTime>
  <Words>1285</Words>
  <Application>Microsoft Office PowerPoint</Application>
  <PresentationFormat>Widescreen</PresentationFormat>
  <Paragraphs>458</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Rayon</vt:lpstr>
      <vt:lpstr>התקנה</vt:lpstr>
      <vt:lpstr>מבנה תוכנה כבלוקים</vt:lpstr>
      <vt:lpstr>סביבת עבודה</vt:lpstr>
      <vt:lpstr>תקשורת</vt:lpstr>
      <vt:lpstr>פקודות</vt:lpstr>
      <vt:lpstr>Old Protocol</vt:lpstr>
      <vt:lpstr>New Protocol</vt:lpstr>
      <vt:lpstr>New rs232 protocol</vt:lpstr>
      <vt:lpstr>Command Database</vt:lpstr>
      <vt:lpstr>Enum and process</vt:lpstr>
      <vt:lpstr>Command process flow:</vt:lpstr>
      <vt:lpstr>GUI command to Protocol  </vt:lpstr>
      <vt:lpstr>סקופ</vt:lpstr>
      <vt:lpstr>הכנות לתכנתי Embeded, מתוך הקוד.</vt:lpstr>
      <vt:lpstr>הגדרות וויזואליות, ממשק בדיקה ראשוני.</vt:lpstr>
      <vt:lpstr>Collapse Parameters</vt:lpstr>
      <vt:lpstr>Static on screen</vt:lpstr>
      <vt:lpstr>Parameters(collapse) </vt:lpstr>
      <vt:lpstr>Parameters</vt:lpstr>
      <vt:lpstr>Commands</vt:lpstr>
      <vt:lpstr>Calibrations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Rayon</dc:title>
  <dc:creator>shlomi</dc:creator>
  <cp:lastModifiedBy>shlomi</cp:lastModifiedBy>
  <cp:revision>77</cp:revision>
  <cp:lastPrinted>2015-08-25T07:37:52Z</cp:lastPrinted>
  <dcterms:created xsi:type="dcterms:W3CDTF">2015-07-30T13:23:37Z</dcterms:created>
  <dcterms:modified xsi:type="dcterms:W3CDTF">2018-03-08T18:10:13Z</dcterms:modified>
</cp:coreProperties>
</file>