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79" r:id="rId3"/>
    <p:sldId id="275"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6" r:id="rId21"/>
    <p:sldId id="278" r:id="rId22"/>
    <p:sldId id="274"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90F8B19-72F7-4236-AE2A-B9DE03BF3430}" type="datetimeFigureOut">
              <a:rPr lang="he-IL" smtClean="0"/>
              <a:t>ה'/שבט/תשפ"ב</a:t>
            </a:fld>
            <a:endParaRPr lang="he-IL"/>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he-IL"/>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E79589E-B686-4261-AB6C-66618529DF1C}" type="slidenum">
              <a:rPr lang="he-IL" smtClean="0"/>
              <a:t>‹#›</a:t>
            </a:fld>
            <a:endParaRPr lang="he-IL"/>
          </a:p>
        </p:txBody>
      </p:sp>
    </p:spTree>
    <p:extLst>
      <p:ext uri="{BB962C8B-B14F-4D97-AF65-F5344CB8AC3E}">
        <p14:creationId xmlns:p14="http://schemas.microsoft.com/office/powerpoint/2010/main" val="1965985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90F8B19-72F7-4236-AE2A-B9DE03BF3430}" type="datetimeFigureOut">
              <a:rPr lang="he-IL" smtClean="0"/>
              <a:t>ה'/שבט/תשפ"ב</a:t>
            </a:fld>
            <a:endParaRPr lang="he-IL"/>
          </a:p>
        </p:txBody>
      </p:sp>
      <p:sp>
        <p:nvSpPr>
          <p:cNvPr id="6" name="Footer Placeholder 5"/>
          <p:cNvSpPr>
            <a:spLocks noGrp="1"/>
          </p:cNvSpPr>
          <p:nvPr>
            <p:ph type="ftr" sz="quarter" idx="11"/>
          </p:nvPr>
        </p:nvSpPr>
        <p:spPr/>
        <p:txBody>
          <a:bodyPr/>
          <a:lstStyle/>
          <a:p>
            <a:endParaRPr lang="he-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E79589E-B686-4261-AB6C-66618529DF1C}" type="slidenum">
              <a:rPr lang="he-IL" smtClean="0"/>
              <a:t>‹#›</a:t>
            </a:fld>
            <a:endParaRPr lang="he-IL"/>
          </a:p>
        </p:txBody>
      </p:sp>
    </p:spTree>
    <p:extLst>
      <p:ext uri="{BB962C8B-B14F-4D97-AF65-F5344CB8AC3E}">
        <p14:creationId xmlns:p14="http://schemas.microsoft.com/office/powerpoint/2010/main" val="2039220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כותרת וכיתוב">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he-IL"/>
              <a:t>לחץ כדי לערוך סגנון כותרת של תבנית בסיס</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90F8B19-72F7-4236-AE2A-B9DE03BF3430}" type="datetimeFigureOut">
              <a:rPr lang="he-IL" smtClean="0"/>
              <a:t>ה'/שבט/תשפ"ב</a:t>
            </a:fld>
            <a:endParaRPr lang="he-IL"/>
          </a:p>
        </p:txBody>
      </p:sp>
      <p:sp>
        <p:nvSpPr>
          <p:cNvPr id="5" name="Footer Placeholder 4"/>
          <p:cNvSpPr>
            <a:spLocks noGrp="1"/>
          </p:cNvSpPr>
          <p:nvPr>
            <p:ph type="ftr" sz="quarter" idx="11"/>
          </p:nvPr>
        </p:nvSpPr>
        <p:spPr/>
        <p:txBody>
          <a:bodyPr/>
          <a:lstStyle/>
          <a:p>
            <a:endParaRPr lang="he-IL"/>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E79589E-B686-4261-AB6C-66618529DF1C}" type="slidenum">
              <a:rPr lang="he-IL" smtClean="0"/>
              <a:t>‹#›</a:t>
            </a:fld>
            <a:endParaRPr lang="he-IL"/>
          </a:p>
        </p:txBody>
      </p:sp>
    </p:spTree>
    <p:extLst>
      <p:ext uri="{BB962C8B-B14F-4D97-AF65-F5344CB8AC3E}">
        <p14:creationId xmlns:p14="http://schemas.microsoft.com/office/powerpoint/2010/main" val="2233879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ציטוט עם כיתוב">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he-IL"/>
              <a:t>לחץ כדי לערוך סגנון כותרת של תבנית בסיס</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90F8B19-72F7-4236-AE2A-B9DE03BF3430}" type="datetimeFigureOut">
              <a:rPr lang="he-IL" smtClean="0"/>
              <a:t>ה'/שבט/תשפ"ב</a:t>
            </a:fld>
            <a:endParaRPr lang="he-IL"/>
          </a:p>
        </p:txBody>
      </p:sp>
      <p:sp>
        <p:nvSpPr>
          <p:cNvPr id="5" name="Footer Placeholder 4"/>
          <p:cNvSpPr>
            <a:spLocks noGrp="1"/>
          </p:cNvSpPr>
          <p:nvPr>
            <p:ph type="ftr" sz="quarter" idx="11"/>
          </p:nvPr>
        </p:nvSpPr>
        <p:spPr/>
        <p:txBody>
          <a:bodyPr/>
          <a:lstStyle/>
          <a:p>
            <a:endParaRPr lang="he-IL"/>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E79589E-B686-4261-AB6C-66618529DF1C}" type="slidenum">
              <a:rPr lang="he-IL" smtClean="0"/>
              <a:t>‹#›</a:t>
            </a:fld>
            <a:endParaRPr lang="he-IL"/>
          </a:p>
        </p:txBody>
      </p:sp>
    </p:spTree>
    <p:extLst>
      <p:ext uri="{BB962C8B-B14F-4D97-AF65-F5344CB8AC3E}">
        <p14:creationId xmlns:p14="http://schemas.microsoft.com/office/powerpoint/2010/main" val="4126705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כרטיס שם">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90F8B19-72F7-4236-AE2A-B9DE03BF3430}" type="datetimeFigureOut">
              <a:rPr lang="he-IL" smtClean="0"/>
              <a:t>ה'/שבט/תשפ"ב</a:t>
            </a:fld>
            <a:endParaRPr lang="he-IL"/>
          </a:p>
        </p:txBody>
      </p:sp>
      <p:sp>
        <p:nvSpPr>
          <p:cNvPr id="5" name="Footer Placeholder 4"/>
          <p:cNvSpPr>
            <a:spLocks noGrp="1"/>
          </p:cNvSpPr>
          <p:nvPr>
            <p:ph type="ftr" sz="quarter" idx="11"/>
          </p:nvPr>
        </p:nvSpPr>
        <p:spPr/>
        <p:txBody>
          <a:bodyPr/>
          <a:lstStyle/>
          <a:p>
            <a:endParaRPr lang="he-IL"/>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E79589E-B686-4261-AB6C-66618529DF1C}" type="slidenum">
              <a:rPr lang="he-IL" smtClean="0"/>
              <a:t>‹#›</a:t>
            </a:fld>
            <a:endParaRPr lang="he-IL"/>
          </a:p>
        </p:txBody>
      </p:sp>
    </p:spTree>
    <p:extLst>
      <p:ext uri="{BB962C8B-B14F-4D97-AF65-F5344CB8AC3E}">
        <p14:creationId xmlns:p14="http://schemas.microsoft.com/office/powerpoint/2010/main" val="3082214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90F8B19-72F7-4236-AE2A-B9DE03BF3430}" type="datetimeFigureOut">
              <a:rPr lang="he-IL" smtClean="0"/>
              <a:t>ה'/שבט/תשפ"ב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FE79589E-B686-4261-AB6C-66618529DF1C}" type="slidenum">
              <a:rPr lang="he-IL" smtClean="0"/>
              <a:t>‹#›</a:t>
            </a:fld>
            <a:endParaRPr lang="he-IL"/>
          </a:p>
        </p:txBody>
      </p:sp>
    </p:spTree>
    <p:extLst>
      <p:ext uri="{BB962C8B-B14F-4D97-AF65-F5344CB8AC3E}">
        <p14:creationId xmlns:p14="http://schemas.microsoft.com/office/powerpoint/2010/main" val="85727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90F8B19-72F7-4236-AE2A-B9DE03BF3430}" type="datetimeFigureOut">
              <a:rPr lang="he-IL" smtClean="0"/>
              <a:t>ה'/שבט/תשפ"ב</a:t>
            </a:fld>
            <a:endParaRPr lang="he-IL"/>
          </a:p>
        </p:txBody>
      </p:sp>
      <p:sp>
        <p:nvSpPr>
          <p:cNvPr id="8" name="Footer Placeholder 7"/>
          <p:cNvSpPr>
            <a:spLocks noGrp="1"/>
          </p:cNvSpPr>
          <p:nvPr>
            <p:ph type="ftr" sz="quarter" idx="11"/>
          </p:nvPr>
        </p:nvSpPr>
        <p:spPr>
          <a:xfrm>
            <a:off x="561111" y="6391838"/>
            <a:ext cx="3644282" cy="304801"/>
          </a:xfrm>
        </p:spPr>
        <p:txBody>
          <a:bodyPr/>
          <a:lstStyle/>
          <a:p>
            <a:endParaRPr lang="he-IL"/>
          </a:p>
        </p:txBody>
      </p:sp>
      <p:sp>
        <p:nvSpPr>
          <p:cNvPr id="9" name="Slide Number Placeholder 8"/>
          <p:cNvSpPr>
            <a:spLocks noGrp="1"/>
          </p:cNvSpPr>
          <p:nvPr>
            <p:ph type="sldNum" sz="quarter" idx="12"/>
          </p:nvPr>
        </p:nvSpPr>
        <p:spPr/>
        <p:txBody>
          <a:bodyPr/>
          <a:lstStyle/>
          <a:p>
            <a:fld id="{FE79589E-B686-4261-AB6C-66618529DF1C}" type="slidenum">
              <a:rPr lang="he-IL" smtClean="0"/>
              <a:t>‹#›</a:t>
            </a:fld>
            <a:endParaRPr lang="he-IL"/>
          </a:p>
        </p:txBody>
      </p:sp>
    </p:spTree>
    <p:extLst>
      <p:ext uri="{BB962C8B-B14F-4D97-AF65-F5344CB8AC3E}">
        <p14:creationId xmlns:p14="http://schemas.microsoft.com/office/powerpoint/2010/main" val="37504367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90F8B19-72F7-4236-AE2A-B9DE03BF3430}" type="datetimeFigureOut">
              <a:rPr lang="he-IL" smtClean="0"/>
              <a:t>ה'/שבט/תשפ"ב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79589E-B686-4261-AB6C-66618529DF1C}" type="slidenum">
              <a:rPr lang="he-IL" smtClean="0"/>
              <a:t>‹#›</a:t>
            </a:fld>
            <a:endParaRPr lang="he-IL"/>
          </a:p>
        </p:txBody>
      </p:sp>
    </p:spTree>
    <p:extLst>
      <p:ext uri="{BB962C8B-B14F-4D97-AF65-F5344CB8AC3E}">
        <p14:creationId xmlns:p14="http://schemas.microsoft.com/office/powerpoint/2010/main" val="19612237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90F8B19-72F7-4236-AE2A-B9DE03BF3430}" type="datetimeFigureOut">
              <a:rPr lang="he-IL" smtClean="0"/>
              <a:t>ה'/שבט/תשפ"ב</a:t>
            </a:fld>
            <a:endParaRPr lang="he-IL"/>
          </a:p>
        </p:txBody>
      </p:sp>
      <p:sp>
        <p:nvSpPr>
          <p:cNvPr id="5" name="Footer Placeholder 4"/>
          <p:cNvSpPr>
            <a:spLocks noGrp="1"/>
          </p:cNvSpPr>
          <p:nvPr>
            <p:ph type="ftr" sz="quarter" idx="11"/>
          </p:nvPr>
        </p:nvSpPr>
        <p:spPr/>
        <p:txBody>
          <a:bodyPr/>
          <a:lstStyle/>
          <a:p>
            <a:endParaRPr lang="he-IL"/>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E79589E-B686-4261-AB6C-66618529DF1C}" type="slidenum">
              <a:rPr lang="he-IL" smtClean="0"/>
              <a:t>‹#›</a:t>
            </a:fld>
            <a:endParaRPr lang="he-IL"/>
          </a:p>
        </p:txBody>
      </p:sp>
    </p:spTree>
    <p:extLst>
      <p:ext uri="{BB962C8B-B14F-4D97-AF65-F5344CB8AC3E}">
        <p14:creationId xmlns:p14="http://schemas.microsoft.com/office/powerpoint/2010/main" val="1028807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90F8B19-72F7-4236-AE2A-B9DE03BF3430}" type="datetimeFigureOut">
              <a:rPr lang="he-IL" smtClean="0"/>
              <a:t>ה'/שבט/תשפ"ב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79589E-B686-4261-AB6C-66618529DF1C}" type="slidenum">
              <a:rPr lang="he-IL" smtClean="0"/>
              <a:t>‹#›</a:t>
            </a:fld>
            <a:endParaRPr lang="he-IL"/>
          </a:p>
        </p:txBody>
      </p:sp>
    </p:spTree>
    <p:extLst>
      <p:ext uri="{BB962C8B-B14F-4D97-AF65-F5344CB8AC3E}">
        <p14:creationId xmlns:p14="http://schemas.microsoft.com/office/powerpoint/2010/main" val="868110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90F8B19-72F7-4236-AE2A-B9DE03BF3430}" type="datetimeFigureOut">
              <a:rPr lang="he-IL" smtClean="0"/>
              <a:t>ה'/שבט/תשפ"ב</a:t>
            </a:fld>
            <a:endParaRPr lang="he-IL"/>
          </a:p>
        </p:txBody>
      </p:sp>
      <p:sp>
        <p:nvSpPr>
          <p:cNvPr id="5" name="Footer Placeholder 4"/>
          <p:cNvSpPr>
            <a:spLocks noGrp="1"/>
          </p:cNvSpPr>
          <p:nvPr>
            <p:ph type="ftr" sz="quarter" idx="11"/>
          </p:nvPr>
        </p:nvSpPr>
        <p:spPr/>
        <p:txBody>
          <a:bodyPr/>
          <a:lstStyle/>
          <a:p>
            <a:endParaRPr lang="he-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E79589E-B686-4261-AB6C-66618529DF1C}" type="slidenum">
              <a:rPr lang="he-IL" smtClean="0"/>
              <a:t>‹#›</a:t>
            </a:fld>
            <a:endParaRPr lang="he-IL"/>
          </a:p>
        </p:txBody>
      </p:sp>
    </p:spTree>
    <p:extLst>
      <p:ext uri="{BB962C8B-B14F-4D97-AF65-F5344CB8AC3E}">
        <p14:creationId xmlns:p14="http://schemas.microsoft.com/office/powerpoint/2010/main" val="3289440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B90F8B19-72F7-4236-AE2A-B9DE03BF3430}" type="datetimeFigureOut">
              <a:rPr lang="he-IL" smtClean="0"/>
              <a:t>ה'/שבט/תשפ"ב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79589E-B686-4261-AB6C-66618529DF1C}" type="slidenum">
              <a:rPr lang="he-IL" smtClean="0"/>
              <a:t>‹#›</a:t>
            </a:fld>
            <a:endParaRPr lang="he-IL"/>
          </a:p>
        </p:txBody>
      </p:sp>
    </p:spTree>
    <p:extLst>
      <p:ext uri="{BB962C8B-B14F-4D97-AF65-F5344CB8AC3E}">
        <p14:creationId xmlns:p14="http://schemas.microsoft.com/office/powerpoint/2010/main" val="3858680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90F8B19-72F7-4236-AE2A-B9DE03BF3430}" type="datetimeFigureOut">
              <a:rPr lang="he-IL" smtClean="0"/>
              <a:t>ה'/שבט/תשפ"ב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FE79589E-B686-4261-AB6C-66618529DF1C}" type="slidenum">
              <a:rPr lang="he-IL" smtClean="0"/>
              <a:t>‹#›</a:t>
            </a:fld>
            <a:endParaRPr lang="he-IL"/>
          </a:p>
        </p:txBody>
      </p:sp>
    </p:spTree>
    <p:extLst>
      <p:ext uri="{BB962C8B-B14F-4D97-AF65-F5344CB8AC3E}">
        <p14:creationId xmlns:p14="http://schemas.microsoft.com/office/powerpoint/2010/main" val="861142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90F8B19-72F7-4236-AE2A-B9DE03BF3430}" type="datetimeFigureOut">
              <a:rPr lang="he-IL" smtClean="0"/>
              <a:t>ה'/שבט/תשפ"ב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E79589E-B686-4261-AB6C-66618529DF1C}" type="slidenum">
              <a:rPr lang="he-IL" smtClean="0"/>
              <a:t>‹#›</a:t>
            </a:fld>
            <a:endParaRPr lang="he-IL"/>
          </a:p>
        </p:txBody>
      </p:sp>
    </p:spTree>
    <p:extLst>
      <p:ext uri="{BB962C8B-B14F-4D97-AF65-F5344CB8AC3E}">
        <p14:creationId xmlns:p14="http://schemas.microsoft.com/office/powerpoint/2010/main" val="3539251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F8B19-72F7-4236-AE2A-B9DE03BF3430}" type="datetimeFigureOut">
              <a:rPr lang="he-IL" smtClean="0"/>
              <a:t>ה'/שבט/תשפ"ב</a:t>
            </a:fld>
            <a:endParaRPr lang="he-IL"/>
          </a:p>
        </p:txBody>
      </p:sp>
      <p:sp>
        <p:nvSpPr>
          <p:cNvPr id="3" name="Footer Placeholder 2"/>
          <p:cNvSpPr>
            <a:spLocks noGrp="1"/>
          </p:cNvSpPr>
          <p:nvPr>
            <p:ph type="ftr" sz="quarter" idx="11"/>
          </p:nvPr>
        </p:nvSpPr>
        <p:spPr/>
        <p:txBody>
          <a:bodyPr/>
          <a:lstStyle/>
          <a:p>
            <a:endParaRPr lang="he-IL"/>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E79589E-B686-4261-AB6C-66618529DF1C}" type="slidenum">
              <a:rPr lang="he-IL" smtClean="0"/>
              <a:t>‹#›</a:t>
            </a:fld>
            <a:endParaRPr lang="he-IL"/>
          </a:p>
        </p:txBody>
      </p:sp>
    </p:spTree>
    <p:extLst>
      <p:ext uri="{BB962C8B-B14F-4D97-AF65-F5344CB8AC3E}">
        <p14:creationId xmlns:p14="http://schemas.microsoft.com/office/powerpoint/2010/main" val="1610000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90F8B19-72F7-4236-AE2A-B9DE03BF3430}" type="datetimeFigureOut">
              <a:rPr lang="he-IL" smtClean="0"/>
              <a:t>ה'/שבט/תשפ"ב</a:t>
            </a:fld>
            <a:endParaRPr lang="he-IL"/>
          </a:p>
        </p:txBody>
      </p:sp>
      <p:sp>
        <p:nvSpPr>
          <p:cNvPr id="6" name="Footer Placeholder 5"/>
          <p:cNvSpPr>
            <a:spLocks noGrp="1"/>
          </p:cNvSpPr>
          <p:nvPr>
            <p:ph type="ftr" sz="quarter" idx="11"/>
          </p:nvPr>
        </p:nvSpPr>
        <p:spPr/>
        <p:txBody>
          <a:bodyPr/>
          <a:lstStyle/>
          <a:p>
            <a:endParaRPr lang="he-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E79589E-B686-4261-AB6C-66618529DF1C}" type="slidenum">
              <a:rPr lang="he-IL" smtClean="0"/>
              <a:t>‹#›</a:t>
            </a:fld>
            <a:endParaRPr lang="he-IL"/>
          </a:p>
        </p:txBody>
      </p:sp>
    </p:spTree>
    <p:extLst>
      <p:ext uri="{BB962C8B-B14F-4D97-AF65-F5344CB8AC3E}">
        <p14:creationId xmlns:p14="http://schemas.microsoft.com/office/powerpoint/2010/main" val="4102192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he-IL"/>
              <a:t>לחץ על הסמל כדי להוסיף תמונה</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90F8B19-72F7-4236-AE2A-B9DE03BF3430}" type="datetimeFigureOut">
              <a:rPr lang="he-IL" smtClean="0"/>
              <a:t>ה'/שבט/תשפ"ב</a:t>
            </a:fld>
            <a:endParaRPr lang="he-IL"/>
          </a:p>
        </p:txBody>
      </p:sp>
      <p:sp>
        <p:nvSpPr>
          <p:cNvPr id="6" name="Footer Placeholder 5"/>
          <p:cNvSpPr>
            <a:spLocks noGrp="1"/>
          </p:cNvSpPr>
          <p:nvPr>
            <p:ph type="ftr" sz="quarter" idx="11"/>
          </p:nvPr>
        </p:nvSpPr>
        <p:spPr/>
        <p:txBody>
          <a:bodyPr/>
          <a:lstStyle/>
          <a:p>
            <a:endParaRPr lang="he-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E79589E-B686-4261-AB6C-66618529DF1C}" type="slidenum">
              <a:rPr lang="he-IL" smtClean="0"/>
              <a:t>‹#›</a:t>
            </a:fld>
            <a:endParaRPr lang="he-IL"/>
          </a:p>
        </p:txBody>
      </p:sp>
    </p:spTree>
    <p:extLst>
      <p:ext uri="{BB962C8B-B14F-4D97-AF65-F5344CB8AC3E}">
        <p14:creationId xmlns:p14="http://schemas.microsoft.com/office/powerpoint/2010/main" val="2596386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90F8B19-72F7-4236-AE2A-B9DE03BF3430}" type="datetimeFigureOut">
              <a:rPr lang="he-IL" smtClean="0"/>
              <a:t>ה'/שבט/תשפ"ב</a:t>
            </a:fld>
            <a:endParaRPr lang="he-IL"/>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he-IL"/>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E79589E-B686-4261-AB6C-66618529DF1C}" type="slidenum">
              <a:rPr lang="he-IL" smtClean="0"/>
              <a:t>‹#›</a:t>
            </a:fld>
            <a:endParaRPr lang="he-IL"/>
          </a:p>
        </p:txBody>
      </p:sp>
    </p:spTree>
    <p:extLst>
      <p:ext uri="{BB962C8B-B14F-4D97-AF65-F5344CB8AC3E}">
        <p14:creationId xmlns:p14="http://schemas.microsoft.com/office/powerpoint/2010/main" val="33036548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1" eaLnBrk="1" latinLnBrk="0" hangingPunct="1">
        <a:spcBef>
          <a:spcPct val="0"/>
        </a:spcBef>
        <a:buNone/>
        <a:defRPr sz="3600" b="0" i="0" kern="1200">
          <a:solidFill>
            <a:schemeClr val="bg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hyperlink" Target="https://github.com/almogre02/FaceMusic"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mailto:****@****.***"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50CC4D1F-7B1B-4AC9-BA97-85CB19C78084}"/>
              </a:ext>
            </a:extLst>
          </p:cNvPr>
          <p:cNvSpPr/>
          <p:nvPr/>
        </p:nvSpPr>
        <p:spPr>
          <a:xfrm>
            <a:off x="4188265" y="591584"/>
            <a:ext cx="3815468" cy="923330"/>
          </a:xfrm>
          <a:prstGeom prst="rect">
            <a:avLst/>
          </a:prstGeom>
          <a:noFill/>
        </p:spPr>
        <p:txBody>
          <a:bodyPr wrap="none" lIns="91440" tIns="45720" rIns="91440" bIns="45720">
            <a:spAutoFit/>
          </a:bodyPr>
          <a:lstStyle/>
          <a:p>
            <a:pPr algn="ctr"/>
            <a:r>
              <a:rPr lang="en-US" sz="5400" b="1" cap="none" spc="0" dirty="0" err="1">
                <a:ln w="12700">
                  <a:solidFill>
                    <a:schemeClr val="accent5"/>
                  </a:solidFill>
                  <a:prstDash val="solid"/>
                </a:ln>
                <a:pattFill prst="ltDnDiag">
                  <a:fgClr>
                    <a:schemeClr val="accent5">
                      <a:lumMod val="60000"/>
                      <a:lumOff val="40000"/>
                    </a:schemeClr>
                  </a:fgClr>
                  <a:bgClr>
                    <a:schemeClr val="bg1"/>
                  </a:bgClr>
                </a:pattFill>
                <a:effectLst/>
              </a:rPr>
              <a:t>FaceMusic</a:t>
            </a:r>
            <a:endParaRPr lang="he-IL"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6" name="תיבת טקסט 5">
            <a:extLst>
              <a:ext uri="{FF2B5EF4-FFF2-40B4-BE49-F238E27FC236}">
                <a16:creationId xmlns:a16="http://schemas.microsoft.com/office/drawing/2014/main" id="{9AA4CEBF-6560-47CC-9E08-04398519F192}"/>
              </a:ext>
            </a:extLst>
          </p:cNvPr>
          <p:cNvSpPr txBox="1"/>
          <p:nvPr/>
        </p:nvSpPr>
        <p:spPr>
          <a:xfrm>
            <a:off x="3048719" y="5871229"/>
            <a:ext cx="6094562" cy="369332"/>
          </a:xfrm>
          <a:prstGeom prst="rect">
            <a:avLst/>
          </a:prstGeom>
          <a:noFill/>
        </p:spPr>
        <p:txBody>
          <a:bodyPr wrap="square">
            <a:spAutoFit/>
          </a:bodyPr>
          <a:lstStyle/>
          <a:p>
            <a:pPr marL="1270" algn="ctr">
              <a:lnSpc>
                <a:spcPct val="100000"/>
              </a:lnSpc>
              <a:spcBef>
                <a:spcPts val="105"/>
              </a:spcBef>
            </a:pPr>
            <a:r>
              <a:rPr lang="en-US" sz="1800" u="sng" spc="-30" dirty="0">
                <a:solidFill>
                  <a:schemeClr val="bg1"/>
                </a:solidFill>
                <a:uFill>
                  <a:solidFill>
                    <a:srgbClr val="FFC000"/>
                  </a:solidFill>
                </a:uFill>
                <a:latin typeface="Microsoft Sans Serif"/>
                <a:cs typeface="Microsoft Sans Serif"/>
                <a:hlinkClick r:id="rId2">
                  <a:extLst>
                    <a:ext uri="{A12FA001-AC4F-418D-AE19-62706E023703}">
                      <ahyp:hlinkClr xmlns:ahyp="http://schemas.microsoft.com/office/drawing/2018/hyperlinkcolor" val="tx"/>
                    </a:ext>
                  </a:extLst>
                </a:hlinkClick>
              </a:rPr>
              <a:t>https://github.com/almogre02/FaceMusic</a:t>
            </a:r>
            <a:endParaRPr lang="he-IL" sz="1800" u="sng" spc="-30" dirty="0">
              <a:solidFill>
                <a:schemeClr val="bg1"/>
              </a:solidFill>
              <a:uFill>
                <a:solidFill>
                  <a:srgbClr val="FFC000"/>
                </a:solidFill>
              </a:uFill>
              <a:latin typeface="Microsoft Sans Serif"/>
              <a:cs typeface="Microsoft Sans Serif"/>
            </a:endParaRPr>
          </a:p>
        </p:txBody>
      </p:sp>
      <p:pic>
        <p:nvPicPr>
          <p:cNvPr id="10" name="תמונה 9">
            <a:extLst>
              <a:ext uri="{FF2B5EF4-FFF2-40B4-BE49-F238E27FC236}">
                <a16:creationId xmlns:a16="http://schemas.microsoft.com/office/drawing/2014/main" id="{34F29E3F-7D17-42E8-B3B6-0F521DA36F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0838" y="1482437"/>
            <a:ext cx="6854428" cy="3900332"/>
          </a:xfrm>
          <a:prstGeom prst="rect">
            <a:avLst/>
          </a:prstGeom>
        </p:spPr>
      </p:pic>
      <p:sp>
        <p:nvSpPr>
          <p:cNvPr id="8" name="תיבת טקסט 7">
            <a:extLst>
              <a:ext uri="{FF2B5EF4-FFF2-40B4-BE49-F238E27FC236}">
                <a16:creationId xmlns:a16="http://schemas.microsoft.com/office/drawing/2014/main" id="{F899079C-50E6-40D0-A525-48A7C4A96DAB}"/>
              </a:ext>
            </a:extLst>
          </p:cNvPr>
          <p:cNvSpPr txBox="1"/>
          <p:nvPr/>
        </p:nvSpPr>
        <p:spPr>
          <a:xfrm>
            <a:off x="5003151" y="3218009"/>
            <a:ext cx="2489802" cy="461665"/>
          </a:xfrm>
          <a:prstGeom prst="rect">
            <a:avLst/>
          </a:prstGeom>
          <a:noFill/>
        </p:spPr>
        <p:txBody>
          <a:bodyPr wrap="square">
            <a:spAutoFit/>
          </a:bodyPr>
          <a:lstStyle/>
          <a:p>
            <a:r>
              <a:rPr lang="en-US" sz="2400" b="1" i="0" dirty="0">
                <a:solidFill>
                  <a:srgbClr val="C9D1D9"/>
                </a:solidFill>
                <a:effectLst/>
                <a:latin typeface="-apple-system"/>
              </a:rPr>
              <a:t>Emotions = Music</a:t>
            </a:r>
            <a:endParaRPr lang="he-IL" sz="2400" b="1" dirty="0"/>
          </a:p>
        </p:txBody>
      </p:sp>
      <p:sp>
        <p:nvSpPr>
          <p:cNvPr id="7" name="תיבת טקסט 6">
            <a:extLst>
              <a:ext uri="{FF2B5EF4-FFF2-40B4-BE49-F238E27FC236}">
                <a16:creationId xmlns:a16="http://schemas.microsoft.com/office/drawing/2014/main" id="{BB4D3009-5F73-4F57-9D5C-E4E634BC6792}"/>
              </a:ext>
            </a:extLst>
          </p:cNvPr>
          <p:cNvSpPr txBox="1"/>
          <p:nvPr/>
        </p:nvSpPr>
        <p:spPr>
          <a:xfrm>
            <a:off x="3124200" y="5501897"/>
            <a:ext cx="6096000" cy="369332"/>
          </a:xfrm>
          <a:prstGeom prst="rect">
            <a:avLst/>
          </a:prstGeom>
          <a:noFill/>
        </p:spPr>
        <p:txBody>
          <a:bodyPr wrap="square">
            <a:spAutoFit/>
          </a:bodyPr>
          <a:lstStyle/>
          <a:p>
            <a:pPr marL="1270" algn="ctr">
              <a:spcBef>
                <a:spcPts val="105"/>
              </a:spcBef>
            </a:pPr>
            <a:r>
              <a:rPr lang="he-IL" u="sng" spc="-30" dirty="0">
                <a:solidFill>
                  <a:schemeClr val="bg1"/>
                </a:solidFill>
                <a:uFill>
                  <a:solidFill>
                    <a:srgbClr val="FFC000"/>
                  </a:solidFill>
                </a:uFill>
                <a:latin typeface="Microsoft Sans Serif"/>
                <a:cs typeface="Microsoft Sans Serif"/>
              </a:rPr>
              <a:t>https://www.youtube.com/watch?v=qLjUGwrKTVs</a:t>
            </a:r>
          </a:p>
        </p:txBody>
      </p:sp>
    </p:spTree>
    <p:extLst>
      <p:ext uri="{BB962C8B-B14F-4D97-AF65-F5344CB8AC3E}">
        <p14:creationId xmlns:p14="http://schemas.microsoft.com/office/powerpoint/2010/main" val="3130672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5473E569-C36C-4F5D-A3AF-176D4A2A3C05}"/>
              </a:ext>
            </a:extLst>
          </p:cNvPr>
          <p:cNvSpPr txBox="1"/>
          <p:nvPr/>
        </p:nvSpPr>
        <p:spPr>
          <a:xfrm>
            <a:off x="8382055" y="1241266"/>
            <a:ext cx="3161016" cy="3153753"/>
          </a:xfrm>
          <a:prstGeom prst="rect">
            <a:avLst/>
          </a:prstGeom>
        </p:spPr>
        <p:txBody>
          <a:bodyPr vert="horz" lIns="91440" tIns="45720" rIns="91440" bIns="45720" rtlCol="0" anchor="b">
            <a:normAutofit/>
          </a:bodyPr>
          <a:lstStyle/>
          <a:p>
            <a:pPr>
              <a:spcBef>
                <a:spcPct val="0"/>
              </a:spcBef>
              <a:spcAft>
                <a:spcPts val="600"/>
              </a:spcAft>
            </a:pPr>
            <a:r>
              <a:rPr lang="en-US" sz="5400" b="0" i="0" kern="1200">
                <a:ln w="12700">
                  <a:solidFill>
                    <a:schemeClr val="accent5"/>
                  </a:solidFill>
                  <a:prstDash val="solid"/>
                </a:ln>
                <a:solidFill>
                  <a:srgbClr val="EBEBEB"/>
                </a:solidFill>
                <a:latin typeface="+mj-lt"/>
                <a:ea typeface="+mj-ea"/>
                <a:cs typeface="+mj-cs"/>
              </a:rPr>
              <a:t>Class Diagram</a:t>
            </a:r>
          </a:p>
        </p:txBody>
      </p:sp>
      <p:grpSp>
        <p:nvGrpSpPr>
          <p:cNvPr id="9" name="Group 8">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0" name="Rectangle 9">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תמונה 3">
            <a:extLst>
              <a:ext uri="{FF2B5EF4-FFF2-40B4-BE49-F238E27FC236}">
                <a16:creationId xmlns:a16="http://schemas.microsoft.com/office/drawing/2014/main" id="{2C14C70B-5B41-4D54-ADD4-FE11797060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7" y="1585518"/>
            <a:ext cx="7943942" cy="4885523"/>
          </a:xfrm>
          <a:prstGeom prst="rect">
            <a:avLst/>
          </a:prstGeom>
        </p:spPr>
      </p:pic>
    </p:spTree>
    <p:extLst>
      <p:ext uri="{BB962C8B-B14F-4D97-AF65-F5344CB8AC3E}">
        <p14:creationId xmlns:p14="http://schemas.microsoft.com/office/powerpoint/2010/main" val="3025590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16CA4FC8-09F5-4C72-9D9A-3226DD436791}"/>
              </a:ext>
            </a:extLst>
          </p:cNvPr>
          <p:cNvSpPr txBox="1"/>
          <p:nvPr/>
        </p:nvSpPr>
        <p:spPr>
          <a:xfrm>
            <a:off x="8382055" y="1241266"/>
            <a:ext cx="3161016" cy="3153753"/>
          </a:xfrm>
          <a:prstGeom prst="rect">
            <a:avLst/>
          </a:prstGeom>
        </p:spPr>
        <p:txBody>
          <a:bodyPr vert="horz" lIns="91440" tIns="45720" rIns="91440" bIns="45720" rtlCol="0" anchor="b">
            <a:normAutofit/>
          </a:bodyPr>
          <a:lstStyle/>
          <a:p>
            <a:pPr>
              <a:spcBef>
                <a:spcPct val="0"/>
              </a:spcBef>
              <a:spcAft>
                <a:spcPts val="600"/>
              </a:spcAft>
            </a:pPr>
            <a:r>
              <a:rPr lang="en-US" sz="5400" b="0" i="0" kern="1200">
                <a:ln w="12700">
                  <a:solidFill>
                    <a:schemeClr val="accent5"/>
                  </a:solidFill>
                  <a:prstDash val="solid"/>
                </a:ln>
                <a:solidFill>
                  <a:srgbClr val="EBEBEB"/>
                </a:solidFill>
                <a:latin typeface="+mj-lt"/>
                <a:ea typeface="+mj-ea"/>
                <a:cs typeface="+mj-cs"/>
              </a:rPr>
              <a:t>ERD</a:t>
            </a:r>
          </a:p>
        </p:txBody>
      </p:sp>
      <p:grpSp>
        <p:nvGrpSpPr>
          <p:cNvPr id="9" name="Group 8">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0" name="Rectangle 9">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תמונה 3">
            <a:extLst>
              <a:ext uri="{FF2B5EF4-FFF2-40B4-BE49-F238E27FC236}">
                <a16:creationId xmlns:a16="http://schemas.microsoft.com/office/drawing/2014/main" id="{123EF416-2626-47BC-BC91-0D0D5DBC94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63" y="1665180"/>
            <a:ext cx="6443180" cy="3527640"/>
          </a:xfrm>
          <a:prstGeom prst="rect">
            <a:avLst/>
          </a:prstGeom>
        </p:spPr>
      </p:pic>
    </p:spTree>
    <p:extLst>
      <p:ext uri="{BB962C8B-B14F-4D97-AF65-F5344CB8AC3E}">
        <p14:creationId xmlns:p14="http://schemas.microsoft.com/office/powerpoint/2010/main" val="288859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78F85A76-A3A2-4FB4-A3C6-3C32C4156547}"/>
              </a:ext>
            </a:extLst>
          </p:cNvPr>
          <p:cNvSpPr txBox="1"/>
          <p:nvPr/>
        </p:nvSpPr>
        <p:spPr>
          <a:xfrm>
            <a:off x="8382055" y="1241266"/>
            <a:ext cx="3161016" cy="3153753"/>
          </a:xfrm>
          <a:prstGeom prst="rect">
            <a:avLst/>
          </a:prstGeom>
        </p:spPr>
        <p:txBody>
          <a:bodyPr vert="horz" lIns="91440" tIns="45720" rIns="91440" bIns="45720" rtlCol="0" anchor="b">
            <a:normAutofit/>
          </a:bodyPr>
          <a:lstStyle/>
          <a:p>
            <a:pPr>
              <a:spcBef>
                <a:spcPct val="0"/>
              </a:spcBef>
              <a:spcAft>
                <a:spcPts val="600"/>
              </a:spcAft>
            </a:pPr>
            <a:r>
              <a:rPr lang="en-US" sz="5400" b="0" i="0" kern="1200">
                <a:ln w="12700">
                  <a:solidFill>
                    <a:schemeClr val="accent5"/>
                  </a:solidFill>
                  <a:prstDash val="solid"/>
                </a:ln>
                <a:solidFill>
                  <a:srgbClr val="EBEBEB"/>
                </a:solidFill>
                <a:latin typeface="+mj-lt"/>
                <a:ea typeface="+mj-ea"/>
                <a:cs typeface="+mj-cs"/>
              </a:rPr>
              <a:t>Object Diagram</a:t>
            </a:r>
          </a:p>
        </p:txBody>
      </p:sp>
      <p:grpSp>
        <p:nvGrpSpPr>
          <p:cNvPr id="22" name="Group 8">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0" name="Rectangle 9">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תמונה 3">
            <a:extLst>
              <a:ext uri="{FF2B5EF4-FFF2-40B4-BE49-F238E27FC236}">
                <a16:creationId xmlns:a16="http://schemas.microsoft.com/office/drawing/2014/main" id="{E7B97779-5374-4AD6-8A6F-BF331E9E87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63" y="2035662"/>
            <a:ext cx="6443180" cy="2786675"/>
          </a:xfrm>
          <a:prstGeom prst="rect">
            <a:avLst/>
          </a:prstGeom>
        </p:spPr>
      </p:pic>
    </p:spTree>
    <p:extLst>
      <p:ext uri="{BB962C8B-B14F-4D97-AF65-F5344CB8AC3E}">
        <p14:creationId xmlns:p14="http://schemas.microsoft.com/office/powerpoint/2010/main" val="3374516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C7A32801-7A43-4BA7-B5F0-9A0D72A9A1EE}"/>
              </a:ext>
            </a:extLst>
          </p:cNvPr>
          <p:cNvSpPr txBox="1"/>
          <p:nvPr/>
        </p:nvSpPr>
        <p:spPr>
          <a:xfrm>
            <a:off x="7007145" y="1241266"/>
            <a:ext cx="4535926" cy="3153753"/>
          </a:xfrm>
          <a:prstGeom prst="rect">
            <a:avLst/>
          </a:prstGeom>
        </p:spPr>
        <p:txBody>
          <a:bodyPr vert="horz" lIns="91440" tIns="45720" rIns="91440" bIns="45720" rtlCol="0" anchor="b">
            <a:normAutofit/>
          </a:bodyPr>
          <a:lstStyle/>
          <a:p>
            <a:pPr>
              <a:spcBef>
                <a:spcPct val="0"/>
              </a:spcBef>
              <a:spcAft>
                <a:spcPts val="600"/>
              </a:spcAft>
            </a:pPr>
            <a:r>
              <a:rPr lang="en-US" sz="5400" b="0" i="0" kern="1200">
                <a:ln w="12700">
                  <a:solidFill>
                    <a:schemeClr val="accent5"/>
                  </a:solidFill>
                  <a:prstDash val="solid"/>
                </a:ln>
                <a:solidFill>
                  <a:srgbClr val="EBEBEB"/>
                </a:solidFill>
                <a:latin typeface="+mj-lt"/>
                <a:ea typeface="+mj-ea"/>
                <a:cs typeface="+mj-cs"/>
              </a:rPr>
              <a:t>Sequence Diagram</a:t>
            </a:r>
          </a:p>
        </p:txBody>
      </p:sp>
      <p:grpSp>
        <p:nvGrpSpPr>
          <p:cNvPr id="9" name="Group 8">
            <a:extLst>
              <a:ext uri="{FF2B5EF4-FFF2-40B4-BE49-F238E27FC236}">
                <a16:creationId xmlns:a16="http://schemas.microsoft.com/office/drawing/2014/main" id="{7E2D86BB-893F-471B-AD66-50E01777C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10" name="Rectangle 9">
              <a:extLst>
                <a:ext uri="{FF2B5EF4-FFF2-40B4-BE49-F238E27FC236}">
                  <a16:creationId xmlns:a16="http://schemas.microsoft.com/office/drawing/2014/main" id="{61E3F80D-79C6-468A-83E4-3FEA58556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009504C1-96CE-44B4-8DF0-613CF9D1D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a16="http://schemas.microsoft.com/office/drawing/2014/main" id="{1F299836-4C10-4395-B386-C0FA537C4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תמונה 3">
            <a:extLst>
              <a:ext uri="{FF2B5EF4-FFF2-40B4-BE49-F238E27FC236}">
                <a16:creationId xmlns:a16="http://schemas.microsoft.com/office/drawing/2014/main" id="{98ABF58D-2549-4C54-921A-5EFDE29E13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109" y="375826"/>
            <a:ext cx="5019025" cy="6273783"/>
          </a:xfrm>
          <a:prstGeom prst="rect">
            <a:avLst/>
          </a:prstGeom>
        </p:spPr>
      </p:pic>
    </p:spTree>
    <p:extLst>
      <p:ext uri="{BB962C8B-B14F-4D97-AF65-F5344CB8AC3E}">
        <p14:creationId xmlns:p14="http://schemas.microsoft.com/office/powerpoint/2010/main" val="1837450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1EB52BF1-CB42-4D64-90C4-C3320DD23EB9}"/>
              </a:ext>
            </a:extLst>
          </p:cNvPr>
          <p:cNvSpPr txBox="1"/>
          <p:nvPr/>
        </p:nvSpPr>
        <p:spPr>
          <a:xfrm>
            <a:off x="8382055" y="1241266"/>
            <a:ext cx="3161016" cy="3153753"/>
          </a:xfrm>
          <a:prstGeom prst="rect">
            <a:avLst/>
          </a:prstGeom>
        </p:spPr>
        <p:txBody>
          <a:bodyPr vert="horz" lIns="91440" tIns="45720" rIns="91440" bIns="45720" rtlCol="0" anchor="b">
            <a:normAutofit/>
          </a:bodyPr>
          <a:lstStyle/>
          <a:p>
            <a:pPr>
              <a:spcBef>
                <a:spcPct val="0"/>
              </a:spcBef>
              <a:spcAft>
                <a:spcPts val="600"/>
              </a:spcAft>
            </a:pPr>
            <a:r>
              <a:rPr lang="en-US" sz="5400" b="0" i="0" kern="1200" dirty="0">
                <a:ln w="12700">
                  <a:solidFill>
                    <a:schemeClr val="accent5"/>
                  </a:solidFill>
                  <a:prstDash val="solid"/>
                </a:ln>
                <a:solidFill>
                  <a:srgbClr val="EBEBEB"/>
                </a:solidFill>
                <a:latin typeface="+mj-lt"/>
                <a:ea typeface="+mj-ea"/>
                <a:cs typeface="+mj-cs"/>
              </a:rPr>
              <a:t>State Machine Diagram</a:t>
            </a:r>
          </a:p>
        </p:txBody>
      </p:sp>
      <p:grpSp>
        <p:nvGrpSpPr>
          <p:cNvPr id="9" name="Group 8">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0" name="Rectangle 9">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תמונה 3">
            <a:extLst>
              <a:ext uri="{FF2B5EF4-FFF2-40B4-BE49-F238E27FC236}">
                <a16:creationId xmlns:a16="http://schemas.microsoft.com/office/drawing/2014/main" id="{AB8C9B51-7B77-4E63-A9C5-1CD50CEDCE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82" y="1681287"/>
            <a:ext cx="7758545" cy="4209010"/>
          </a:xfrm>
          <a:prstGeom prst="rect">
            <a:avLst/>
          </a:prstGeom>
        </p:spPr>
      </p:pic>
    </p:spTree>
    <p:extLst>
      <p:ext uri="{BB962C8B-B14F-4D97-AF65-F5344CB8AC3E}">
        <p14:creationId xmlns:p14="http://schemas.microsoft.com/office/powerpoint/2010/main" val="434477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reeform 5">
            <a:extLst>
              <a:ext uri="{FF2B5EF4-FFF2-40B4-BE49-F238E27FC236}">
                <a16:creationId xmlns:a16="http://schemas.microsoft.com/office/drawing/2014/main" id="{31D248D0-90D8-4EAF-84EE-DA38685188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תיבת טקסט 1">
            <a:extLst>
              <a:ext uri="{FF2B5EF4-FFF2-40B4-BE49-F238E27FC236}">
                <a16:creationId xmlns:a16="http://schemas.microsoft.com/office/drawing/2014/main" id="{AF80DD62-8550-4420-A6AB-3499E5C5DDAF}"/>
              </a:ext>
            </a:extLst>
          </p:cNvPr>
          <p:cNvSpPr txBox="1"/>
          <p:nvPr/>
        </p:nvSpPr>
        <p:spPr>
          <a:xfrm>
            <a:off x="649976" y="3739568"/>
            <a:ext cx="10893094" cy="1915940"/>
          </a:xfrm>
          <a:prstGeom prst="rect">
            <a:avLst/>
          </a:prstGeom>
        </p:spPr>
        <p:txBody>
          <a:bodyPr vert="horz" lIns="91440" tIns="45720" rIns="91440" bIns="45720" rtlCol="0" anchor="b">
            <a:normAutofit/>
          </a:bodyPr>
          <a:lstStyle/>
          <a:p>
            <a:pPr algn="ctr">
              <a:spcBef>
                <a:spcPct val="0"/>
              </a:spcBef>
              <a:spcAft>
                <a:spcPts val="600"/>
              </a:spcAft>
            </a:pPr>
            <a:r>
              <a:rPr lang="en-US" sz="6600" b="0" i="0" kern="1200" dirty="0">
                <a:ln w="12700">
                  <a:solidFill>
                    <a:schemeClr val="accent5"/>
                  </a:solidFill>
                  <a:prstDash val="solid"/>
                </a:ln>
                <a:solidFill>
                  <a:srgbClr val="EBEBEB"/>
                </a:solidFill>
                <a:latin typeface="+mj-lt"/>
                <a:ea typeface="+mj-ea"/>
                <a:cs typeface="+mj-cs"/>
              </a:rPr>
              <a:t>Use Case</a:t>
            </a:r>
          </a:p>
        </p:txBody>
      </p:sp>
      <p:pic>
        <p:nvPicPr>
          <p:cNvPr id="4" name="תמונה 3">
            <a:extLst>
              <a:ext uri="{FF2B5EF4-FFF2-40B4-BE49-F238E27FC236}">
                <a16:creationId xmlns:a16="http://schemas.microsoft.com/office/drawing/2014/main" id="{37A9C346-A34F-482D-87DE-264F85E6D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930" y="1250967"/>
            <a:ext cx="11022973" cy="3362006"/>
          </a:xfrm>
          <a:prstGeom prst="roundRect">
            <a:avLst>
              <a:gd name="adj" fmla="val 1858"/>
            </a:avLst>
          </a:prstGeom>
          <a:effectLst>
            <a:outerShdw blurRad="50800" dist="50800" dir="5400000" algn="tl" rotWithShape="0">
              <a:srgbClr val="000000">
                <a:alpha val="43000"/>
              </a:srgbClr>
            </a:outerShdw>
          </a:effectLst>
        </p:spPr>
      </p:pic>
      <p:sp>
        <p:nvSpPr>
          <p:cNvPr id="21" name="Rectangle 20">
            <a:extLst>
              <a:ext uri="{FF2B5EF4-FFF2-40B4-BE49-F238E27FC236}">
                <a16:creationId xmlns:a16="http://schemas.microsoft.com/office/drawing/2014/main" id="{0775805F-9E56-4330-9EA3-04D38DCEC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00111474"/>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35003E2A-6C19-4477-8337-63FFB7F5D80D}"/>
              </a:ext>
            </a:extLst>
          </p:cNvPr>
          <p:cNvSpPr txBox="1"/>
          <p:nvPr/>
        </p:nvSpPr>
        <p:spPr>
          <a:xfrm>
            <a:off x="2905387" y="681752"/>
            <a:ext cx="6096000" cy="584775"/>
          </a:xfrm>
          <a:prstGeom prst="rect">
            <a:avLst/>
          </a:prstGeom>
          <a:noFill/>
        </p:spPr>
        <p:txBody>
          <a:bodyPr wrap="square">
            <a:spAutoFit/>
          </a:bodyPr>
          <a:lstStyle/>
          <a:p>
            <a:pPr algn="ctr"/>
            <a:r>
              <a:rPr lang="en-US" sz="3200" b="1" dirty="0">
                <a:ln w="12700">
                  <a:solidFill>
                    <a:schemeClr val="accent5"/>
                  </a:solidFill>
                  <a:prstDash val="solid"/>
                </a:ln>
                <a:pattFill prst="ltDnDiag">
                  <a:fgClr>
                    <a:schemeClr val="accent5">
                      <a:lumMod val="60000"/>
                      <a:lumOff val="40000"/>
                    </a:schemeClr>
                  </a:fgClr>
                  <a:bgClr>
                    <a:schemeClr val="bg1"/>
                  </a:bgClr>
                </a:pattFill>
              </a:rPr>
              <a:t>Objects and Methods</a:t>
            </a:r>
            <a:endParaRPr lang="he-IL" sz="3200" b="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3" name="תיבת טקסט 2">
            <a:extLst>
              <a:ext uri="{FF2B5EF4-FFF2-40B4-BE49-F238E27FC236}">
                <a16:creationId xmlns:a16="http://schemas.microsoft.com/office/drawing/2014/main" id="{52C7F15A-5057-46DB-A4BA-A7FE57985EB6}"/>
              </a:ext>
            </a:extLst>
          </p:cNvPr>
          <p:cNvSpPr txBox="1"/>
          <p:nvPr/>
        </p:nvSpPr>
        <p:spPr>
          <a:xfrm>
            <a:off x="2905387" y="1266527"/>
            <a:ext cx="6096000" cy="461665"/>
          </a:xfrm>
          <a:prstGeom prst="rect">
            <a:avLst/>
          </a:prstGeom>
          <a:noFill/>
        </p:spPr>
        <p:txBody>
          <a:bodyPr wrap="square">
            <a:spAutoFit/>
          </a:bodyPr>
          <a:lstStyle/>
          <a:p>
            <a:pPr algn="ctr"/>
            <a:r>
              <a:rPr lang="en-US" sz="2400" b="1" dirty="0">
                <a:ln w="12700">
                  <a:solidFill>
                    <a:schemeClr val="accent5"/>
                  </a:solidFill>
                  <a:prstDash val="solid"/>
                </a:ln>
                <a:pattFill prst="ltDnDiag">
                  <a:fgClr>
                    <a:schemeClr val="accent5">
                      <a:lumMod val="60000"/>
                      <a:lumOff val="40000"/>
                    </a:schemeClr>
                  </a:fgClr>
                  <a:bgClr>
                    <a:schemeClr val="bg1"/>
                  </a:bgClr>
                </a:pattFill>
              </a:rPr>
              <a:t>Creator Class</a:t>
            </a:r>
            <a:endParaRPr lang="he-IL" sz="2400" b="1" dirty="0">
              <a:ln w="12700">
                <a:solidFill>
                  <a:schemeClr val="accent5"/>
                </a:solidFill>
                <a:prstDash val="solid"/>
              </a:ln>
              <a:pattFill prst="ltDnDiag">
                <a:fgClr>
                  <a:schemeClr val="accent5">
                    <a:lumMod val="60000"/>
                    <a:lumOff val="40000"/>
                  </a:schemeClr>
                </a:fgClr>
                <a:bgClr>
                  <a:schemeClr val="bg1"/>
                </a:bgClr>
              </a:pattFill>
            </a:endParaRPr>
          </a:p>
        </p:txBody>
      </p:sp>
      <p:pic>
        <p:nvPicPr>
          <p:cNvPr id="9" name="תמונה 8">
            <a:extLst>
              <a:ext uri="{FF2B5EF4-FFF2-40B4-BE49-F238E27FC236}">
                <a16:creationId xmlns:a16="http://schemas.microsoft.com/office/drawing/2014/main" id="{33FC7EB7-3149-49D5-B139-42101DC6F274}"/>
              </a:ext>
            </a:extLst>
          </p:cNvPr>
          <p:cNvPicPr>
            <a:picLocks noChangeAspect="1"/>
          </p:cNvPicPr>
          <p:nvPr/>
        </p:nvPicPr>
        <p:blipFill>
          <a:blip r:embed="rId2"/>
          <a:stretch>
            <a:fillRect/>
          </a:stretch>
        </p:blipFill>
        <p:spPr>
          <a:xfrm>
            <a:off x="562520" y="4002773"/>
            <a:ext cx="6668299" cy="2254072"/>
          </a:xfrm>
          <a:prstGeom prst="rect">
            <a:avLst/>
          </a:prstGeom>
        </p:spPr>
      </p:pic>
      <p:pic>
        <p:nvPicPr>
          <p:cNvPr id="11" name="תמונה 10">
            <a:extLst>
              <a:ext uri="{FF2B5EF4-FFF2-40B4-BE49-F238E27FC236}">
                <a16:creationId xmlns:a16="http://schemas.microsoft.com/office/drawing/2014/main" id="{392DDC3C-26F4-4782-A06B-03B55AEE9935}"/>
              </a:ext>
            </a:extLst>
          </p:cNvPr>
          <p:cNvPicPr>
            <a:picLocks noChangeAspect="1"/>
          </p:cNvPicPr>
          <p:nvPr/>
        </p:nvPicPr>
        <p:blipFill>
          <a:blip r:embed="rId3"/>
          <a:stretch>
            <a:fillRect/>
          </a:stretch>
        </p:blipFill>
        <p:spPr>
          <a:xfrm>
            <a:off x="6830754" y="1728192"/>
            <a:ext cx="4579723" cy="1994198"/>
          </a:xfrm>
          <a:prstGeom prst="rect">
            <a:avLst/>
          </a:prstGeom>
        </p:spPr>
      </p:pic>
      <p:sp>
        <p:nvSpPr>
          <p:cNvPr id="12" name="תיבת טקסט 11">
            <a:extLst>
              <a:ext uri="{FF2B5EF4-FFF2-40B4-BE49-F238E27FC236}">
                <a16:creationId xmlns:a16="http://schemas.microsoft.com/office/drawing/2014/main" id="{E07E49F0-4AFE-4859-BFAC-60DAC09D29A9}"/>
              </a:ext>
            </a:extLst>
          </p:cNvPr>
          <p:cNvSpPr txBox="1"/>
          <p:nvPr/>
        </p:nvSpPr>
        <p:spPr>
          <a:xfrm>
            <a:off x="971303" y="1911375"/>
            <a:ext cx="7025383" cy="954107"/>
          </a:xfrm>
          <a:prstGeom prst="rect">
            <a:avLst/>
          </a:prstGeom>
          <a:noFill/>
        </p:spPr>
        <p:txBody>
          <a:bodyPr wrap="square">
            <a:spAutoFit/>
          </a:bodyPr>
          <a:lstStyle/>
          <a:p>
            <a:pPr marL="114300" marR="1075690">
              <a:lnSpc>
                <a:spcPct val="100000"/>
              </a:lnSpc>
              <a:spcBef>
                <a:spcPts val="100"/>
              </a:spcBef>
            </a:pPr>
            <a:r>
              <a:rPr lang="en-US" sz="1400" spc="-75" dirty="0">
                <a:solidFill>
                  <a:srgbClr val="FFFFFF"/>
                </a:solidFill>
                <a:latin typeface="Microsoft Sans Serif"/>
                <a:cs typeface="Microsoft Sans Serif"/>
              </a:rPr>
              <a:t>Upload Song Method - </a:t>
            </a:r>
            <a:r>
              <a:rPr lang="en-US" sz="1400" b="0" i="0" dirty="0">
                <a:solidFill>
                  <a:srgbClr val="DCDDDE"/>
                </a:solidFill>
                <a:effectLst/>
                <a:latin typeface="Whitney"/>
              </a:rPr>
              <a:t>Gets the relative index indicating the location in which to upload the song. Use this function to upload the song to the Firebase Realtime database. Uploaded songs are associated with the relative emotion the creator entered.</a:t>
            </a:r>
            <a:endParaRPr lang="en-US" sz="1400" spc="-75" dirty="0">
              <a:solidFill>
                <a:srgbClr val="FFFFFF"/>
              </a:solidFill>
              <a:latin typeface="Microsoft Sans Serif"/>
              <a:cs typeface="Microsoft Sans Serif"/>
            </a:endParaRPr>
          </a:p>
        </p:txBody>
      </p:sp>
      <p:sp>
        <p:nvSpPr>
          <p:cNvPr id="13" name="תיבת טקסט 12">
            <a:extLst>
              <a:ext uri="{FF2B5EF4-FFF2-40B4-BE49-F238E27FC236}">
                <a16:creationId xmlns:a16="http://schemas.microsoft.com/office/drawing/2014/main" id="{38B73678-EF28-42D1-9FB0-E9CE41AAF801}"/>
              </a:ext>
            </a:extLst>
          </p:cNvPr>
          <p:cNvSpPr txBox="1"/>
          <p:nvPr/>
        </p:nvSpPr>
        <p:spPr>
          <a:xfrm>
            <a:off x="7084169" y="4511268"/>
            <a:ext cx="5769189" cy="1151597"/>
          </a:xfrm>
          <a:prstGeom prst="rect">
            <a:avLst/>
          </a:prstGeom>
          <a:noFill/>
        </p:spPr>
        <p:txBody>
          <a:bodyPr wrap="square">
            <a:spAutoFit/>
          </a:bodyPr>
          <a:lstStyle/>
          <a:p>
            <a:pPr marL="114300" marR="1075690">
              <a:spcBef>
                <a:spcPts val="100"/>
              </a:spcBef>
            </a:pPr>
            <a:r>
              <a:rPr lang="en-US" sz="1400" spc="-75" dirty="0">
                <a:solidFill>
                  <a:srgbClr val="FFFFFF"/>
                </a:solidFill>
                <a:latin typeface="Microsoft Sans Serif"/>
                <a:cs typeface="Microsoft Sans Serif"/>
              </a:rPr>
              <a:t>Remove Song Method - </a:t>
            </a:r>
            <a:r>
              <a:rPr lang="en-US" sz="1400" dirty="0">
                <a:solidFill>
                  <a:srgbClr val="DCDDDE"/>
                </a:solidFill>
                <a:latin typeface="Whitney"/>
              </a:rPr>
              <a:t>Moves over all the songs and checks if the relative song is present, if it is, this function removes that song from the Firebase Realtime database, otherwise it sends a message saying that the song does not exist</a:t>
            </a:r>
          </a:p>
          <a:p>
            <a:pPr marL="114300" marR="1075690">
              <a:lnSpc>
                <a:spcPct val="100000"/>
              </a:lnSpc>
              <a:spcBef>
                <a:spcPts val="100"/>
              </a:spcBef>
            </a:pPr>
            <a:endParaRPr lang="en-US" sz="1200" spc="-75" dirty="0">
              <a:solidFill>
                <a:srgbClr val="FFFFFF"/>
              </a:solidFill>
              <a:latin typeface="Microsoft Sans Serif"/>
              <a:cs typeface="Microsoft Sans Serif"/>
            </a:endParaRPr>
          </a:p>
        </p:txBody>
      </p:sp>
    </p:spTree>
    <p:extLst>
      <p:ext uri="{BB962C8B-B14F-4D97-AF65-F5344CB8AC3E}">
        <p14:creationId xmlns:p14="http://schemas.microsoft.com/office/powerpoint/2010/main" val="505937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E65A517D-07DB-470C-83DC-FA2C72B11EE9}"/>
              </a:ext>
            </a:extLst>
          </p:cNvPr>
          <p:cNvSpPr txBox="1"/>
          <p:nvPr/>
        </p:nvSpPr>
        <p:spPr>
          <a:xfrm>
            <a:off x="2905387" y="681752"/>
            <a:ext cx="6096000" cy="584775"/>
          </a:xfrm>
          <a:prstGeom prst="rect">
            <a:avLst/>
          </a:prstGeom>
          <a:noFill/>
        </p:spPr>
        <p:txBody>
          <a:bodyPr wrap="square">
            <a:spAutoFit/>
          </a:bodyPr>
          <a:lstStyle/>
          <a:p>
            <a:pPr algn="ctr"/>
            <a:r>
              <a:rPr lang="en-US" sz="3200" b="1" dirty="0">
                <a:ln w="12700">
                  <a:solidFill>
                    <a:schemeClr val="accent5"/>
                  </a:solidFill>
                  <a:prstDash val="solid"/>
                </a:ln>
                <a:pattFill prst="ltDnDiag">
                  <a:fgClr>
                    <a:schemeClr val="accent5">
                      <a:lumMod val="60000"/>
                      <a:lumOff val="40000"/>
                    </a:schemeClr>
                  </a:fgClr>
                  <a:bgClr>
                    <a:schemeClr val="bg1"/>
                  </a:bgClr>
                </a:pattFill>
              </a:rPr>
              <a:t>Objects and Methods</a:t>
            </a:r>
            <a:endParaRPr lang="he-IL" sz="3200" b="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3" name="תיבת טקסט 2">
            <a:extLst>
              <a:ext uri="{FF2B5EF4-FFF2-40B4-BE49-F238E27FC236}">
                <a16:creationId xmlns:a16="http://schemas.microsoft.com/office/drawing/2014/main" id="{1ACE409C-7D11-424A-9A79-07259D8E3407}"/>
              </a:ext>
            </a:extLst>
          </p:cNvPr>
          <p:cNvSpPr txBox="1"/>
          <p:nvPr/>
        </p:nvSpPr>
        <p:spPr>
          <a:xfrm>
            <a:off x="2905387" y="1266527"/>
            <a:ext cx="6096000" cy="461665"/>
          </a:xfrm>
          <a:prstGeom prst="rect">
            <a:avLst/>
          </a:prstGeom>
          <a:noFill/>
        </p:spPr>
        <p:txBody>
          <a:bodyPr wrap="square">
            <a:spAutoFit/>
          </a:bodyPr>
          <a:lstStyle/>
          <a:p>
            <a:pPr algn="ctr"/>
            <a:r>
              <a:rPr lang="en-US" sz="2400" b="1" dirty="0">
                <a:ln w="12700">
                  <a:solidFill>
                    <a:schemeClr val="accent5"/>
                  </a:solidFill>
                  <a:prstDash val="solid"/>
                </a:ln>
                <a:pattFill prst="ltDnDiag">
                  <a:fgClr>
                    <a:schemeClr val="accent5">
                      <a:lumMod val="60000"/>
                      <a:lumOff val="40000"/>
                    </a:schemeClr>
                  </a:fgClr>
                  <a:bgClr>
                    <a:schemeClr val="bg1"/>
                  </a:bgClr>
                </a:pattFill>
              </a:rPr>
              <a:t>Register Class</a:t>
            </a:r>
            <a:endParaRPr lang="he-IL" sz="2400" b="1" dirty="0">
              <a:ln w="12700">
                <a:solidFill>
                  <a:schemeClr val="accent5"/>
                </a:solidFill>
                <a:prstDash val="solid"/>
              </a:ln>
              <a:pattFill prst="ltDnDiag">
                <a:fgClr>
                  <a:schemeClr val="accent5">
                    <a:lumMod val="60000"/>
                    <a:lumOff val="40000"/>
                  </a:schemeClr>
                </a:fgClr>
                <a:bgClr>
                  <a:schemeClr val="bg1"/>
                </a:bgClr>
              </a:pattFill>
            </a:endParaRPr>
          </a:p>
        </p:txBody>
      </p:sp>
      <p:pic>
        <p:nvPicPr>
          <p:cNvPr id="5" name="תמונה 4">
            <a:extLst>
              <a:ext uri="{FF2B5EF4-FFF2-40B4-BE49-F238E27FC236}">
                <a16:creationId xmlns:a16="http://schemas.microsoft.com/office/drawing/2014/main" id="{03A10E2C-BC90-45B5-8C57-F343B3E45ECC}"/>
              </a:ext>
            </a:extLst>
          </p:cNvPr>
          <p:cNvPicPr>
            <a:picLocks noChangeAspect="1"/>
          </p:cNvPicPr>
          <p:nvPr/>
        </p:nvPicPr>
        <p:blipFill>
          <a:blip r:embed="rId2"/>
          <a:stretch>
            <a:fillRect/>
          </a:stretch>
        </p:blipFill>
        <p:spPr>
          <a:xfrm>
            <a:off x="611532" y="1728192"/>
            <a:ext cx="5859815" cy="3062852"/>
          </a:xfrm>
          <a:prstGeom prst="rect">
            <a:avLst/>
          </a:prstGeom>
        </p:spPr>
      </p:pic>
      <p:pic>
        <p:nvPicPr>
          <p:cNvPr id="7" name="תמונה 6">
            <a:extLst>
              <a:ext uri="{FF2B5EF4-FFF2-40B4-BE49-F238E27FC236}">
                <a16:creationId xmlns:a16="http://schemas.microsoft.com/office/drawing/2014/main" id="{B2530A9D-6194-43D9-A674-474F9B8CDD37}"/>
              </a:ext>
            </a:extLst>
          </p:cNvPr>
          <p:cNvPicPr>
            <a:picLocks noChangeAspect="1"/>
          </p:cNvPicPr>
          <p:nvPr/>
        </p:nvPicPr>
        <p:blipFill>
          <a:blip r:embed="rId3"/>
          <a:stretch>
            <a:fillRect/>
          </a:stretch>
        </p:blipFill>
        <p:spPr>
          <a:xfrm>
            <a:off x="4538802" y="5252709"/>
            <a:ext cx="6906589" cy="838317"/>
          </a:xfrm>
          <a:prstGeom prst="rect">
            <a:avLst/>
          </a:prstGeom>
        </p:spPr>
      </p:pic>
      <p:sp>
        <p:nvSpPr>
          <p:cNvPr id="10" name="תיבת טקסט 9">
            <a:extLst>
              <a:ext uri="{FF2B5EF4-FFF2-40B4-BE49-F238E27FC236}">
                <a16:creationId xmlns:a16="http://schemas.microsoft.com/office/drawing/2014/main" id="{90683DB2-BC8A-46E0-8D10-E80D89557C23}"/>
              </a:ext>
            </a:extLst>
          </p:cNvPr>
          <p:cNvSpPr txBox="1"/>
          <p:nvPr/>
        </p:nvSpPr>
        <p:spPr>
          <a:xfrm>
            <a:off x="6596730" y="2527192"/>
            <a:ext cx="5057557" cy="1151597"/>
          </a:xfrm>
          <a:prstGeom prst="rect">
            <a:avLst/>
          </a:prstGeom>
          <a:noFill/>
        </p:spPr>
        <p:txBody>
          <a:bodyPr wrap="square">
            <a:spAutoFit/>
          </a:bodyPr>
          <a:lstStyle/>
          <a:p>
            <a:pPr algn="l" fontAlgn="base"/>
            <a:r>
              <a:rPr lang="en-US" sz="1400" spc="-75" dirty="0" err="1">
                <a:solidFill>
                  <a:srgbClr val="FFFFFF"/>
                </a:solidFill>
                <a:latin typeface="Microsoft Sans Serif"/>
                <a:cs typeface="Microsoft Sans Serif"/>
              </a:rPr>
              <a:t>SingUpOnClick</a:t>
            </a:r>
            <a:r>
              <a:rPr lang="en-US" sz="1400" spc="-75" dirty="0">
                <a:solidFill>
                  <a:srgbClr val="FFFFFF"/>
                </a:solidFill>
                <a:latin typeface="Microsoft Sans Serif"/>
                <a:cs typeface="Microsoft Sans Serif"/>
              </a:rPr>
              <a:t> - </a:t>
            </a:r>
            <a:r>
              <a:rPr lang="en-US" sz="1400" dirty="0">
                <a:solidFill>
                  <a:srgbClr val="DCDDDE"/>
                </a:solidFill>
                <a:latin typeface="Whitney"/>
              </a:rPr>
              <a:t>In this function, the user is entered into the Firebase Realtime database. The user's personal details are obtained from the details that the user enters within the application. If you don't fill out all the fields, you will be </a:t>
            </a:r>
            <a:r>
              <a:rPr lang="en-US" sz="1400" dirty="0" err="1">
                <a:solidFill>
                  <a:srgbClr val="DCDDDE"/>
                </a:solidFill>
                <a:latin typeface="Whitney"/>
              </a:rPr>
              <a:t>allerted</a:t>
            </a:r>
            <a:endParaRPr lang="en-US" sz="1400" dirty="0">
              <a:solidFill>
                <a:srgbClr val="DCDDDE"/>
              </a:solidFill>
              <a:latin typeface="Whitney"/>
            </a:endParaRPr>
          </a:p>
          <a:p>
            <a:pPr marL="114300" marR="1075690">
              <a:lnSpc>
                <a:spcPct val="100000"/>
              </a:lnSpc>
              <a:spcBef>
                <a:spcPts val="100"/>
              </a:spcBef>
            </a:pPr>
            <a:endParaRPr lang="en-US" sz="1200" spc="-75" dirty="0">
              <a:solidFill>
                <a:srgbClr val="FFFFFF"/>
              </a:solidFill>
              <a:latin typeface="Microsoft Sans Serif"/>
              <a:cs typeface="Microsoft Sans Serif"/>
            </a:endParaRPr>
          </a:p>
        </p:txBody>
      </p:sp>
      <p:sp>
        <p:nvSpPr>
          <p:cNvPr id="11" name="תיבת טקסט 10">
            <a:extLst>
              <a:ext uri="{FF2B5EF4-FFF2-40B4-BE49-F238E27FC236}">
                <a16:creationId xmlns:a16="http://schemas.microsoft.com/office/drawing/2014/main" id="{451F6973-D79A-4E39-886F-52F798117FE6}"/>
              </a:ext>
            </a:extLst>
          </p:cNvPr>
          <p:cNvSpPr txBox="1"/>
          <p:nvPr/>
        </p:nvSpPr>
        <p:spPr>
          <a:xfrm>
            <a:off x="1009290" y="5317924"/>
            <a:ext cx="3792193" cy="707886"/>
          </a:xfrm>
          <a:prstGeom prst="rect">
            <a:avLst/>
          </a:prstGeom>
          <a:noFill/>
        </p:spPr>
        <p:txBody>
          <a:bodyPr wrap="square">
            <a:spAutoFit/>
          </a:bodyPr>
          <a:lstStyle/>
          <a:p>
            <a:pPr algn="l" fontAlgn="base"/>
            <a:r>
              <a:rPr lang="en-US" sz="1400" spc="-75" dirty="0" err="1">
                <a:solidFill>
                  <a:srgbClr val="FFFFFF"/>
                </a:solidFill>
                <a:latin typeface="Microsoft Sans Serif"/>
                <a:cs typeface="Microsoft Sans Serif"/>
              </a:rPr>
              <a:t>UpdateUI</a:t>
            </a:r>
            <a:r>
              <a:rPr lang="en-US" sz="1400" spc="-75" dirty="0">
                <a:solidFill>
                  <a:srgbClr val="FFFFFF"/>
                </a:solidFill>
                <a:latin typeface="Microsoft Sans Serif"/>
                <a:cs typeface="Microsoft Sans Serif"/>
              </a:rPr>
              <a:t> -  </a:t>
            </a:r>
            <a:r>
              <a:rPr lang="en-US" sz="1400" spc="-75" dirty="0">
                <a:solidFill>
                  <a:srgbClr val="DCDDDE"/>
                </a:solidFill>
                <a:latin typeface="Whitney"/>
                <a:cs typeface="Microsoft Sans Serif"/>
              </a:rPr>
              <a:t>this method push the user details</a:t>
            </a:r>
          </a:p>
          <a:p>
            <a:pPr algn="l" fontAlgn="base"/>
            <a:r>
              <a:rPr lang="en-US" sz="1400" spc="-75" dirty="0">
                <a:solidFill>
                  <a:srgbClr val="DCDDDE"/>
                </a:solidFill>
                <a:latin typeface="Whitney"/>
                <a:cs typeface="Microsoft Sans Serif"/>
              </a:rPr>
              <a:t>to the firebase real time database</a:t>
            </a:r>
          </a:p>
          <a:p>
            <a:pPr algn="l" fontAlgn="base"/>
            <a:endParaRPr lang="en-US" sz="1200" spc="-75" dirty="0">
              <a:solidFill>
                <a:srgbClr val="FFFFFF"/>
              </a:solidFill>
              <a:latin typeface="Microsoft Sans Serif"/>
              <a:cs typeface="Microsoft Sans Serif"/>
            </a:endParaRPr>
          </a:p>
        </p:txBody>
      </p:sp>
    </p:spTree>
    <p:extLst>
      <p:ext uri="{BB962C8B-B14F-4D97-AF65-F5344CB8AC3E}">
        <p14:creationId xmlns:p14="http://schemas.microsoft.com/office/powerpoint/2010/main" val="4095514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EA12EA3C-02A5-4D45-B38B-9D391EE973B2}"/>
              </a:ext>
            </a:extLst>
          </p:cNvPr>
          <p:cNvSpPr txBox="1"/>
          <p:nvPr/>
        </p:nvSpPr>
        <p:spPr>
          <a:xfrm>
            <a:off x="2905387" y="681752"/>
            <a:ext cx="6096000" cy="584775"/>
          </a:xfrm>
          <a:prstGeom prst="rect">
            <a:avLst/>
          </a:prstGeom>
          <a:noFill/>
        </p:spPr>
        <p:txBody>
          <a:bodyPr wrap="square">
            <a:spAutoFit/>
          </a:bodyPr>
          <a:lstStyle/>
          <a:p>
            <a:pPr algn="ctr"/>
            <a:r>
              <a:rPr lang="en-US" sz="3200" b="1" dirty="0">
                <a:ln w="12700">
                  <a:solidFill>
                    <a:schemeClr val="accent5"/>
                  </a:solidFill>
                  <a:prstDash val="solid"/>
                </a:ln>
                <a:pattFill prst="ltDnDiag">
                  <a:fgClr>
                    <a:schemeClr val="accent5">
                      <a:lumMod val="60000"/>
                      <a:lumOff val="40000"/>
                    </a:schemeClr>
                  </a:fgClr>
                  <a:bgClr>
                    <a:schemeClr val="bg1"/>
                  </a:bgClr>
                </a:pattFill>
              </a:rPr>
              <a:t>Objects and Methods</a:t>
            </a:r>
            <a:endParaRPr lang="he-IL" sz="3200" b="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3" name="תיבת טקסט 2">
            <a:extLst>
              <a:ext uri="{FF2B5EF4-FFF2-40B4-BE49-F238E27FC236}">
                <a16:creationId xmlns:a16="http://schemas.microsoft.com/office/drawing/2014/main" id="{B9662639-73A7-4A3D-9D87-43B44A31BDC9}"/>
              </a:ext>
            </a:extLst>
          </p:cNvPr>
          <p:cNvSpPr txBox="1"/>
          <p:nvPr/>
        </p:nvSpPr>
        <p:spPr>
          <a:xfrm>
            <a:off x="2905387" y="1266527"/>
            <a:ext cx="6096000" cy="461665"/>
          </a:xfrm>
          <a:prstGeom prst="rect">
            <a:avLst/>
          </a:prstGeom>
          <a:noFill/>
        </p:spPr>
        <p:txBody>
          <a:bodyPr wrap="square">
            <a:spAutoFit/>
          </a:bodyPr>
          <a:lstStyle/>
          <a:p>
            <a:pPr algn="ctr"/>
            <a:r>
              <a:rPr lang="en-US" sz="2400" b="1" dirty="0">
                <a:ln w="12700">
                  <a:solidFill>
                    <a:schemeClr val="accent5"/>
                  </a:solidFill>
                  <a:prstDash val="solid"/>
                </a:ln>
                <a:pattFill prst="ltDnDiag">
                  <a:fgClr>
                    <a:schemeClr val="accent5">
                      <a:lumMod val="60000"/>
                      <a:lumOff val="40000"/>
                    </a:schemeClr>
                  </a:fgClr>
                  <a:bgClr>
                    <a:schemeClr val="bg1"/>
                  </a:bgClr>
                </a:pattFill>
              </a:rPr>
              <a:t>Login Class</a:t>
            </a:r>
            <a:endParaRPr lang="he-IL" sz="2400" b="1" dirty="0">
              <a:ln w="12700">
                <a:solidFill>
                  <a:schemeClr val="accent5"/>
                </a:solidFill>
                <a:prstDash val="solid"/>
              </a:ln>
              <a:pattFill prst="ltDnDiag">
                <a:fgClr>
                  <a:schemeClr val="accent5">
                    <a:lumMod val="60000"/>
                    <a:lumOff val="40000"/>
                  </a:schemeClr>
                </a:fgClr>
                <a:bgClr>
                  <a:schemeClr val="bg1"/>
                </a:bgClr>
              </a:pattFill>
            </a:endParaRPr>
          </a:p>
        </p:txBody>
      </p:sp>
      <p:pic>
        <p:nvPicPr>
          <p:cNvPr id="5" name="תמונה 4">
            <a:extLst>
              <a:ext uri="{FF2B5EF4-FFF2-40B4-BE49-F238E27FC236}">
                <a16:creationId xmlns:a16="http://schemas.microsoft.com/office/drawing/2014/main" id="{126308EA-2AE1-49AF-9A68-408BF1A4A068}"/>
              </a:ext>
            </a:extLst>
          </p:cNvPr>
          <p:cNvPicPr>
            <a:picLocks noChangeAspect="1"/>
          </p:cNvPicPr>
          <p:nvPr/>
        </p:nvPicPr>
        <p:blipFill>
          <a:blip r:embed="rId2"/>
          <a:stretch>
            <a:fillRect/>
          </a:stretch>
        </p:blipFill>
        <p:spPr>
          <a:xfrm>
            <a:off x="583900" y="1700809"/>
            <a:ext cx="6855557" cy="4147900"/>
          </a:xfrm>
          <a:prstGeom prst="rect">
            <a:avLst/>
          </a:prstGeom>
        </p:spPr>
      </p:pic>
      <p:sp>
        <p:nvSpPr>
          <p:cNvPr id="6" name="תיבת טקסט 5">
            <a:extLst>
              <a:ext uri="{FF2B5EF4-FFF2-40B4-BE49-F238E27FC236}">
                <a16:creationId xmlns:a16="http://schemas.microsoft.com/office/drawing/2014/main" id="{2095B4A3-8438-4449-9E47-C029181EE410}"/>
              </a:ext>
            </a:extLst>
          </p:cNvPr>
          <p:cNvSpPr txBox="1"/>
          <p:nvPr/>
        </p:nvSpPr>
        <p:spPr>
          <a:xfrm>
            <a:off x="7439457" y="2080291"/>
            <a:ext cx="4068614" cy="1169551"/>
          </a:xfrm>
          <a:prstGeom prst="rect">
            <a:avLst/>
          </a:prstGeom>
          <a:noFill/>
        </p:spPr>
        <p:txBody>
          <a:bodyPr wrap="square">
            <a:spAutoFit/>
          </a:bodyPr>
          <a:lstStyle/>
          <a:p>
            <a:pPr algn="l" fontAlgn="base">
              <a:buFont typeface="+mj-lt"/>
              <a:buAutoNum type="arabicPeriod"/>
            </a:pPr>
            <a:r>
              <a:rPr lang="en-US" sz="1400" spc="-75" dirty="0" err="1">
                <a:solidFill>
                  <a:srgbClr val="FFFFFF"/>
                </a:solidFill>
                <a:latin typeface="Microsoft Sans Serif"/>
                <a:cs typeface="Microsoft Sans Serif"/>
              </a:rPr>
              <a:t>LoginOnClick</a:t>
            </a:r>
            <a:r>
              <a:rPr lang="en-US" sz="1400" spc="-75" dirty="0">
                <a:solidFill>
                  <a:srgbClr val="FFFFFF"/>
                </a:solidFill>
                <a:latin typeface="Microsoft Sans Serif"/>
                <a:cs typeface="Microsoft Sans Serif"/>
              </a:rPr>
              <a:t> -  </a:t>
            </a:r>
            <a:r>
              <a:rPr lang="en-US" sz="1400" b="0" i="0" dirty="0">
                <a:solidFill>
                  <a:schemeClr val="bg1"/>
                </a:solidFill>
                <a:effectLst/>
                <a:latin typeface="inherit"/>
              </a:rPr>
              <a:t>Verification of the user in the Firebase Realtime database, by checking the email and password with which he registered for the application. </a:t>
            </a:r>
            <a:r>
              <a:rPr lang="en-US" sz="1400" dirty="0">
                <a:solidFill>
                  <a:srgbClr val="DCDDDE"/>
                </a:solidFill>
                <a:latin typeface="Whitney"/>
              </a:rPr>
              <a:t>If you don't fill out all the fields, you will be </a:t>
            </a:r>
            <a:r>
              <a:rPr lang="en-US" sz="1400" dirty="0" err="1">
                <a:solidFill>
                  <a:srgbClr val="DCDDDE"/>
                </a:solidFill>
                <a:latin typeface="Whitney"/>
              </a:rPr>
              <a:t>allerted</a:t>
            </a:r>
            <a:endParaRPr lang="en-US" sz="1200" spc="-75" dirty="0">
              <a:solidFill>
                <a:srgbClr val="FFFFFF"/>
              </a:solidFill>
              <a:latin typeface="Microsoft Sans Serif"/>
              <a:cs typeface="Microsoft Sans Serif"/>
            </a:endParaRPr>
          </a:p>
        </p:txBody>
      </p:sp>
    </p:spTree>
    <p:extLst>
      <p:ext uri="{BB962C8B-B14F-4D97-AF65-F5344CB8AC3E}">
        <p14:creationId xmlns:p14="http://schemas.microsoft.com/office/powerpoint/2010/main" val="3002619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EDA51625-7503-49C3-8139-1DBD335B786B}"/>
              </a:ext>
            </a:extLst>
          </p:cNvPr>
          <p:cNvSpPr txBox="1"/>
          <p:nvPr/>
        </p:nvSpPr>
        <p:spPr>
          <a:xfrm>
            <a:off x="2905387" y="681752"/>
            <a:ext cx="6096000" cy="584775"/>
          </a:xfrm>
          <a:prstGeom prst="rect">
            <a:avLst/>
          </a:prstGeom>
          <a:noFill/>
        </p:spPr>
        <p:txBody>
          <a:bodyPr wrap="square">
            <a:spAutoFit/>
          </a:bodyPr>
          <a:lstStyle/>
          <a:p>
            <a:pPr algn="ctr"/>
            <a:r>
              <a:rPr lang="en-US" sz="3200" b="1" dirty="0">
                <a:ln w="12700">
                  <a:solidFill>
                    <a:schemeClr val="accent5"/>
                  </a:solidFill>
                  <a:prstDash val="solid"/>
                </a:ln>
                <a:pattFill prst="ltDnDiag">
                  <a:fgClr>
                    <a:schemeClr val="accent5">
                      <a:lumMod val="60000"/>
                      <a:lumOff val="40000"/>
                    </a:schemeClr>
                  </a:fgClr>
                  <a:bgClr>
                    <a:schemeClr val="bg1"/>
                  </a:bgClr>
                </a:pattFill>
              </a:rPr>
              <a:t>Objects and Methods</a:t>
            </a:r>
            <a:endParaRPr lang="he-IL" sz="3200" b="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3" name="תיבת טקסט 2">
            <a:extLst>
              <a:ext uri="{FF2B5EF4-FFF2-40B4-BE49-F238E27FC236}">
                <a16:creationId xmlns:a16="http://schemas.microsoft.com/office/drawing/2014/main" id="{00FD8752-5681-4D54-8629-E12DCDDCF050}"/>
              </a:ext>
            </a:extLst>
          </p:cNvPr>
          <p:cNvSpPr txBox="1"/>
          <p:nvPr/>
        </p:nvSpPr>
        <p:spPr>
          <a:xfrm>
            <a:off x="2905387" y="1266527"/>
            <a:ext cx="6096000" cy="461665"/>
          </a:xfrm>
          <a:prstGeom prst="rect">
            <a:avLst/>
          </a:prstGeom>
          <a:noFill/>
        </p:spPr>
        <p:txBody>
          <a:bodyPr wrap="square">
            <a:spAutoFit/>
          </a:bodyPr>
          <a:lstStyle/>
          <a:p>
            <a:pPr algn="ctr"/>
            <a:r>
              <a:rPr lang="en-US" sz="2400" b="1" dirty="0">
                <a:ln w="12700">
                  <a:solidFill>
                    <a:schemeClr val="accent5"/>
                  </a:solidFill>
                  <a:prstDash val="solid"/>
                </a:ln>
                <a:pattFill prst="ltDnDiag">
                  <a:fgClr>
                    <a:schemeClr val="accent5">
                      <a:lumMod val="60000"/>
                      <a:lumOff val="40000"/>
                    </a:schemeClr>
                  </a:fgClr>
                  <a:bgClr>
                    <a:schemeClr val="bg1"/>
                  </a:bgClr>
                </a:pattFill>
              </a:rPr>
              <a:t>YouTube Player Class</a:t>
            </a:r>
            <a:endParaRPr lang="he-IL" sz="2400" b="1" dirty="0">
              <a:ln w="12700">
                <a:solidFill>
                  <a:schemeClr val="accent5"/>
                </a:solidFill>
                <a:prstDash val="solid"/>
              </a:ln>
              <a:pattFill prst="ltDnDiag">
                <a:fgClr>
                  <a:schemeClr val="accent5">
                    <a:lumMod val="60000"/>
                    <a:lumOff val="40000"/>
                  </a:schemeClr>
                </a:fgClr>
                <a:bgClr>
                  <a:schemeClr val="bg1"/>
                </a:bgClr>
              </a:pattFill>
            </a:endParaRPr>
          </a:p>
        </p:txBody>
      </p:sp>
      <p:pic>
        <p:nvPicPr>
          <p:cNvPr id="5" name="תמונה 4">
            <a:extLst>
              <a:ext uri="{FF2B5EF4-FFF2-40B4-BE49-F238E27FC236}">
                <a16:creationId xmlns:a16="http://schemas.microsoft.com/office/drawing/2014/main" id="{CEF61379-10E8-461B-91F5-8E7FEA3534BB}"/>
              </a:ext>
            </a:extLst>
          </p:cNvPr>
          <p:cNvPicPr>
            <a:picLocks noChangeAspect="1"/>
          </p:cNvPicPr>
          <p:nvPr/>
        </p:nvPicPr>
        <p:blipFill>
          <a:blip r:embed="rId2"/>
          <a:stretch>
            <a:fillRect/>
          </a:stretch>
        </p:blipFill>
        <p:spPr>
          <a:xfrm>
            <a:off x="511509" y="1728192"/>
            <a:ext cx="5785576" cy="2731665"/>
          </a:xfrm>
          <a:prstGeom prst="rect">
            <a:avLst/>
          </a:prstGeom>
        </p:spPr>
      </p:pic>
      <p:pic>
        <p:nvPicPr>
          <p:cNvPr id="7" name="תמונה 6">
            <a:extLst>
              <a:ext uri="{FF2B5EF4-FFF2-40B4-BE49-F238E27FC236}">
                <a16:creationId xmlns:a16="http://schemas.microsoft.com/office/drawing/2014/main" id="{D77AD20E-BF1C-49D1-B97C-6252D1CD1C7B}"/>
              </a:ext>
            </a:extLst>
          </p:cNvPr>
          <p:cNvPicPr>
            <a:picLocks noChangeAspect="1"/>
          </p:cNvPicPr>
          <p:nvPr/>
        </p:nvPicPr>
        <p:blipFill>
          <a:blip r:embed="rId3"/>
          <a:stretch>
            <a:fillRect/>
          </a:stretch>
        </p:blipFill>
        <p:spPr>
          <a:xfrm>
            <a:off x="5658927" y="4504059"/>
            <a:ext cx="5910058" cy="1755074"/>
          </a:xfrm>
          <a:prstGeom prst="rect">
            <a:avLst/>
          </a:prstGeom>
        </p:spPr>
      </p:pic>
      <p:sp>
        <p:nvSpPr>
          <p:cNvPr id="8" name="תיבת טקסט 7">
            <a:extLst>
              <a:ext uri="{FF2B5EF4-FFF2-40B4-BE49-F238E27FC236}">
                <a16:creationId xmlns:a16="http://schemas.microsoft.com/office/drawing/2014/main" id="{6D3A3DAF-ED03-462D-9CAF-0AA4134F96BB}"/>
              </a:ext>
            </a:extLst>
          </p:cNvPr>
          <p:cNvSpPr txBox="1"/>
          <p:nvPr/>
        </p:nvSpPr>
        <p:spPr>
          <a:xfrm>
            <a:off x="6476132" y="1993452"/>
            <a:ext cx="4781340" cy="954107"/>
          </a:xfrm>
          <a:prstGeom prst="rect">
            <a:avLst/>
          </a:prstGeom>
          <a:noFill/>
        </p:spPr>
        <p:txBody>
          <a:bodyPr wrap="square">
            <a:spAutoFit/>
          </a:bodyPr>
          <a:lstStyle/>
          <a:p>
            <a:pPr algn="l" fontAlgn="base"/>
            <a:r>
              <a:rPr lang="en-US" sz="1400" spc="-75" dirty="0" err="1">
                <a:solidFill>
                  <a:srgbClr val="FFFFFF"/>
                </a:solidFill>
                <a:latin typeface="Microsoft Sans Serif"/>
                <a:cs typeface="Microsoft Sans Serif"/>
              </a:rPr>
              <a:t>RandomSong</a:t>
            </a:r>
            <a:r>
              <a:rPr lang="en-US" sz="1400" spc="-75" dirty="0">
                <a:solidFill>
                  <a:srgbClr val="FFFFFF"/>
                </a:solidFill>
                <a:latin typeface="Microsoft Sans Serif"/>
                <a:cs typeface="Microsoft Sans Serif"/>
              </a:rPr>
              <a:t> -  </a:t>
            </a:r>
            <a:r>
              <a:rPr lang="en-US" sz="1400" dirty="0">
                <a:solidFill>
                  <a:srgbClr val="DCDDDE"/>
                </a:solidFill>
                <a:latin typeface="Whitney"/>
              </a:rPr>
              <a:t>this</a:t>
            </a:r>
            <a:r>
              <a:rPr lang="en-US" sz="1400" spc="-75" dirty="0">
                <a:solidFill>
                  <a:srgbClr val="FFFFFF"/>
                </a:solidFill>
                <a:latin typeface="Microsoft Sans Serif"/>
                <a:cs typeface="Microsoft Sans Serif"/>
              </a:rPr>
              <a:t> </a:t>
            </a:r>
            <a:r>
              <a:rPr lang="en-US" sz="1400" b="0" i="0" dirty="0">
                <a:solidFill>
                  <a:srgbClr val="DCDDDE"/>
                </a:solidFill>
                <a:effectLst/>
                <a:latin typeface="Whitney"/>
              </a:rPr>
              <a:t>function gets access to the Firebase Realtime database and then runs a song on YouTube randomly from a list of songs that are categorized for the same emotion by the creators.</a:t>
            </a:r>
            <a:endParaRPr lang="en-US" sz="1200" spc="-75" dirty="0">
              <a:solidFill>
                <a:srgbClr val="FFFFFF"/>
              </a:solidFill>
              <a:latin typeface="Microsoft Sans Serif"/>
              <a:cs typeface="Microsoft Sans Serif"/>
            </a:endParaRPr>
          </a:p>
        </p:txBody>
      </p:sp>
      <p:sp>
        <p:nvSpPr>
          <p:cNvPr id="13" name="תיבת טקסט 12">
            <a:extLst>
              <a:ext uri="{FF2B5EF4-FFF2-40B4-BE49-F238E27FC236}">
                <a16:creationId xmlns:a16="http://schemas.microsoft.com/office/drawing/2014/main" id="{53169014-1FB2-43C7-9842-8548A49C38B4}"/>
              </a:ext>
            </a:extLst>
          </p:cNvPr>
          <p:cNvSpPr txBox="1"/>
          <p:nvPr/>
        </p:nvSpPr>
        <p:spPr>
          <a:xfrm>
            <a:off x="739566" y="4921522"/>
            <a:ext cx="4781340" cy="523220"/>
          </a:xfrm>
          <a:prstGeom prst="rect">
            <a:avLst/>
          </a:prstGeom>
          <a:noFill/>
        </p:spPr>
        <p:txBody>
          <a:bodyPr wrap="square">
            <a:spAutoFit/>
          </a:bodyPr>
          <a:lstStyle/>
          <a:p>
            <a:pPr algn="l" fontAlgn="base"/>
            <a:r>
              <a:rPr lang="en-US" sz="1400" spc="-75" dirty="0">
                <a:solidFill>
                  <a:srgbClr val="FFFFFF"/>
                </a:solidFill>
                <a:latin typeface="Microsoft Sans Serif"/>
                <a:cs typeface="Microsoft Sans Serif"/>
              </a:rPr>
              <a:t>Notification – after the emotion detection the user will be notify the chosen emotion.</a:t>
            </a:r>
            <a:endParaRPr lang="en-US" sz="1200" spc="-75" dirty="0">
              <a:solidFill>
                <a:srgbClr val="FFFFFF"/>
              </a:solidFill>
              <a:latin typeface="Microsoft Sans Serif"/>
              <a:cs typeface="Microsoft Sans Serif"/>
            </a:endParaRPr>
          </a:p>
        </p:txBody>
      </p:sp>
    </p:spTree>
    <p:extLst>
      <p:ext uri="{BB962C8B-B14F-4D97-AF65-F5344CB8AC3E}">
        <p14:creationId xmlns:p14="http://schemas.microsoft.com/office/powerpoint/2010/main" val="3358070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35003E2A-6C19-4477-8337-63FFB7F5D80D}"/>
              </a:ext>
            </a:extLst>
          </p:cNvPr>
          <p:cNvSpPr txBox="1"/>
          <p:nvPr/>
        </p:nvSpPr>
        <p:spPr>
          <a:xfrm>
            <a:off x="2905387" y="681752"/>
            <a:ext cx="6096000" cy="461665"/>
          </a:xfrm>
          <a:prstGeom prst="rect">
            <a:avLst/>
          </a:prstGeom>
          <a:noFill/>
        </p:spPr>
        <p:txBody>
          <a:bodyPr wrap="square">
            <a:spAutoFit/>
          </a:bodyPr>
          <a:lstStyle/>
          <a:p>
            <a:pPr algn="ctr"/>
            <a:r>
              <a:rPr lang="en-US" sz="2400" b="1" dirty="0">
                <a:ln w="12700">
                  <a:solidFill>
                    <a:schemeClr val="accent5"/>
                  </a:solidFill>
                  <a:prstDash val="solid"/>
                </a:ln>
                <a:pattFill prst="ltDnDiag">
                  <a:fgClr>
                    <a:schemeClr val="accent5">
                      <a:lumMod val="60000"/>
                      <a:lumOff val="40000"/>
                    </a:schemeClr>
                  </a:fgClr>
                  <a:bgClr>
                    <a:schemeClr val="bg1"/>
                  </a:bgClr>
                </a:pattFill>
              </a:rPr>
              <a:t>Goals</a:t>
            </a:r>
            <a:endParaRPr lang="he-IL" sz="2400" b="1" dirty="0">
              <a:ln w="12700">
                <a:solidFill>
                  <a:schemeClr val="accent5"/>
                </a:solidFill>
                <a:prstDash val="solid"/>
              </a:ln>
              <a:pattFill prst="ltDnDiag">
                <a:fgClr>
                  <a:schemeClr val="accent5">
                    <a:lumMod val="60000"/>
                    <a:lumOff val="40000"/>
                  </a:schemeClr>
                </a:fgClr>
                <a:bgClr>
                  <a:schemeClr val="bg1"/>
                </a:bgClr>
              </a:pattFill>
            </a:endParaRPr>
          </a:p>
        </p:txBody>
      </p:sp>
      <p:pic>
        <p:nvPicPr>
          <p:cNvPr id="8" name="תמונה 7">
            <a:extLst>
              <a:ext uri="{FF2B5EF4-FFF2-40B4-BE49-F238E27FC236}">
                <a16:creationId xmlns:a16="http://schemas.microsoft.com/office/drawing/2014/main" id="{47A920C4-FE43-4521-BA57-10F3F3C1B5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3721" y="2915695"/>
            <a:ext cx="3229426" cy="1181265"/>
          </a:xfrm>
          <a:prstGeom prst="rect">
            <a:avLst/>
          </a:prstGeom>
        </p:spPr>
      </p:pic>
      <p:pic>
        <p:nvPicPr>
          <p:cNvPr id="10" name="תמונה 9">
            <a:extLst>
              <a:ext uri="{FF2B5EF4-FFF2-40B4-BE49-F238E27FC236}">
                <a16:creationId xmlns:a16="http://schemas.microsoft.com/office/drawing/2014/main" id="{99F0CCDA-8C10-4DC2-987F-BDE7F2F4B8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3721" y="1613576"/>
            <a:ext cx="3229426" cy="1162146"/>
          </a:xfrm>
          <a:prstGeom prst="rect">
            <a:avLst/>
          </a:prstGeom>
        </p:spPr>
      </p:pic>
      <p:sp>
        <p:nvSpPr>
          <p:cNvPr id="12" name="תיבת טקסט 11">
            <a:extLst>
              <a:ext uri="{FF2B5EF4-FFF2-40B4-BE49-F238E27FC236}">
                <a16:creationId xmlns:a16="http://schemas.microsoft.com/office/drawing/2014/main" id="{0CA2FB2C-021E-4359-875E-FBEA9BFEAD24}"/>
              </a:ext>
            </a:extLst>
          </p:cNvPr>
          <p:cNvSpPr txBox="1"/>
          <p:nvPr/>
        </p:nvSpPr>
        <p:spPr>
          <a:xfrm>
            <a:off x="1252056" y="3310604"/>
            <a:ext cx="7875166" cy="2900794"/>
          </a:xfrm>
          <a:prstGeom prst="rect">
            <a:avLst/>
          </a:prstGeom>
          <a:noFill/>
        </p:spPr>
        <p:txBody>
          <a:bodyPr wrap="square">
            <a:spAutoFit/>
          </a:bodyPr>
          <a:lstStyle/>
          <a:p>
            <a:pPr marL="400050" marR="1075690" indent="-285750">
              <a:lnSpc>
                <a:spcPct val="100000"/>
              </a:lnSpc>
              <a:spcBef>
                <a:spcPts val="100"/>
              </a:spcBef>
              <a:buFont typeface="Arial" panose="020B0604020202020204" pitchFamily="34" charset="0"/>
              <a:buChar char="•"/>
            </a:pPr>
            <a:r>
              <a:rPr lang="en-US" sz="1800" spc="-75" dirty="0">
                <a:solidFill>
                  <a:srgbClr val="FFFFFF"/>
                </a:solidFill>
                <a:latin typeface="Microsoft Sans Serif"/>
                <a:cs typeface="Microsoft Sans Serif"/>
              </a:rPr>
              <a:t>If the app will succeed, the goal will be to expand into the movie market. The idea: after the shoot, the user will be shown a list of movies according to the emotion he identified (for example: on Netflix, there are categories for each movie: fear, comedy and more .. those categories related to our set of emotions).</a:t>
            </a:r>
          </a:p>
          <a:p>
            <a:pPr marL="400050" marR="1075690" indent="-285750">
              <a:lnSpc>
                <a:spcPct val="100000"/>
              </a:lnSpc>
              <a:spcBef>
                <a:spcPts val="100"/>
              </a:spcBef>
              <a:buFont typeface="Arial" panose="020B0604020202020204" pitchFamily="34" charset="0"/>
              <a:buChar char="•"/>
            </a:pPr>
            <a:r>
              <a:rPr lang="en-US" sz="1800" spc="-75" dirty="0">
                <a:solidFill>
                  <a:srgbClr val="FFFFFF"/>
                </a:solidFill>
                <a:latin typeface="Microsoft Sans Serif"/>
                <a:cs typeface="Microsoft Sans Serif"/>
              </a:rPr>
              <a:t>Connection with Voice Recognition - Using voice recognition to recognize emotions, a user records a sentence and shortly afterwards the app recognizes the related emotion.</a:t>
            </a:r>
          </a:p>
          <a:p>
            <a:pPr marL="114300" marR="1075690">
              <a:lnSpc>
                <a:spcPct val="100000"/>
              </a:lnSpc>
              <a:spcBef>
                <a:spcPts val="100"/>
              </a:spcBef>
            </a:pPr>
            <a:endParaRPr lang="en-US" spc="-75" dirty="0">
              <a:solidFill>
                <a:srgbClr val="FFFFFF"/>
              </a:solidFill>
              <a:latin typeface="Microsoft Sans Serif"/>
              <a:cs typeface="Microsoft Sans Serif"/>
            </a:endParaRPr>
          </a:p>
          <a:p>
            <a:pPr marL="114300" marR="1075690">
              <a:lnSpc>
                <a:spcPct val="100000"/>
              </a:lnSpc>
              <a:spcBef>
                <a:spcPts val="100"/>
              </a:spcBef>
            </a:pPr>
            <a:r>
              <a:rPr lang="en-US" sz="1800" b="1" spc="-75" dirty="0">
                <a:solidFill>
                  <a:srgbClr val="FFFFFF"/>
                </a:solidFill>
                <a:latin typeface="Microsoft Sans Serif"/>
                <a:cs typeface="Microsoft Sans Serif"/>
              </a:rPr>
              <a:t>Currently we have not found any similar app.</a:t>
            </a:r>
          </a:p>
        </p:txBody>
      </p:sp>
      <p:sp>
        <p:nvSpPr>
          <p:cNvPr id="14" name="תיבת טקסט 13">
            <a:extLst>
              <a:ext uri="{FF2B5EF4-FFF2-40B4-BE49-F238E27FC236}">
                <a16:creationId xmlns:a16="http://schemas.microsoft.com/office/drawing/2014/main" id="{B16BE475-E765-4C0B-BF01-875E4E80CE68}"/>
              </a:ext>
            </a:extLst>
          </p:cNvPr>
          <p:cNvSpPr txBox="1"/>
          <p:nvPr/>
        </p:nvSpPr>
        <p:spPr>
          <a:xfrm>
            <a:off x="1252056" y="1678299"/>
            <a:ext cx="6094602" cy="1200329"/>
          </a:xfrm>
          <a:prstGeom prst="rect">
            <a:avLst/>
          </a:prstGeom>
          <a:noFill/>
        </p:spPr>
        <p:txBody>
          <a:bodyPr wrap="square">
            <a:spAutoFit/>
          </a:bodyPr>
          <a:lstStyle/>
          <a:p>
            <a:pPr marL="114300" marR="1075690">
              <a:lnSpc>
                <a:spcPct val="100000"/>
              </a:lnSpc>
              <a:spcBef>
                <a:spcPts val="100"/>
              </a:spcBef>
            </a:pPr>
            <a:r>
              <a:rPr lang="en-US" sz="1800" spc="-75" dirty="0">
                <a:solidFill>
                  <a:srgbClr val="FFFFFF"/>
                </a:solidFill>
                <a:latin typeface="Microsoft Sans Serif"/>
                <a:cs typeface="Microsoft Sans Serif"/>
              </a:rPr>
              <a:t>The main purpose of the app is to be added as an add-on to music apps like Spotify, Apple Music (they have about 1 billion and 50 million downloads respectively).</a:t>
            </a:r>
          </a:p>
        </p:txBody>
      </p:sp>
      <p:sp>
        <p:nvSpPr>
          <p:cNvPr id="16" name="תיבת טקסט 15">
            <a:extLst>
              <a:ext uri="{FF2B5EF4-FFF2-40B4-BE49-F238E27FC236}">
                <a16:creationId xmlns:a16="http://schemas.microsoft.com/office/drawing/2014/main" id="{9BF85C87-124D-4DD2-9751-8B39969C069C}"/>
              </a:ext>
            </a:extLst>
          </p:cNvPr>
          <p:cNvSpPr txBox="1"/>
          <p:nvPr/>
        </p:nvSpPr>
        <p:spPr>
          <a:xfrm>
            <a:off x="-2109831" y="1678299"/>
            <a:ext cx="6094602" cy="369332"/>
          </a:xfrm>
          <a:prstGeom prst="rect">
            <a:avLst/>
          </a:prstGeom>
          <a:noFill/>
        </p:spPr>
        <p:txBody>
          <a:bodyPr wrap="square">
            <a:spAutoFit/>
          </a:bodyPr>
          <a:lstStyle/>
          <a:p>
            <a:pPr algn="ctr"/>
            <a:r>
              <a:rPr lang="en-US" b="1" dirty="0">
                <a:ln w="12700">
                  <a:solidFill>
                    <a:schemeClr val="accent5"/>
                  </a:solidFill>
                  <a:prstDash val="solid"/>
                </a:ln>
                <a:pattFill prst="ltDnDiag">
                  <a:fgClr>
                    <a:schemeClr val="accent5">
                      <a:lumMod val="60000"/>
                      <a:lumOff val="40000"/>
                    </a:schemeClr>
                  </a:fgClr>
                  <a:bgClr>
                    <a:schemeClr val="bg1"/>
                  </a:bgClr>
                </a:pattFill>
              </a:rPr>
              <a:t>Present:</a:t>
            </a:r>
            <a:endParaRPr lang="he-IL" sz="1800" b="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18" name="תיבת טקסט 17">
            <a:extLst>
              <a:ext uri="{FF2B5EF4-FFF2-40B4-BE49-F238E27FC236}">
                <a16:creationId xmlns:a16="http://schemas.microsoft.com/office/drawing/2014/main" id="{B7694C89-D987-4A7E-B455-0FD603D48BF4}"/>
              </a:ext>
            </a:extLst>
          </p:cNvPr>
          <p:cNvSpPr txBox="1"/>
          <p:nvPr/>
        </p:nvSpPr>
        <p:spPr>
          <a:xfrm>
            <a:off x="-2109831" y="3310604"/>
            <a:ext cx="6094602" cy="369332"/>
          </a:xfrm>
          <a:prstGeom prst="rect">
            <a:avLst/>
          </a:prstGeom>
          <a:noFill/>
        </p:spPr>
        <p:txBody>
          <a:bodyPr wrap="square">
            <a:spAutoFit/>
          </a:bodyPr>
          <a:lstStyle/>
          <a:p>
            <a:pPr algn="ctr"/>
            <a:r>
              <a:rPr lang="en-US" b="1" dirty="0">
                <a:ln w="12700">
                  <a:solidFill>
                    <a:schemeClr val="accent5"/>
                  </a:solidFill>
                  <a:prstDash val="solid"/>
                </a:ln>
                <a:pattFill prst="ltDnDiag">
                  <a:fgClr>
                    <a:schemeClr val="accent5">
                      <a:lumMod val="60000"/>
                      <a:lumOff val="40000"/>
                    </a:schemeClr>
                  </a:fgClr>
                  <a:bgClr>
                    <a:schemeClr val="bg1"/>
                  </a:bgClr>
                </a:pattFill>
              </a:rPr>
              <a:t>Future:</a:t>
            </a:r>
            <a:endParaRPr lang="he-IL" sz="1800" b="1" dirty="0">
              <a:ln w="12700">
                <a:solidFill>
                  <a:schemeClr val="accent5"/>
                </a:solidFill>
                <a:prstDash val="solid"/>
              </a:ln>
              <a:pattFill prst="ltDnDiag">
                <a:fgClr>
                  <a:schemeClr val="accent5">
                    <a:lumMod val="60000"/>
                    <a:lumOff val="40000"/>
                  </a:schemeClr>
                </a:fgClr>
                <a:bgClr>
                  <a:schemeClr val="bg1"/>
                </a:bgClr>
              </a:pattFill>
            </a:endParaRPr>
          </a:p>
        </p:txBody>
      </p:sp>
    </p:spTree>
    <p:extLst>
      <p:ext uri="{BB962C8B-B14F-4D97-AF65-F5344CB8AC3E}">
        <p14:creationId xmlns:p14="http://schemas.microsoft.com/office/powerpoint/2010/main" val="4039143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DA9DA2CC-11FB-4D70-8941-005C25FF198B}"/>
              </a:ext>
            </a:extLst>
          </p:cNvPr>
          <p:cNvSpPr txBox="1"/>
          <p:nvPr/>
        </p:nvSpPr>
        <p:spPr>
          <a:xfrm>
            <a:off x="2905387" y="681752"/>
            <a:ext cx="6096000" cy="584775"/>
          </a:xfrm>
          <a:prstGeom prst="rect">
            <a:avLst/>
          </a:prstGeom>
          <a:noFill/>
        </p:spPr>
        <p:txBody>
          <a:bodyPr wrap="square">
            <a:spAutoFit/>
          </a:bodyPr>
          <a:lstStyle/>
          <a:p>
            <a:pPr algn="ctr"/>
            <a:r>
              <a:rPr lang="en-US" sz="3200" b="1" dirty="0">
                <a:ln w="12700">
                  <a:solidFill>
                    <a:schemeClr val="accent5"/>
                  </a:solidFill>
                  <a:prstDash val="solid"/>
                </a:ln>
                <a:pattFill prst="ltDnDiag">
                  <a:fgClr>
                    <a:schemeClr val="accent5">
                      <a:lumMod val="60000"/>
                      <a:lumOff val="40000"/>
                    </a:schemeClr>
                  </a:fgClr>
                  <a:bgClr>
                    <a:schemeClr val="bg1"/>
                  </a:bgClr>
                </a:pattFill>
              </a:rPr>
              <a:t>Objects and Methods</a:t>
            </a:r>
            <a:endParaRPr lang="he-IL" sz="3200" b="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3" name="תיבת טקסט 2">
            <a:extLst>
              <a:ext uri="{FF2B5EF4-FFF2-40B4-BE49-F238E27FC236}">
                <a16:creationId xmlns:a16="http://schemas.microsoft.com/office/drawing/2014/main" id="{0D8572E2-74CD-489A-B86B-401066D6A7AB}"/>
              </a:ext>
            </a:extLst>
          </p:cNvPr>
          <p:cNvSpPr txBox="1"/>
          <p:nvPr/>
        </p:nvSpPr>
        <p:spPr>
          <a:xfrm>
            <a:off x="2905387" y="1266527"/>
            <a:ext cx="6096000" cy="461665"/>
          </a:xfrm>
          <a:prstGeom prst="rect">
            <a:avLst/>
          </a:prstGeom>
          <a:noFill/>
        </p:spPr>
        <p:txBody>
          <a:bodyPr wrap="square">
            <a:spAutoFit/>
          </a:bodyPr>
          <a:lstStyle/>
          <a:p>
            <a:pPr algn="ctr"/>
            <a:r>
              <a:rPr lang="en-US" sz="2400" b="1" dirty="0" err="1">
                <a:ln w="12700">
                  <a:solidFill>
                    <a:schemeClr val="accent5"/>
                  </a:solidFill>
                  <a:prstDash val="solid"/>
                </a:ln>
                <a:pattFill prst="ltDnDiag">
                  <a:fgClr>
                    <a:schemeClr val="accent5">
                      <a:lumMod val="60000"/>
                      <a:lumOff val="40000"/>
                    </a:schemeClr>
                  </a:fgClr>
                  <a:bgClr>
                    <a:schemeClr val="bg1"/>
                  </a:bgClr>
                </a:pattFill>
              </a:rPr>
              <a:t>FaceRec</a:t>
            </a:r>
            <a:r>
              <a:rPr lang="en-US" sz="2400" b="1" dirty="0">
                <a:ln w="12700">
                  <a:solidFill>
                    <a:schemeClr val="accent5"/>
                  </a:solidFill>
                  <a:prstDash val="solid"/>
                </a:ln>
                <a:pattFill prst="ltDnDiag">
                  <a:fgClr>
                    <a:schemeClr val="accent5">
                      <a:lumMod val="60000"/>
                      <a:lumOff val="40000"/>
                    </a:schemeClr>
                  </a:fgClr>
                  <a:bgClr>
                    <a:schemeClr val="bg1"/>
                  </a:bgClr>
                </a:pattFill>
              </a:rPr>
              <a:t> Class</a:t>
            </a:r>
            <a:endParaRPr lang="he-IL" sz="2400" b="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6" name="תיבת טקסט 5">
            <a:extLst>
              <a:ext uri="{FF2B5EF4-FFF2-40B4-BE49-F238E27FC236}">
                <a16:creationId xmlns:a16="http://schemas.microsoft.com/office/drawing/2014/main" id="{5825C12F-CFB8-49FF-BE34-C3A498A99FD0}"/>
              </a:ext>
            </a:extLst>
          </p:cNvPr>
          <p:cNvSpPr txBox="1"/>
          <p:nvPr/>
        </p:nvSpPr>
        <p:spPr>
          <a:xfrm>
            <a:off x="837923" y="1987885"/>
            <a:ext cx="10230928" cy="3416320"/>
          </a:xfrm>
          <a:prstGeom prst="rect">
            <a:avLst/>
          </a:prstGeom>
          <a:noFill/>
        </p:spPr>
        <p:txBody>
          <a:bodyPr wrap="square">
            <a:spAutoFit/>
          </a:bodyPr>
          <a:lstStyle/>
          <a:p>
            <a:pPr algn="l" fontAlgn="base"/>
            <a:r>
              <a:rPr lang="en-US" dirty="0">
                <a:solidFill>
                  <a:srgbClr val="DCDDDE"/>
                </a:solidFill>
                <a:latin typeface="Whitney"/>
              </a:rPr>
              <a:t>Open</a:t>
            </a:r>
            <a:r>
              <a:rPr lang="en-US" b="0" i="0" dirty="0">
                <a:solidFill>
                  <a:srgbClr val="DCDDDE"/>
                </a:solidFill>
                <a:effectLst/>
                <a:latin typeface="Whitney"/>
              </a:rPr>
              <a:t> source code. The dataset is trained with a Convolutional Neural Network model.</a:t>
            </a:r>
          </a:p>
          <a:p>
            <a:pPr algn="l" fontAlgn="base"/>
            <a:r>
              <a:rPr lang="en-US" b="0" i="0" dirty="0">
                <a:solidFill>
                  <a:srgbClr val="DCDDDE"/>
                </a:solidFill>
                <a:effectLst/>
                <a:latin typeface="Whitney"/>
              </a:rPr>
              <a:t> It contains 46,614 images.</a:t>
            </a:r>
          </a:p>
          <a:p>
            <a:pPr algn="l" fontAlgn="base"/>
            <a:r>
              <a:rPr lang="en-US" b="0" i="0" dirty="0">
                <a:solidFill>
                  <a:srgbClr val="DCDDDE"/>
                </a:solidFill>
                <a:effectLst/>
                <a:latin typeface="Whitney"/>
              </a:rPr>
              <a:t>The model provide output that consist of probabilities for each class: </a:t>
            </a:r>
          </a:p>
          <a:p>
            <a:pPr marL="285750" indent="-285750" algn="l" fontAlgn="base">
              <a:buFont typeface="Arial" panose="020B0604020202020204" pitchFamily="34" charset="0"/>
              <a:buChar char="•"/>
            </a:pPr>
            <a:r>
              <a:rPr lang="en-US" b="0" i="0" dirty="0">
                <a:solidFill>
                  <a:srgbClr val="DCDDDE"/>
                </a:solidFill>
                <a:effectLst/>
                <a:latin typeface="Whitney"/>
              </a:rPr>
              <a:t>angry</a:t>
            </a:r>
          </a:p>
          <a:p>
            <a:pPr marL="285750" indent="-285750" algn="l" fontAlgn="base">
              <a:buFont typeface="Arial" panose="020B0604020202020204" pitchFamily="34" charset="0"/>
              <a:buChar char="•"/>
            </a:pPr>
            <a:r>
              <a:rPr lang="en-US" b="0" i="0" dirty="0">
                <a:solidFill>
                  <a:srgbClr val="DCDDDE"/>
                </a:solidFill>
                <a:effectLst/>
                <a:latin typeface="Whitney"/>
              </a:rPr>
              <a:t>disgust</a:t>
            </a:r>
          </a:p>
          <a:p>
            <a:pPr marL="285750" indent="-285750" algn="l" fontAlgn="base">
              <a:buFont typeface="Arial" panose="020B0604020202020204" pitchFamily="34" charset="0"/>
              <a:buChar char="•"/>
            </a:pPr>
            <a:r>
              <a:rPr lang="en-US" b="0" i="0" dirty="0">
                <a:solidFill>
                  <a:srgbClr val="DCDDDE"/>
                </a:solidFill>
                <a:effectLst/>
                <a:latin typeface="Whitney"/>
              </a:rPr>
              <a:t>fear</a:t>
            </a:r>
          </a:p>
          <a:p>
            <a:pPr marL="285750" indent="-285750" algn="l" fontAlgn="base">
              <a:buFont typeface="Arial" panose="020B0604020202020204" pitchFamily="34" charset="0"/>
              <a:buChar char="•"/>
            </a:pPr>
            <a:r>
              <a:rPr lang="en-US" b="0" i="0" dirty="0">
                <a:solidFill>
                  <a:srgbClr val="DCDDDE"/>
                </a:solidFill>
                <a:effectLst/>
                <a:latin typeface="Whitney"/>
              </a:rPr>
              <a:t>happy</a:t>
            </a:r>
          </a:p>
          <a:p>
            <a:pPr marL="285750" indent="-285750" algn="l" fontAlgn="base">
              <a:buFont typeface="Arial" panose="020B0604020202020204" pitchFamily="34" charset="0"/>
              <a:buChar char="•"/>
            </a:pPr>
            <a:r>
              <a:rPr lang="en-US" b="0" i="0" dirty="0">
                <a:solidFill>
                  <a:srgbClr val="DCDDDE"/>
                </a:solidFill>
                <a:effectLst/>
                <a:latin typeface="Whitney"/>
              </a:rPr>
              <a:t>neutral</a:t>
            </a:r>
          </a:p>
          <a:p>
            <a:pPr marL="285750" indent="-285750" algn="l" fontAlgn="base">
              <a:buFont typeface="Arial" panose="020B0604020202020204" pitchFamily="34" charset="0"/>
              <a:buChar char="•"/>
            </a:pPr>
            <a:r>
              <a:rPr lang="en-US" b="0" i="0" dirty="0">
                <a:solidFill>
                  <a:srgbClr val="DCDDDE"/>
                </a:solidFill>
                <a:effectLst/>
                <a:latin typeface="Whitney"/>
              </a:rPr>
              <a:t>sad</a:t>
            </a:r>
          </a:p>
          <a:p>
            <a:pPr marL="285750" indent="-285750" algn="l" fontAlgn="base">
              <a:buFont typeface="Arial" panose="020B0604020202020204" pitchFamily="34" charset="0"/>
              <a:buChar char="•"/>
            </a:pPr>
            <a:r>
              <a:rPr lang="en-US" b="0" i="0" dirty="0">
                <a:solidFill>
                  <a:srgbClr val="DCDDDE"/>
                </a:solidFill>
                <a:effectLst/>
                <a:latin typeface="Whitney"/>
              </a:rPr>
              <a:t>surprise</a:t>
            </a:r>
          </a:p>
          <a:p>
            <a:pPr algn="l" fontAlgn="base"/>
            <a:endParaRPr lang="en-US" spc="-75" dirty="0">
              <a:solidFill>
                <a:srgbClr val="DCDDDE"/>
              </a:solidFill>
              <a:latin typeface="Whitney"/>
              <a:cs typeface="Microsoft Sans Serif"/>
            </a:endParaRPr>
          </a:p>
          <a:p>
            <a:pPr algn="l" fontAlgn="base"/>
            <a:endParaRPr lang="en-US" spc="-75" dirty="0">
              <a:solidFill>
                <a:srgbClr val="FFFFFF"/>
              </a:solidFill>
              <a:latin typeface="Microsoft Sans Serif"/>
              <a:cs typeface="Microsoft Sans Serif"/>
            </a:endParaRPr>
          </a:p>
        </p:txBody>
      </p:sp>
    </p:spTree>
    <p:extLst>
      <p:ext uri="{BB962C8B-B14F-4D97-AF65-F5344CB8AC3E}">
        <p14:creationId xmlns:p14="http://schemas.microsoft.com/office/powerpoint/2010/main" val="3404520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DA9DA2CC-11FB-4D70-8941-005C25FF198B}"/>
              </a:ext>
            </a:extLst>
          </p:cNvPr>
          <p:cNvSpPr txBox="1"/>
          <p:nvPr/>
        </p:nvSpPr>
        <p:spPr>
          <a:xfrm>
            <a:off x="3241817" y="681752"/>
            <a:ext cx="6096000" cy="584775"/>
          </a:xfrm>
          <a:prstGeom prst="rect">
            <a:avLst/>
          </a:prstGeom>
          <a:noFill/>
        </p:spPr>
        <p:txBody>
          <a:bodyPr wrap="square">
            <a:spAutoFit/>
          </a:bodyPr>
          <a:lstStyle/>
          <a:p>
            <a:pPr algn="ctr"/>
            <a:r>
              <a:rPr lang="en-US" sz="3200" b="1" dirty="0">
                <a:ln w="12700">
                  <a:solidFill>
                    <a:schemeClr val="accent5"/>
                  </a:solidFill>
                  <a:prstDash val="solid"/>
                </a:ln>
                <a:pattFill prst="ltDnDiag">
                  <a:fgClr>
                    <a:schemeClr val="accent5">
                      <a:lumMod val="60000"/>
                      <a:lumOff val="40000"/>
                    </a:schemeClr>
                  </a:fgClr>
                  <a:bgClr>
                    <a:schemeClr val="bg1"/>
                  </a:bgClr>
                </a:pattFill>
              </a:rPr>
              <a:t>Models</a:t>
            </a:r>
            <a:endParaRPr lang="he-IL" sz="3200" b="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3" name="תיבת טקסט 2">
            <a:extLst>
              <a:ext uri="{FF2B5EF4-FFF2-40B4-BE49-F238E27FC236}">
                <a16:creationId xmlns:a16="http://schemas.microsoft.com/office/drawing/2014/main" id="{0D8572E2-74CD-489A-B86B-401066D6A7AB}"/>
              </a:ext>
            </a:extLst>
          </p:cNvPr>
          <p:cNvSpPr txBox="1"/>
          <p:nvPr/>
        </p:nvSpPr>
        <p:spPr>
          <a:xfrm>
            <a:off x="3969119" y="1228887"/>
            <a:ext cx="4641395" cy="461665"/>
          </a:xfrm>
          <a:prstGeom prst="rect">
            <a:avLst/>
          </a:prstGeom>
          <a:noFill/>
        </p:spPr>
        <p:txBody>
          <a:bodyPr wrap="square">
            <a:spAutoFit/>
          </a:bodyPr>
          <a:lstStyle/>
          <a:p>
            <a:pPr algn="ctr"/>
            <a:r>
              <a:rPr lang="en-US" sz="2400" b="1" dirty="0">
                <a:ln w="12700">
                  <a:solidFill>
                    <a:schemeClr val="accent5"/>
                  </a:solidFill>
                  <a:prstDash val="solid"/>
                </a:ln>
                <a:pattFill prst="ltDnDiag">
                  <a:fgClr>
                    <a:schemeClr val="accent5">
                      <a:lumMod val="60000"/>
                      <a:lumOff val="40000"/>
                    </a:schemeClr>
                  </a:fgClr>
                  <a:bgClr>
                    <a:schemeClr val="bg1"/>
                  </a:bgClr>
                </a:pattFill>
              </a:rPr>
              <a:t>MVC</a:t>
            </a:r>
            <a:endParaRPr lang="he-IL" sz="2400" b="1" dirty="0">
              <a:ln w="12700">
                <a:solidFill>
                  <a:schemeClr val="accent5"/>
                </a:solidFill>
                <a:prstDash val="solid"/>
              </a:ln>
              <a:pattFill prst="ltDnDiag">
                <a:fgClr>
                  <a:schemeClr val="accent5">
                    <a:lumMod val="60000"/>
                    <a:lumOff val="40000"/>
                  </a:schemeClr>
                </a:fgClr>
                <a:bgClr>
                  <a:schemeClr val="bg1"/>
                </a:bgClr>
              </a:pattFill>
            </a:endParaRPr>
          </a:p>
        </p:txBody>
      </p:sp>
      <p:pic>
        <p:nvPicPr>
          <p:cNvPr id="5" name="תמונה 4">
            <a:extLst>
              <a:ext uri="{FF2B5EF4-FFF2-40B4-BE49-F238E27FC236}">
                <a16:creationId xmlns:a16="http://schemas.microsoft.com/office/drawing/2014/main" id="{6B9D1D52-1641-4A16-A394-590FE91FDA33}"/>
              </a:ext>
            </a:extLst>
          </p:cNvPr>
          <p:cNvPicPr>
            <a:picLocks noChangeAspect="1"/>
          </p:cNvPicPr>
          <p:nvPr/>
        </p:nvPicPr>
        <p:blipFill>
          <a:blip r:embed="rId2"/>
          <a:stretch>
            <a:fillRect/>
          </a:stretch>
        </p:blipFill>
        <p:spPr>
          <a:xfrm>
            <a:off x="582472" y="4623758"/>
            <a:ext cx="4106108" cy="1675265"/>
          </a:xfrm>
          <a:prstGeom prst="rect">
            <a:avLst/>
          </a:prstGeom>
        </p:spPr>
      </p:pic>
      <p:pic>
        <p:nvPicPr>
          <p:cNvPr id="11" name="תמונה 10">
            <a:extLst>
              <a:ext uri="{FF2B5EF4-FFF2-40B4-BE49-F238E27FC236}">
                <a16:creationId xmlns:a16="http://schemas.microsoft.com/office/drawing/2014/main" id="{7A44D31F-1AEA-4856-975B-CD4D61A0025D}"/>
              </a:ext>
            </a:extLst>
          </p:cNvPr>
          <p:cNvPicPr>
            <a:picLocks noChangeAspect="1"/>
          </p:cNvPicPr>
          <p:nvPr/>
        </p:nvPicPr>
        <p:blipFill>
          <a:blip r:embed="rId3"/>
          <a:stretch>
            <a:fillRect/>
          </a:stretch>
        </p:blipFill>
        <p:spPr>
          <a:xfrm>
            <a:off x="8346810" y="587085"/>
            <a:ext cx="2929906" cy="2461462"/>
          </a:xfrm>
          <a:prstGeom prst="rect">
            <a:avLst/>
          </a:prstGeom>
        </p:spPr>
      </p:pic>
      <p:pic>
        <p:nvPicPr>
          <p:cNvPr id="1028" name="Picture 4" descr="Model View Controller – ויקיפדיה">
            <a:extLst>
              <a:ext uri="{FF2B5EF4-FFF2-40B4-BE49-F238E27FC236}">
                <a16:creationId xmlns:a16="http://schemas.microsoft.com/office/drawing/2014/main" id="{6C51BC6D-607A-4C44-8322-55DC95F00A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1817" y="1753674"/>
            <a:ext cx="6346290" cy="2898139"/>
          </a:xfrm>
          <a:prstGeom prst="rect">
            <a:avLst/>
          </a:prstGeom>
          <a:noFill/>
          <a:extLst>
            <a:ext uri="{909E8E84-426E-40DD-AFC4-6F175D3DCCD1}">
              <a14:hiddenFill xmlns:a14="http://schemas.microsoft.com/office/drawing/2010/main">
                <a:solidFill>
                  <a:srgbClr val="FFFFFF"/>
                </a:solidFill>
              </a14:hiddenFill>
            </a:ext>
          </a:extLst>
        </p:spPr>
      </p:pic>
      <p:pic>
        <p:nvPicPr>
          <p:cNvPr id="13" name="תמונה 12">
            <a:extLst>
              <a:ext uri="{FF2B5EF4-FFF2-40B4-BE49-F238E27FC236}">
                <a16:creationId xmlns:a16="http://schemas.microsoft.com/office/drawing/2014/main" id="{D3C94AD1-D1BA-4D62-A485-95819B2E605F}"/>
              </a:ext>
            </a:extLst>
          </p:cNvPr>
          <p:cNvPicPr>
            <a:picLocks noChangeAspect="1"/>
          </p:cNvPicPr>
          <p:nvPr/>
        </p:nvPicPr>
        <p:blipFill>
          <a:blip r:embed="rId5"/>
          <a:stretch>
            <a:fillRect/>
          </a:stretch>
        </p:blipFill>
        <p:spPr>
          <a:xfrm>
            <a:off x="7263442" y="4636422"/>
            <a:ext cx="3699844" cy="1603266"/>
          </a:xfrm>
          <a:prstGeom prst="rect">
            <a:avLst/>
          </a:prstGeom>
        </p:spPr>
      </p:pic>
    </p:spTree>
    <p:extLst>
      <p:ext uri="{BB962C8B-B14F-4D97-AF65-F5344CB8AC3E}">
        <p14:creationId xmlns:p14="http://schemas.microsoft.com/office/powerpoint/2010/main" val="34223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87564DCC-B520-440B-8C45-E80BC3583814}"/>
              </a:ext>
            </a:extLst>
          </p:cNvPr>
          <p:cNvSpPr txBox="1"/>
          <p:nvPr/>
        </p:nvSpPr>
        <p:spPr>
          <a:xfrm>
            <a:off x="2905387" y="681752"/>
            <a:ext cx="6096000" cy="584775"/>
          </a:xfrm>
          <a:prstGeom prst="rect">
            <a:avLst/>
          </a:prstGeom>
          <a:noFill/>
        </p:spPr>
        <p:txBody>
          <a:bodyPr wrap="square">
            <a:spAutoFit/>
          </a:bodyPr>
          <a:lstStyle/>
          <a:p>
            <a:pPr algn="ctr"/>
            <a:r>
              <a:rPr lang="en-US" sz="3200" b="1" dirty="0">
                <a:ln w="12700">
                  <a:solidFill>
                    <a:schemeClr val="accent5"/>
                  </a:solidFill>
                  <a:prstDash val="solid"/>
                </a:ln>
                <a:pattFill prst="ltDnDiag">
                  <a:fgClr>
                    <a:schemeClr val="accent5">
                      <a:lumMod val="60000"/>
                      <a:lumOff val="40000"/>
                    </a:schemeClr>
                  </a:fgClr>
                  <a:bgClr>
                    <a:schemeClr val="bg1"/>
                  </a:bgClr>
                </a:pattFill>
              </a:rPr>
              <a:t>Summery</a:t>
            </a:r>
            <a:endParaRPr lang="he-IL" sz="3200" b="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5" name="תיבת טקסט 4">
            <a:extLst>
              <a:ext uri="{FF2B5EF4-FFF2-40B4-BE49-F238E27FC236}">
                <a16:creationId xmlns:a16="http://schemas.microsoft.com/office/drawing/2014/main" id="{F8309249-75E6-4F0C-8AC4-771C5AA9BC5C}"/>
              </a:ext>
            </a:extLst>
          </p:cNvPr>
          <p:cNvSpPr txBox="1"/>
          <p:nvPr/>
        </p:nvSpPr>
        <p:spPr>
          <a:xfrm>
            <a:off x="1104181" y="1971959"/>
            <a:ext cx="10196422" cy="6186309"/>
          </a:xfrm>
          <a:prstGeom prst="rect">
            <a:avLst/>
          </a:prstGeom>
          <a:noFill/>
        </p:spPr>
        <p:txBody>
          <a:bodyPr wrap="square">
            <a:spAutoFit/>
          </a:bodyPr>
          <a:lstStyle/>
          <a:p>
            <a:r>
              <a:rPr lang="en-US" dirty="0">
                <a:solidFill>
                  <a:schemeClr val="bg1"/>
                </a:solidFill>
              </a:rPr>
              <a:t>Our project is developed using Android-Studio, using YouTube player and Face Recognition open source code.</a:t>
            </a:r>
          </a:p>
          <a:p>
            <a:r>
              <a:rPr lang="en-US" dirty="0">
                <a:solidFill>
                  <a:schemeClr val="bg1"/>
                </a:solidFill>
              </a:rPr>
              <a:t>Our Project allows: </a:t>
            </a:r>
          </a:p>
          <a:p>
            <a:pPr marL="285750" indent="-285750">
              <a:buFont typeface="Arial" panose="020B0604020202020204" pitchFamily="34" charset="0"/>
              <a:buChar char="•"/>
            </a:pPr>
            <a:r>
              <a:rPr lang="en-US" dirty="0">
                <a:solidFill>
                  <a:schemeClr val="bg1"/>
                </a:solidFill>
              </a:rPr>
              <a:t>Users to enjoy music based on the emotion they display.</a:t>
            </a:r>
          </a:p>
          <a:p>
            <a:pPr marL="285750" indent="-285750">
              <a:buFont typeface="Arial" panose="020B0604020202020204" pitchFamily="34" charset="0"/>
              <a:buChar char="•"/>
            </a:pPr>
            <a:r>
              <a:rPr lang="en-US" dirty="0">
                <a:solidFill>
                  <a:schemeClr val="bg1"/>
                </a:solidFill>
              </a:rPr>
              <a:t>Creator users to upload / remove songs from the database</a:t>
            </a:r>
            <a:endParaRPr lang="he-IL" dirty="0">
              <a:solidFill>
                <a:schemeClr val="bg1"/>
              </a:solidFill>
            </a:endParaRPr>
          </a:p>
          <a:p>
            <a:pPr marL="285750" indent="-285750">
              <a:buFont typeface="Arial" panose="020B0604020202020204" pitchFamily="34" charset="0"/>
              <a:buChar char="•"/>
            </a:pPr>
            <a:endParaRPr lang="he-IL" dirty="0">
              <a:solidFill>
                <a:schemeClr val="bg1"/>
              </a:solidFill>
            </a:endParaRPr>
          </a:p>
          <a:p>
            <a:r>
              <a:rPr lang="en-US" dirty="0">
                <a:solidFill>
                  <a:schemeClr val="bg1"/>
                </a:solidFill>
              </a:rPr>
              <a:t>Each emotion has a different number of songs, when the face recognition detect the right emotion a song will be played randomly from the list of songs in </a:t>
            </a:r>
            <a:r>
              <a:rPr lang="en-US" dirty="0" err="1">
                <a:solidFill>
                  <a:schemeClr val="bg1"/>
                </a:solidFill>
              </a:rPr>
              <a:t>FireBase</a:t>
            </a:r>
            <a:r>
              <a:rPr lang="en-US" dirty="0">
                <a:solidFill>
                  <a:schemeClr val="bg1"/>
                </a:solidFill>
              </a:rPr>
              <a:t> real time database.</a:t>
            </a:r>
          </a:p>
          <a:p>
            <a:endParaRPr lang="en-US" dirty="0">
              <a:solidFill>
                <a:schemeClr val="bg1"/>
              </a:solidFill>
            </a:endParaRPr>
          </a:p>
          <a:p>
            <a:r>
              <a:rPr lang="en-US" dirty="0">
                <a:solidFill>
                  <a:schemeClr val="bg1"/>
                </a:solidFill>
              </a:rPr>
              <a:t>There are 2 types of users:</a:t>
            </a:r>
          </a:p>
          <a:p>
            <a:pPr marL="285750" indent="-285750">
              <a:buFont typeface="Arial" panose="020B0604020202020204" pitchFamily="34" charset="0"/>
              <a:buChar char="•"/>
            </a:pPr>
            <a:r>
              <a:rPr lang="en-US" dirty="0">
                <a:solidFill>
                  <a:schemeClr val="bg1"/>
                </a:solidFill>
              </a:rPr>
              <a:t>Client user</a:t>
            </a:r>
          </a:p>
          <a:p>
            <a:pPr marL="285750" indent="-285750">
              <a:buFont typeface="Arial" panose="020B0604020202020204" pitchFamily="34" charset="0"/>
              <a:buChar char="•"/>
            </a:pPr>
            <a:r>
              <a:rPr lang="en-US" dirty="0">
                <a:solidFill>
                  <a:schemeClr val="bg1"/>
                </a:solidFill>
              </a:rPr>
              <a:t>Creator user</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he-IL" dirty="0">
              <a:solidFill>
                <a:schemeClr val="bg1"/>
              </a:solidFill>
            </a:endParaRPr>
          </a:p>
        </p:txBody>
      </p:sp>
    </p:spTree>
    <p:extLst>
      <p:ext uri="{BB962C8B-B14F-4D97-AF65-F5344CB8AC3E}">
        <p14:creationId xmlns:p14="http://schemas.microsoft.com/office/powerpoint/2010/main" val="144444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87564DCC-B520-440B-8C45-E80BC3583814}"/>
              </a:ext>
            </a:extLst>
          </p:cNvPr>
          <p:cNvSpPr txBox="1"/>
          <p:nvPr/>
        </p:nvSpPr>
        <p:spPr>
          <a:xfrm>
            <a:off x="2905387" y="710327"/>
            <a:ext cx="6096000" cy="584775"/>
          </a:xfrm>
          <a:prstGeom prst="rect">
            <a:avLst/>
          </a:prstGeom>
          <a:noFill/>
        </p:spPr>
        <p:txBody>
          <a:bodyPr wrap="square">
            <a:spAutoFit/>
          </a:bodyPr>
          <a:lstStyle/>
          <a:p>
            <a:pPr algn="ctr"/>
            <a:r>
              <a:rPr lang="en-US" sz="3200" b="1" dirty="0">
                <a:ln w="12700">
                  <a:solidFill>
                    <a:schemeClr val="accent5"/>
                  </a:solidFill>
                  <a:prstDash val="solid"/>
                </a:ln>
                <a:pattFill prst="ltDnDiag">
                  <a:fgClr>
                    <a:schemeClr val="accent5">
                      <a:lumMod val="60000"/>
                      <a:lumOff val="40000"/>
                    </a:schemeClr>
                  </a:fgClr>
                  <a:bgClr>
                    <a:schemeClr val="bg1"/>
                  </a:bgClr>
                </a:pattFill>
              </a:rPr>
              <a:t>Gaps</a:t>
            </a:r>
            <a:endParaRPr lang="he-IL" sz="3200" b="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5" name="תיבת טקסט 4">
            <a:extLst>
              <a:ext uri="{FF2B5EF4-FFF2-40B4-BE49-F238E27FC236}">
                <a16:creationId xmlns:a16="http://schemas.microsoft.com/office/drawing/2014/main" id="{F8309249-75E6-4F0C-8AC4-771C5AA9BC5C}"/>
              </a:ext>
            </a:extLst>
          </p:cNvPr>
          <p:cNvSpPr txBox="1"/>
          <p:nvPr/>
        </p:nvSpPr>
        <p:spPr>
          <a:xfrm>
            <a:off x="997789" y="1552859"/>
            <a:ext cx="10196422" cy="419762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b="0" i="0" dirty="0">
                <a:solidFill>
                  <a:srgbClr val="DCDDDE"/>
                </a:solidFill>
                <a:effectLst/>
                <a:latin typeface="Whitney"/>
              </a:rPr>
              <a:t>Users have direct access to their own personal history - the last detected emotions and songs are saved and displayed on a dedicated screen. </a:t>
            </a:r>
          </a:p>
          <a:p>
            <a:pPr marL="285750" indent="-285750">
              <a:lnSpc>
                <a:spcPct val="150000"/>
              </a:lnSpc>
              <a:buFont typeface="Arial" panose="020B0604020202020204" pitchFamily="34" charset="0"/>
              <a:buChar char="•"/>
            </a:pPr>
            <a:r>
              <a:rPr lang="en-US" sz="2000" b="0" i="0" dirty="0">
                <a:solidFill>
                  <a:srgbClr val="DCDDDE"/>
                </a:solidFill>
                <a:effectLst/>
                <a:latin typeface="Whitney"/>
              </a:rPr>
              <a:t>When the app recognizes a face and selects a song, it allows the user to rate the selection and recognition on a scale of 1 to 5 for the purpose of improving the app. </a:t>
            </a:r>
          </a:p>
          <a:p>
            <a:pPr marL="285750" indent="-285750">
              <a:lnSpc>
                <a:spcPct val="150000"/>
              </a:lnSpc>
              <a:buFont typeface="Arial" panose="020B0604020202020204" pitchFamily="34" charset="0"/>
              <a:buChar char="•"/>
            </a:pPr>
            <a:r>
              <a:rPr lang="en-US" sz="2000" b="0" i="0" dirty="0">
                <a:solidFill>
                  <a:srgbClr val="DCDDDE"/>
                </a:solidFill>
                <a:effectLst/>
                <a:latin typeface="Whitney"/>
              </a:rPr>
              <a:t>For the creator user, payment will be required in order to publish his songs (by classifying them according to emotions). In addition, creator user will be required to upload appropriate and proper content. (The creator will have to sign an agreement and go through a number of verification steps before receiving the appropriate permissions) . </a:t>
            </a:r>
          </a:p>
          <a:p>
            <a:pPr marL="285750" indent="-285750">
              <a:lnSpc>
                <a:spcPct val="150000"/>
              </a:lnSpc>
              <a:buFont typeface="Arial" panose="020B0604020202020204" pitchFamily="34" charset="0"/>
              <a:buChar char="•"/>
            </a:pPr>
            <a:r>
              <a:rPr lang="en-US" sz="2000" b="0" i="0" dirty="0">
                <a:solidFill>
                  <a:srgbClr val="DCDDDE"/>
                </a:solidFill>
                <a:effectLst/>
                <a:latin typeface="Whitney"/>
              </a:rPr>
              <a:t>Contact selected applications such as: Spotify, Apple Music for reviews and business contact.</a:t>
            </a:r>
            <a:endParaRPr lang="he-IL" sz="2000" dirty="0">
              <a:solidFill>
                <a:schemeClr val="bg1"/>
              </a:solidFill>
            </a:endParaRPr>
          </a:p>
        </p:txBody>
      </p:sp>
    </p:spTree>
    <p:extLst>
      <p:ext uri="{BB962C8B-B14F-4D97-AF65-F5344CB8AC3E}">
        <p14:creationId xmlns:p14="http://schemas.microsoft.com/office/powerpoint/2010/main" val="504303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D18F7278-A4CD-460A-B481-211043D7D810}"/>
              </a:ext>
            </a:extLst>
          </p:cNvPr>
          <p:cNvSpPr txBox="1"/>
          <p:nvPr/>
        </p:nvSpPr>
        <p:spPr>
          <a:xfrm>
            <a:off x="1273834" y="1647645"/>
            <a:ext cx="9644332" cy="2308324"/>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DCDDDE"/>
                </a:solidFill>
                <a:effectLst/>
                <a:latin typeface="Whitney"/>
              </a:rPr>
              <a:t>It is currently intended to be used as an add-on to well-known music apps such as: YouTube, Apple Music, Spotify, etc. </a:t>
            </a:r>
          </a:p>
          <a:p>
            <a:pPr marL="285750" indent="-285750">
              <a:buFont typeface="Arial" panose="020B0604020202020204" pitchFamily="34" charset="0"/>
              <a:buChar char="•"/>
            </a:pPr>
            <a:endParaRPr lang="en-US" dirty="0">
              <a:solidFill>
                <a:srgbClr val="DCDDDE"/>
              </a:solidFill>
              <a:latin typeface="Whitney"/>
            </a:endParaRPr>
          </a:p>
          <a:p>
            <a:pPr marL="285750" indent="-285750">
              <a:buFont typeface="Arial" panose="020B0604020202020204" pitchFamily="34" charset="0"/>
              <a:buChar char="•"/>
            </a:pPr>
            <a:r>
              <a:rPr lang="en-US" b="0" i="0" dirty="0">
                <a:solidFill>
                  <a:srgbClr val="DCDDDE"/>
                </a:solidFill>
                <a:effectLst/>
                <a:latin typeface="Whitney"/>
              </a:rPr>
              <a:t>Artists will also be able to purchase Creator users, match their songs to the right emotions, and upload them to the app, exposing their songs to a new audience. </a:t>
            </a:r>
          </a:p>
          <a:p>
            <a:pPr marL="285750" indent="-285750">
              <a:buFont typeface="Arial" panose="020B0604020202020204" pitchFamily="34" charset="0"/>
              <a:buChar char="•"/>
            </a:pPr>
            <a:endParaRPr lang="en-US" dirty="0">
              <a:solidFill>
                <a:srgbClr val="DCDDDE"/>
              </a:solidFill>
              <a:latin typeface="Whitney"/>
            </a:endParaRPr>
          </a:p>
          <a:p>
            <a:pPr marL="285750" indent="-285750">
              <a:buFont typeface="Arial" panose="020B0604020202020204" pitchFamily="34" charset="0"/>
              <a:buChar char="•"/>
            </a:pPr>
            <a:r>
              <a:rPr lang="en-US" b="0" i="0" dirty="0">
                <a:solidFill>
                  <a:srgbClr val="DCDDDE"/>
                </a:solidFill>
                <a:effectLst/>
                <a:latin typeface="Whitney"/>
              </a:rPr>
              <a:t>By adding another method other than searching for a song by name, music apps can expand their target audience</a:t>
            </a:r>
            <a:endParaRPr lang="he-IL" dirty="0">
              <a:solidFill>
                <a:schemeClr val="bg1"/>
              </a:solidFill>
            </a:endParaRPr>
          </a:p>
        </p:txBody>
      </p:sp>
      <p:sp>
        <p:nvSpPr>
          <p:cNvPr id="4" name="תיבת טקסט 3">
            <a:extLst>
              <a:ext uri="{FF2B5EF4-FFF2-40B4-BE49-F238E27FC236}">
                <a16:creationId xmlns:a16="http://schemas.microsoft.com/office/drawing/2014/main" id="{83ADA96B-C685-494D-8B13-2630B62B6549}"/>
              </a:ext>
            </a:extLst>
          </p:cNvPr>
          <p:cNvSpPr txBox="1"/>
          <p:nvPr/>
        </p:nvSpPr>
        <p:spPr>
          <a:xfrm>
            <a:off x="2905387" y="681752"/>
            <a:ext cx="6096000" cy="584775"/>
          </a:xfrm>
          <a:prstGeom prst="rect">
            <a:avLst/>
          </a:prstGeom>
          <a:noFill/>
        </p:spPr>
        <p:txBody>
          <a:bodyPr wrap="square">
            <a:spAutoFit/>
          </a:bodyPr>
          <a:lstStyle/>
          <a:p>
            <a:pPr algn="ctr"/>
            <a:r>
              <a:rPr lang="he-IL" sz="3200" b="1" dirty="0" err="1">
                <a:ln w="12700">
                  <a:solidFill>
                    <a:schemeClr val="accent5"/>
                  </a:solidFill>
                  <a:prstDash val="solid"/>
                </a:ln>
                <a:pattFill prst="ltDnDiag">
                  <a:fgClr>
                    <a:schemeClr val="accent5">
                      <a:lumMod val="60000"/>
                      <a:lumOff val="40000"/>
                    </a:schemeClr>
                  </a:fgClr>
                  <a:bgClr>
                    <a:schemeClr val="bg1"/>
                  </a:bgClr>
                </a:pattFill>
              </a:rPr>
              <a:t>Business</a:t>
            </a:r>
            <a:r>
              <a:rPr lang="he-IL" sz="3200" b="1" dirty="0">
                <a:ln w="12700">
                  <a:solidFill>
                    <a:schemeClr val="accent5"/>
                  </a:solidFill>
                  <a:prstDash val="solid"/>
                </a:ln>
                <a:pattFill prst="ltDnDiag">
                  <a:fgClr>
                    <a:schemeClr val="accent5">
                      <a:lumMod val="60000"/>
                      <a:lumOff val="40000"/>
                    </a:schemeClr>
                  </a:fgClr>
                  <a:bgClr>
                    <a:schemeClr val="bg1"/>
                  </a:bgClr>
                </a:pattFill>
              </a:rPr>
              <a:t> </a:t>
            </a:r>
            <a:r>
              <a:rPr lang="en-US" sz="3200" b="1" dirty="0">
                <a:ln w="12700">
                  <a:solidFill>
                    <a:schemeClr val="accent5"/>
                  </a:solidFill>
                  <a:prstDash val="solid"/>
                </a:ln>
                <a:pattFill prst="ltDnDiag">
                  <a:fgClr>
                    <a:schemeClr val="accent5">
                      <a:lumMod val="60000"/>
                      <a:lumOff val="40000"/>
                    </a:schemeClr>
                  </a:fgClr>
                  <a:bgClr>
                    <a:schemeClr val="bg1"/>
                  </a:bgClr>
                </a:pattFill>
              </a:rPr>
              <a:t>goals</a:t>
            </a:r>
            <a:r>
              <a:rPr lang="he-IL" sz="3200" b="1" dirty="0">
                <a:ln w="12700">
                  <a:solidFill>
                    <a:schemeClr val="accent5"/>
                  </a:solidFill>
                  <a:prstDash val="solid"/>
                </a:ln>
                <a:pattFill prst="ltDnDiag">
                  <a:fgClr>
                    <a:schemeClr val="accent5">
                      <a:lumMod val="60000"/>
                      <a:lumOff val="40000"/>
                    </a:schemeClr>
                  </a:fgClr>
                  <a:bgClr>
                    <a:schemeClr val="bg1"/>
                  </a:bgClr>
                </a:pattFill>
              </a:rPr>
              <a:t>:</a:t>
            </a:r>
          </a:p>
        </p:txBody>
      </p:sp>
      <p:grpSp>
        <p:nvGrpSpPr>
          <p:cNvPr id="9" name="קבוצה 8">
            <a:extLst>
              <a:ext uri="{FF2B5EF4-FFF2-40B4-BE49-F238E27FC236}">
                <a16:creationId xmlns:a16="http://schemas.microsoft.com/office/drawing/2014/main" id="{8E04E4FB-D7E1-46F0-AA65-A824781189C2}"/>
              </a:ext>
            </a:extLst>
          </p:cNvPr>
          <p:cNvGrpSpPr/>
          <p:nvPr/>
        </p:nvGrpSpPr>
        <p:grpSpPr>
          <a:xfrm>
            <a:off x="9162473" y="3666836"/>
            <a:ext cx="1630848" cy="2586165"/>
            <a:chOff x="9414989" y="2879393"/>
            <a:chExt cx="1886332" cy="3355136"/>
          </a:xfrm>
        </p:grpSpPr>
        <p:pic>
          <p:nvPicPr>
            <p:cNvPr id="6" name="תמונה 5">
              <a:extLst>
                <a:ext uri="{FF2B5EF4-FFF2-40B4-BE49-F238E27FC236}">
                  <a16:creationId xmlns:a16="http://schemas.microsoft.com/office/drawing/2014/main" id="{1678E0B1-C13E-4B04-9740-1CF0F010A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4989" y="2879393"/>
              <a:ext cx="1886332" cy="3355136"/>
            </a:xfrm>
            <a:prstGeom prst="rect">
              <a:avLst/>
            </a:prstGeom>
          </p:spPr>
        </p:pic>
        <p:pic>
          <p:nvPicPr>
            <p:cNvPr id="8" name="תמונה 7">
              <a:extLst>
                <a:ext uri="{FF2B5EF4-FFF2-40B4-BE49-F238E27FC236}">
                  <a16:creationId xmlns:a16="http://schemas.microsoft.com/office/drawing/2014/main" id="{5E1037CA-DC80-4F82-AB13-FA0E37DF206C}"/>
                </a:ext>
              </a:extLst>
            </p:cNvPr>
            <p:cNvPicPr>
              <a:picLocks noChangeAspect="1"/>
            </p:cNvPicPr>
            <p:nvPr/>
          </p:nvPicPr>
          <p:blipFill>
            <a:blip r:embed="rId3"/>
            <a:stretch>
              <a:fillRect/>
            </a:stretch>
          </p:blipFill>
          <p:spPr>
            <a:xfrm>
              <a:off x="9641643" y="2958441"/>
              <a:ext cx="292570" cy="306585"/>
            </a:xfrm>
            <a:prstGeom prst="rect">
              <a:avLst/>
            </a:prstGeom>
          </p:spPr>
        </p:pic>
      </p:grpSp>
    </p:spTree>
    <p:extLst>
      <p:ext uri="{BB962C8B-B14F-4D97-AF65-F5344CB8AC3E}">
        <p14:creationId xmlns:p14="http://schemas.microsoft.com/office/powerpoint/2010/main" val="1489388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5E4D44B8-FF5D-4060-BB19-A56F45252077}"/>
              </a:ext>
            </a:extLst>
          </p:cNvPr>
          <p:cNvPicPr>
            <a:picLocks noChangeAspect="1"/>
          </p:cNvPicPr>
          <p:nvPr/>
        </p:nvPicPr>
        <p:blipFill>
          <a:blip r:embed="rId2"/>
          <a:stretch>
            <a:fillRect/>
          </a:stretch>
        </p:blipFill>
        <p:spPr>
          <a:xfrm>
            <a:off x="609089" y="864490"/>
            <a:ext cx="1766463" cy="2937908"/>
          </a:xfrm>
          <a:prstGeom prst="rect">
            <a:avLst/>
          </a:prstGeom>
        </p:spPr>
      </p:pic>
      <p:pic>
        <p:nvPicPr>
          <p:cNvPr id="3" name="תמונה 2">
            <a:extLst>
              <a:ext uri="{FF2B5EF4-FFF2-40B4-BE49-F238E27FC236}">
                <a16:creationId xmlns:a16="http://schemas.microsoft.com/office/drawing/2014/main" id="{DFFC79FA-6E6B-46A4-B26E-B66976CE77C4}"/>
              </a:ext>
            </a:extLst>
          </p:cNvPr>
          <p:cNvPicPr>
            <a:picLocks noChangeAspect="1"/>
          </p:cNvPicPr>
          <p:nvPr/>
        </p:nvPicPr>
        <p:blipFill>
          <a:blip r:embed="rId3"/>
          <a:stretch>
            <a:fillRect/>
          </a:stretch>
        </p:blipFill>
        <p:spPr>
          <a:xfrm>
            <a:off x="9465758" y="1977479"/>
            <a:ext cx="2159872" cy="3649838"/>
          </a:xfrm>
          <a:prstGeom prst="rect">
            <a:avLst/>
          </a:prstGeom>
        </p:spPr>
      </p:pic>
      <p:sp>
        <p:nvSpPr>
          <p:cNvPr id="5" name="תיבת טקסט 4">
            <a:extLst>
              <a:ext uri="{FF2B5EF4-FFF2-40B4-BE49-F238E27FC236}">
                <a16:creationId xmlns:a16="http://schemas.microsoft.com/office/drawing/2014/main" id="{8C24DB64-7D9D-4B74-9726-B469CA1CB62A}"/>
              </a:ext>
            </a:extLst>
          </p:cNvPr>
          <p:cNvSpPr txBox="1"/>
          <p:nvPr/>
        </p:nvSpPr>
        <p:spPr>
          <a:xfrm>
            <a:off x="3048719" y="436545"/>
            <a:ext cx="6094562" cy="584775"/>
          </a:xfrm>
          <a:prstGeom prst="rect">
            <a:avLst/>
          </a:prstGeom>
          <a:noFill/>
        </p:spPr>
        <p:txBody>
          <a:bodyPr wrap="square">
            <a:spAutoFit/>
          </a:bodyPr>
          <a:lstStyle/>
          <a:p>
            <a:pPr algn="ctr"/>
            <a:r>
              <a:rPr lang="en-US" sz="3200" b="1" dirty="0">
                <a:ln w="12700">
                  <a:solidFill>
                    <a:schemeClr val="accent5"/>
                  </a:solidFill>
                  <a:prstDash val="solid"/>
                </a:ln>
                <a:pattFill prst="ltDnDiag">
                  <a:fgClr>
                    <a:schemeClr val="accent5">
                      <a:lumMod val="60000"/>
                      <a:lumOff val="40000"/>
                    </a:schemeClr>
                  </a:fgClr>
                  <a:bgClr>
                    <a:schemeClr val="bg1"/>
                  </a:bgClr>
                </a:pattFill>
              </a:rPr>
              <a:t>Register and Login</a:t>
            </a:r>
            <a:endParaRPr lang="he-IL" sz="3200" b="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8" name="object 25">
            <a:extLst>
              <a:ext uri="{FF2B5EF4-FFF2-40B4-BE49-F238E27FC236}">
                <a16:creationId xmlns:a16="http://schemas.microsoft.com/office/drawing/2014/main" id="{4895B09F-03EB-4F96-B0A5-53A2C544AFF0}"/>
              </a:ext>
            </a:extLst>
          </p:cNvPr>
          <p:cNvSpPr txBox="1"/>
          <p:nvPr/>
        </p:nvSpPr>
        <p:spPr>
          <a:xfrm>
            <a:off x="2879802" y="1690228"/>
            <a:ext cx="4110419" cy="2377574"/>
          </a:xfrm>
          <a:prstGeom prst="rect">
            <a:avLst/>
          </a:prstGeom>
        </p:spPr>
        <p:txBody>
          <a:bodyPr vert="horz" wrap="square" lIns="0" tIns="12700" rIns="0" bIns="0" rtlCol="0">
            <a:spAutoFit/>
          </a:bodyPr>
          <a:lstStyle/>
          <a:p>
            <a:pPr marL="114300" marR="1075690">
              <a:lnSpc>
                <a:spcPct val="100000"/>
              </a:lnSpc>
              <a:spcBef>
                <a:spcPts val="100"/>
              </a:spcBef>
            </a:pPr>
            <a:r>
              <a:rPr sz="1200" spc="-75" dirty="0">
                <a:solidFill>
                  <a:srgbClr val="FFFFFF"/>
                </a:solidFill>
                <a:latin typeface="Microsoft Sans Serif"/>
                <a:cs typeface="Microsoft Sans Serif"/>
              </a:rPr>
              <a:t>Text input – </a:t>
            </a:r>
            <a:r>
              <a:rPr lang="en-US" sz="1200" spc="-75" dirty="0">
                <a:solidFill>
                  <a:srgbClr val="FFFFFF"/>
                </a:solidFill>
                <a:latin typeface="Microsoft Sans Serif"/>
                <a:cs typeface="Microsoft Sans Serif"/>
              </a:rPr>
              <a:t>Email form (</a:t>
            </a:r>
            <a:r>
              <a:rPr lang="en-US" sz="1200" spc="-75" dirty="0">
                <a:solidFill>
                  <a:srgbClr val="FFFFFF"/>
                </a:solidFill>
                <a:latin typeface="Microsoft Sans Serif"/>
                <a:cs typeface="Microsoft Sans Serif"/>
                <a:hlinkClick r:id="rId4">
                  <a:extLst>
                    <a:ext uri="{A12FA001-AC4F-418D-AE19-62706E023703}">
                      <ahyp:hlinkClr xmlns:ahyp="http://schemas.microsoft.com/office/drawing/2018/hyperlinkcolor" val="tx"/>
                    </a:ext>
                  </a:extLst>
                </a:hlinkClick>
              </a:rPr>
              <a:t>****@****.***</a:t>
            </a:r>
            <a:r>
              <a:rPr lang="en-US" sz="1200" spc="-75" dirty="0">
                <a:solidFill>
                  <a:srgbClr val="FFFFFF"/>
                </a:solidFill>
                <a:latin typeface="Microsoft Sans Serif"/>
                <a:cs typeface="Microsoft Sans Serif"/>
              </a:rPr>
              <a:t>), Verify that the user has entered the appropriate text</a:t>
            </a:r>
            <a:endParaRPr sz="1200" spc="-75" dirty="0">
              <a:solidFill>
                <a:srgbClr val="FFFFFF"/>
              </a:solidFill>
              <a:latin typeface="Microsoft Sans Serif"/>
              <a:cs typeface="Microsoft Sans Serif"/>
            </a:endParaRPr>
          </a:p>
          <a:p>
            <a:pPr>
              <a:lnSpc>
                <a:spcPct val="100000"/>
              </a:lnSpc>
              <a:spcBef>
                <a:spcPts val="25"/>
              </a:spcBef>
            </a:pPr>
            <a:endParaRPr sz="1200" spc="-75" dirty="0">
              <a:solidFill>
                <a:srgbClr val="FFFFFF"/>
              </a:solidFill>
              <a:latin typeface="Microsoft Sans Serif"/>
              <a:cs typeface="Microsoft Sans Serif"/>
            </a:endParaRPr>
          </a:p>
          <a:p>
            <a:pPr marL="114300" marR="1075690">
              <a:lnSpc>
                <a:spcPct val="100000"/>
              </a:lnSpc>
              <a:spcBef>
                <a:spcPts val="100"/>
              </a:spcBef>
            </a:pPr>
            <a:r>
              <a:rPr sz="1200" spc="-75" dirty="0">
                <a:solidFill>
                  <a:srgbClr val="FFFFFF"/>
                </a:solidFill>
                <a:latin typeface="Microsoft Sans Serif"/>
                <a:cs typeface="Microsoft Sans Serif"/>
              </a:rPr>
              <a:t>Text input – </a:t>
            </a:r>
            <a:r>
              <a:rPr lang="en-US" sz="1200" spc="-75" dirty="0">
                <a:solidFill>
                  <a:srgbClr val="FFFFFF"/>
                </a:solidFill>
                <a:latin typeface="Microsoft Sans Serif"/>
                <a:cs typeface="Microsoft Sans Serif"/>
              </a:rPr>
              <a:t>M</a:t>
            </a:r>
            <a:r>
              <a:rPr sz="1200" spc="-75" dirty="0">
                <a:solidFill>
                  <a:srgbClr val="FFFFFF"/>
                </a:solidFill>
                <a:latin typeface="Microsoft Sans Serif"/>
                <a:cs typeface="Microsoft Sans Serif"/>
              </a:rPr>
              <a:t>asking the users  password </a:t>
            </a:r>
            <a:r>
              <a:rPr lang="en-US" sz="1200" spc="-75" dirty="0">
                <a:solidFill>
                  <a:srgbClr val="FFFFFF"/>
                </a:solidFill>
                <a:latin typeface="Microsoft Sans Serif"/>
                <a:cs typeface="Microsoft Sans Serif"/>
              </a:rPr>
              <a:t>,Verify that the user has entered the appropriate text.</a:t>
            </a:r>
          </a:p>
          <a:p>
            <a:pPr marL="114300" marR="1075690">
              <a:lnSpc>
                <a:spcPct val="100000"/>
              </a:lnSpc>
              <a:spcBef>
                <a:spcPts val="100"/>
              </a:spcBef>
            </a:pPr>
            <a:endParaRPr lang="en-US" sz="1200" spc="-75" dirty="0">
              <a:solidFill>
                <a:srgbClr val="FFFFFF"/>
              </a:solidFill>
              <a:latin typeface="Microsoft Sans Serif"/>
              <a:cs typeface="Microsoft Sans Serif"/>
            </a:endParaRPr>
          </a:p>
          <a:p>
            <a:pPr marL="114300" marR="1075690">
              <a:spcBef>
                <a:spcPts val="100"/>
              </a:spcBef>
            </a:pPr>
            <a:r>
              <a:rPr lang="en-US" sz="1200" spc="-75" dirty="0">
                <a:solidFill>
                  <a:srgbClr val="FFFFFF"/>
                </a:solidFill>
                <a:latin typeface="Microsoft Sans Serif"/>
                <a:cs typeface="Microsoft Sans Serif"/>
              </a:rPr>
              <a:t>Login Buttons - sends request to </a:t>
            </a:r>
            <a:r>
              <a:rPr lang="en-US" sz="1200" spc="-75" dirty="0" err="1">
                <a:solidFill>
                  <a:srgbClr val="FFFFFF"/>
                </a:solidFill>
                <a:latin typeface="Microsoft Sans Serif"/>
                <a:cs typeface="Microsoft Sans Serif"/>
              </a:rPr>
              <a:t>FireBase</a:t>
            </a:r>
            <a:r>
              <a:rPr lang="en-US" sz="1200" spc="-75" dirty="0">
                <a:solidFill>
                  <a:srgbClr val="FFFFFF"/>
                </a:solidFill>
                <a:latin typeface="Microsoft Sans Serif"/>
                <a:cs typeface="Microsoft Sans Serif"/>
              </a:rPr>
              <a:t> database to login and  awaits respond. </a:t>
            </a:r>
          </a:p>
          <a:p>
            <a:pPr marL="114300" marR="1075690">
              <a:spcBef>
                <a:spcPts val="100"/>
              </a:spcBef>
            </a:pPr>
            <a:endParaRPr lang="en-US" sz="1200" spc="-75" dirty="0">
              <a:solidFill>
                <a:srgbClr val="FFFFFF"/>
              </a:solidFill>
              <a:latin typeface="Microsoft Sans Serif"/>
              <a:cs typeface="Microsoft Sans Serif"/>
            </a:endParaRPr>
          </a:p>
          <a:p>
            <a:pPr marL="114300" marR="1075690">
              <a:spcBef>
                <a:spcPts val="100"/>
              </a:spcBef>
            </a:pPr>
            <a:r>
              <a:rPr lang="en-US" sz="1200" spc="-75" dirty="0">
                <a:solidFill>
                  <a:srgbClr val="FFFFFF"/>
                </a:solidFill>
                <a:latin typeface="Microsoft Sans Serif"/>
                <a:cs typeface="Microsoft Sans Serif"/>
              </a:rPr>
              <a:t>Register Button – sends to Register screen</a:t>
            </a:r>
          </a:p>
          <a:p>
            <a:pPr>
              <a:lnSpc>
                <a:spcPct val="100000"/>
              </a:lnSpc>
            </a:pPr>
            <a:endParaRPr sz="1200" spc="-75" dirty="0">
              <a:solidFill>
                <a:srgbClr val="FFFFFF"/>
              </a:solidFill>
              <a:latin typeface="Microsoft Sans Serif"/>
              <a:cs typeface="Microsoft Sans Serif"/>
            </a:endParaRPr>
          </a:p>
          <a:p>
            <a:pPr>
              <a:lnSpc>
                <a:spcPct val="100000"/>
              </a:lnSpc>
            </a:pPr>
            <a:endParaRPr sz="1200" spc="-75" dirty="0">
              <a:solidFill>
                <a:srgbClr val="FFFFFF"/>
              </a:solidFill>
              <a:latin typeface="Microsoft Sans Serif"/>
              <a:cs typeface="Microsoft Sans Serif"/>
            </a:endParaRPr>
          </a:p>
        </p:txBody>
      </p:sp>
      <p:cxnSp>
        <p:nvCxnSpPr>
          <p:cNvPr id="10" name="מחבר חץ ישר 9">
            <a:extLst>
              <a:ext uri="{FF2B5EF4-FFF2-40B4-BE49-F238E27FC236}">
                <a16:creationId xmlns:a16="http://schemas.microsoft.com/office/drawing/2014/main" id="{5CB0CD7A-D447-4A31-A4FF-572504913907}"/>
              </a:ext>
            </a:extLst>
          </p:cNvPr>
          <p:cNvCxnSpPr>
            <a:cxnSpLocks/>
          </p:cNvCxnSpPr>
          <p:nvPr/>
        </p:nvCxnSpPr>
        <p:spPr>
          <a:xfrm flipH="1">
            <a:off x="2387058" y="1875970"/>
            <a:ext cx="52004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מחבר חץ ישר 13">
            <a:extLst>
              <a:ext uri="{FF2B5EF4-FFF2-40B4-BE49-F238E27FC236}">
                <a16:creationId xmlns:a16="http://schemas.microsoft.com/office/drawing/2014/main" id="{32C87338-EBAA-45D3-B437-D322167CF173}"/>
              </a:ext>
            </a:extLst>
          </p:cNvPr>
          <p:cNvCxnSpPr>
            <a:cxnSpLocks/>
          </p:cNvCxnSpPr>
          <p:nvPr/>
        </p:nvCxnSpPr>
        <p:spPr>
          <a:xfrm flipH="1">
            <a:off x="2398568" y="2328856"/>
            <a:ext cx="50853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מחבר חץ ישר 16">
            <a:extLst>
              <a:ext uri="{FF2B5EF4-FFF2-40B4-BE49-F238E27FC236}">
                <a16:creationId xmlns:a16="http://schemas.microsoft.com/office/drawing/2014/main" id="{4716DCAE-EE4B-4C2D-9056-BF89B2E89A2E}"/>
              </a:ext>
            </a:extLst>
          </p:cNvPr>
          <p:cNvCxnSpPr>
            <a:cxnSpLocks/>
          </p:cNvCxnSpPr>
          <p:nvPr/>
        </p:nvCxnSpPr>
        <p:spPr>
          <a:xfrm flipH="1">
            <a:off x="2375553" y="3079355"/>
            <a:ext cx="50424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מחבר חץ ישר 18">
            <a:extLst>
              <a:ext uri="{FF2B5EF4-FFF2-40B4-BE49-F238E27FC236}">
                <a16:creationId xmlns:a16="http://schemas.microsoft.com/office/drawing/2014/main" id="{0E86D4E1-F253-422D-879F-31E87FDF4017}"/>
              </a:ext>
            </a:extLst>
          </p:cNvPr>
          <p:cNvCxnSpPr>
            <a:cxnSpLocks/>
          </p:cNvCxnSpPr>
          <p:nvPr/>
        </p:nvCxnSpPr>
        <p:spPr>
          <a:xfrm flipH="1">
            <a:off x="2375553" y="3510676"/>
            <a:ext cx="53154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object 25">
            <a:extLst>
              <a:ext uri="{FF2B5EF4-FFF2-40B4-BE49-F238E27FC236}">
                <a16:creationId xmlns:a16="http://schemas.microsoft.com/office/drawing/2014/main" id="{69282B3E-3A63-46ED-8143-1C81AEDF1951}"/>
              </a:ext>
            </a:extLst>
          </p:cNvPr>
          <p:cNvSpPr txBox="1"/>
          <p:nvPr/>
        </p:nvSpPr>
        <p:spPr>
          <a:xfrm>
            <a:off x="5709349" y="2613611"/>
            <a:ext cx="4110419" cy="3547125"/>
          </a:xfrm>
          <a:prstGeom prst="rect">
            <a:avLst/>
          </a:prstGeom>
        </p:spPr>
        <p:txBody>
          <a:bodyPr vert="horz" wrap="square" lIns="0" tIns="12700" rIns="0" bIns="0" rtlCol="0">
            <a:spAutoFit/>
          </a:bodyPr>
          <a:lstStyle/>
          <a:p>
            <a:pPr marL="114300" marR="1075690">
              <a:lnSpc>
                <a:spcPct val="100000"/>
              </a:lnSpc>
              <a:spcBef>
                <a:spcPts val="100"/>
              </a:spcBef>
            </a:pPr>
            <a:r>
              <a:rPr sz="1200" spc="-305" dirty="0">
                <a:solidFill>
                  <a:srgbClr val="FFFFFF"/>
                </a:solidFill>
                <a:latin typeface="Microsoft Sans Serif"/>
                <a:cs typeface="Microsoft Sans Serif"/>
              </a:rPr>
              <a:t>T</a:t>
            </a:r>
            <a:r>
              <a:rPr sz="1200" spc="-110" dirty="0">
                <a:solidFill>
                  <a:srgbClr val="FFFFFF"/>
                </a:solidFill>
                <a:latin typeface="Microsoft Sans Serif"/>
                <a:cs typeface="Microsoft Sans Serif"/>
              </a:rPr>
              <a:t>e</a:t>
            </a:r>
            <a:r>
              <a:rPr sz="1200" spc="-5" dirty="0">
                <a:solidFill>
                  <a:srgbClr val="FFFFFF"/>
                </a:solidFill>
                <a:latin typeface="Microsoft Sans Serif"/>
                <a:cs typeface="Microsoft Sans Serif"/>
              </a:rPr>
              <a:t>xt</a:t>
            </a:r>
            <a:r>
              <a:rPr sz="1200" dirty="0">
                <a:solidFill>
                  <a:srgbClr val="FFFFFF"/>
                </a:solidFill>
                <a:latin typeface="Microsoft Sans Serif"/>
                <a:cs typeface="Microsoft Sans Serif"/>
              </a:rPr>
              <a:t> </a:t>
            </a:r>
            <a:r>
              <a:rPr sz="1200" spc="-80" dirty="0">
                <a:solidFill>
                  <a:srgbClr val="FFFFFF"/>
                </a:solidFill>
                <a:latin typeface="Microsoft Sans Serif"/>
                <a:cs typeface="Microsoft Sans Serif"/>
              </a:rPr>
              <a:t>inp</a:t>
            </a:r>
            <a:r>
              <a:rPr sz="1200" spc="-90" dirty="0">
                <a:solidFill>
                  <a:srgbClr val="FFFFFF"/>
                </a:solidFill>
                <a:latin typeface="Microsoft Sans Serif"/>
                <a:cs typeface="Microsoft Sans Serif"/>
              </a:rPr>
              <a:t>u</a:t>
            </a:r>
            <a:r>
              <a:rPr sz="1200" spc="-10" dirty="0">
                <a:solidFill>
                  <a:srgbClr val="FFFFFF"/>
                </a:solidFill>
                <a:latin typeface="Microsoft Sans Serif"/>
                <a:cs typeface="Microsoft Sans Serif"/>
              </a:rPr>
              <a:t>t</a:t>
            </a:r>
            <a:r>
              <a:rPr sz="1200" spc="5" dirty="0">
                <a:solidFill>
                  <a:srgbClr val="FFFFFF"/>
                </a:solidFill>
                <a:latin typeface="Microsoft Sans Serif"/>
                <a:cs typeface="Microsoft Sans Serif"/>
              </a:rPr>
              <a:t> </a:t>
            </a:r>
            <a:r>
              <a:rPr sz="1200" spc="245" dirty="0">
                <a:solidFill>
                  <a:srgbClr val="FFFFFF"/>
                </a:solidFill>
                <a:latin typeface="Microsoft Sans Serif"/>
                <a:cs typeface="Microsoft Sans Serif"/>
              </a:rPr>
              <a:t>–</a:t>
            </a:r>
            <a:r>
              <a:rPr sz="1200" spc="5" dirty="0">
                <a:solidFill>
                  <a:srgbClr val="FFFFFF"/>
                </a:solidFill>
                <a:latin typeface="Microsoft Sans Serif"/>
                <a:cs typeface="Microsoft Sans Serif"/>
              </a:rPr>
              <a:t> </a:t>
            </a:r>
            <a:r>
              <a:rPr lang="en-US" sz="1200" spc="-100" dirty="0">
                <a:solidFill>
                  <a:srgbClr val="FFFFFF"/>
                </a:solidFill>
                <a:latin typeface="Microsoft Sans Serif"/>
                <a:cs typeface="Microsoft Sans Serif"/>
              </a:rPr>
              <a:t>Email form (</a:t>
            </a:r>
            <a:r>
              <a:rPr lang="en-US" sz="1200" spc="-100" dirty="0">
                <a:solidFill>
                  <a:srgbClr val="FFFFFF"/>
                </a:solidFill>
                <a:latin typeface="Microsoft Sans Serif"/>
                <a:cs typeface="Microsoft Sans Serif"/>
                <a:hlinkClick r:id="rId4"/>
              </a:rPr>
              <a:t>****@****.***</a:t>
            </a:r>
            <a:r>
              <a:rPr lang="en-US" sz="1200" spc="-100" dirty="0">
                <a:solidFill>
                  <a:srgbClr val="FFFFFF"/>
                </a:solidFill>
                <a:latin typeface="Microsoft Sans Serif"/>
                <a:cs typeface="Microsoft Sans Serif"/>
              </a:rPr>
              <a:t>), Verify that the user has entered the appropriate text</a:t>
            </a:r>
            <a:endParaRPr sz="1200" dirty="0">
              <a:latin typeface="Microsoft Sans Serif"/>
              <a:cs typeface="Microsoft Sans Serif"/>
            </a:endParaRPr>
          </a:p>
          <a:p>
            <a:pPr>
              <a:lnSpc>
                <a:spcPct val="100000"/>
              </a:lnSpc>
              <a:spcBef>
                <a:spcPts val="25"/>
              </a:spcBef>
            </a:pPr>
            <a:endParaRPr sz="1400" dirty="0">
              <a:latin typeface="Microsoft Sans Serif"/>
              <a:cs typeface="Microsoft Sans Serif"/>
            </a:endParaRPr>
          </a:p>
          <a:p>
            <a:pPr marL="114300" marR="1075690">
              <a:lnSpc>
                <a:spcPct val="100000"/>
              </a:lnSpc>
              <a:spcBef>
                <a:spcPts val="100"/>
              </a:spcBef>
            </a:pPr>
            <a:r>
              <a:rPr sz="1200" spc="-305" dirty="0">
                <a:solidFill>
                  <a:srgbClr val="FFFFFF"/>
                </a:solidFill>
                <a:latin typeface="Microsoft Sans Serif"/>
                <a:cs typeface="Microsoft Sans Serif"/>
              </a:rPr>
              <a:t>T</a:t>
            </a:r>
            <a:r>
              <a:rPr sz="1200" spc="-110" dirty="0">
                <a:solidFill>
                  <a:srgbClr val="FFFFFF"/>
                </a:solidFill>
                <a:latin typeface="Microsoft Sans Serif"/>
                <a:cs typeface="Microsoft Sans Serif"/>
              </a:rPr>
              <a:t>e</a:t>
            </a:r>
            <a:r>
              <a:rPr sz="1200" spc="-5" dirty="0">
                <a:solidFill>
                  <a:srgbClr val="FFFFFF"/>
                </a:solidFill>
                <a:latin typeface="Microsoft Sans Serif"/>
                <a:cs typeface="Microsoft Sans Serif"/>
              </a:rPr>
              <a:t>xt</a:t>
            </a:r>
            <a:r>
              <a:rPr sz="1200" dirty="0">
                <a:solidFill>
                  <a:srgbClr val="FFFFFF"/>
                </a:solidFill>
                <a:latin typeface="Microsoft Sans Serif"/>
                <a:cs typeface="Microsoft Sans Serif"/>
              </a:rPr>
              <a:t> </a:t>
            </a:r>
            <a:r>
              <a:rPr sz="1200" spc="-80" dirty="0">
                <a:solidFill>
                  <a:srgbClr val="FFFFFF"/>
                </a:solidFill>
                <a:latin typeface="Microsoft Sans Serif"/>
                <a:cs typeface="Microsoft Sans Serif"/>
              </a:rPr>
              <a:t>inp</a:t>
            </a:r>
            <a:r>
              <a:rPr sz="1200" spc="-90" dirty="0">
                <a:solidFill>
                  <a:srgbClr val="FFFFFF"/>
                </a:solidFill>
                <a:latin typeface="Microsoft Sans Serif"/>
                <a:cs typeface="Microsoft Sans Serif"/>
              </a:rPr>
              <a:t>u</a:t>
            </a:r>
            <a:r>
              <a:rPr sz="1200" spc="-10" dirty="0">
                <a:solidFill>
                  <a:srgbClr val="FFFFFF"/>
                </a:solidFill>
                <a:latin typeface="Microsoft Sans Serif"/>
                <a:cs typeface="Microsoft Sans Serif"/>
              </a:rPr>
              <a:t>t</a:t>
            </a:r>
            <a:r>
              <a:rPr sz="1200" spc="5" dirty="0">
                <a:solidFill>
                  <a:srgbClr val="FFFFFF"/>
                </a:solidFill>
                <a:latin typeface="Microsoft Sans Serif"/>
                <a:cs typeface="Microsoft Sans Serif"/>
              </a:rPr>
              <a:t> </a:t>
            </a:r>
            <a:r>
              <a:rPr sz="1200" spc="245" dirty="0">
                <a:solidFill>
                  <a:srgbClr val="FFFFFF"/>
                </a:solidFill>
                <a:latin typeface="Microsoft Sans Serif"/>
                <a:cs typeface="Microsoft Sans Serif"/>
              </a:rPr>
              <a:t>–</a:t>
            </a:r>
            <a:r>
              <a:rPr sz="1200" spc="5" dirty="0">
                <a:solidFill>
                  <a:srgbClr val="FFFFFF"/>
                </a:solidFill>
                <a:latin typeface="Microsoft Sans Serif"/>
                <a:cs typeface="Microsoft Sans Serif"/>
              </a:rPr>
              <a:t> </a:t>
            </a:r>
            <a:r>
              <a:rPr lang="en-US" sz="1200" spc="-200" dirty="0">
                <a:solidFill>
                  <a:srgbClr val="FFFFFF"/>
                </a:solidFill>
                <a:latin typeface="Microsoft Sans Serif"/>
                <a:cs typeface="Microsoft Sans Serif"/>
              </a:rPr>
              <a:t>M</a:t>
            </a:r>
            <a:r>
              <a:rPr sz="1200" spc="-110" dirty="0">
                <a:solidFill>
                  <a:srgbClr val="FFFFFF"/>
                </a:solidFill>
                <a:latin typeface="Microsoft Sans Serif"/>
                <a:cs typeface="Microsoft Sans Serif"/>
              </a:rPr>
              <a:t>as</a:t>
            </a:r>
            <a:r>
              <a:rPr sz="1200" spc="-80" dirty="0">
                <a:solidFill>
                  <a:srgbClr val="FFFFFF"/>
                </a:solidFill>
                <a:latin typeface="Microsoft Sans Serif"/>
                <a:cs typeface="Microsoft Sans Serif"/>
              </a:rPr>
              <a:t>kin</a:t>
            </a:r>
            <a:r>
              <a:rPr sz="1200" spc="-10" dirty="0">
                <a:solidFill>
                  <a:srgbClr val="FFFFFF"/>
                </a:solidFill>
                <a:latin typeface="Microsoft Sans Serif"/>
                <a:cs typeface="Microsoft Sans Serif"/>
              </a:rPr>
              <a:t>g</a:t>
            </a:r>
            <a:r>
              <a:rPr sz="1200" dirty="0">
                <a:solidFill>
                  <a:srgbClr val="FFFFFF"/>
                </a:solidFill>
                <a:latin typeface="Microsoft Sans Serif"/>
                <a:cs typeface="Microsoft Sans Serif"/>
              </a:rPr>
              <a:t> </a:t>
            </a:r>
            <a:r>
              <a:rPr sz="1200" spc="-75" dirty="0">
                <a:solidFill>
                  <a:srgbClr val="FFFFFF"/>
                </a:solidFill>
                <a:latin typeface="Microsoft Sans Serif"/>
                <a:cs typeface="Microsoft Sans Serif"/>
              </a:rPr>
              <a:t>the</a:t>
            </a:r>
            <a:r>
              <a:rPr sz="1200" spc="5" dirty="0">
                <a:solidFill>
                  <a:srgbClr val="FFFFFF"/>
                </a:solidFill>
                <a:latin typeface="Microsoft Sans Serif"/>
                <a:cs typeface="Microsoft Sans Serif"/>
              </a:rPr>
              <a:t> </a:t>
            </a:r>
            <a:r>
              <a:rPr sz="1200" spc="-114" dirty="0">
                <a:solidFill>
                  <a:srgbClr val="FFFFFF"/>
                </a:solidFill>
                <a:latin typeface="Microsoft Sans Serif"/>
                <a:cs typeface="Microsoft Sans Serif"/>
              </a:rPr>
              <a:t>use</a:t>
            </a:r>
            <a:r>
              <a:rPr sz="1200" spc="-80" dirty="0">
                <a:solidFill>
                  <a:srgbClr val="FFFFFF"/>
                </a:solidFill>
                <a:latin typeface="Microsoft Sans Serif"/>
                <a:cs typeface="Microsoft Sans Serif"/>
              </a:rPr>
              <a:t>r</a:t>
            </a:r>
            <a:r>
              <a:rPr sz="1200" spc="-140" dirty="0">
                <a:solidFill>
                  <a:srgbClr val="FFFFFF"/>
                </a:solidFill>
                <a:latin typeface="Microsoft Sans Serif"/>
                <a:cs typeface="Microsoft Sans Serif"/>
              </a:rPr>
              <a:t>s  </a:t>
            </a:r>
            <a:r>
              <a:rPr sz="1200" spc="-10" dirty="0">
                <a:solidFill>
                  <a:srgbClr val="FFFFFF"/>
                </a:solidFill>
                <a:latin typeface="Microsoft Sans Serif"/>
                <a:cs typeface="Microsoft Sans Serif"/>
              </a:rPr>
              <a:t>p</a:t>
            </a:r>
            <a:r>
              <a:rPr sz="1200" spc="-15" dirty="0">
                <a:solidFill>
                  <a:srgbClr val="FFFFFF"/>
                </a:solidFill>
                <a:latin typeface="Microsoft Sans Serif"/>
                <a:cs typeface="Microsoft Sans Serif"/>
              </a:rPr>
              <a:t>a</a:t>
            </a:r>
            <a:r>
              <a:rPr sz="1200" spc="-204" dirty="0">
                <a:solidFill>
                  <a:srgbClr val="FFFFFF"/>
                </a:solidFill>
                <a:latin typeface="Microsoft Sans Serif"/>
                <a:cs typeface="Microsoft Sans Serif"/>
              </a:rPr>
              <a:t>s</a:t>
            </a:r>
            <a:r>
              <a:rPr sz="1200" spc="-225" dirty="0">
                <a:solidFill>
                  <a:srgbClr val="FFFFFF"/>
                </a:solidFill>
                <a:latin typeface="Microsoft Sans Serif"/>
                <a:cs typeface="Microsoft Sans Serif"/>
              </a:rPr>
              <a:t>s</a:t>
            </a:r>
            <a:r>
              <a:rPr sz="1200" spc="-95" dirty="0">
                <a:solidFill>
                  <a:srgbClr val="FFFFFF"/>
                </a:solidFill>
                <a:latin typeface="Microsoft Sans Serif"/>
                <a:cs typeface="Microsoft Sans Serif"/>
              </a:rPr>
              <a:t>w</a:t>
            </a:r>
            <a:r>
              <a:rPr sz="1200" spc="-25" dirty="0">
                <a:solidFill>
                  <a:srgbClr val="FFFFFF"/>
                </a:solidFill>
                <a:latin typeface="Microsoft Sans Serif"/>
                <a:cs typeface="Microsoft Sans Serif"/>
              </a:rPr>
              <a:t>ord</a:t>
            </a:r>
            <a:r>
              <a:rPr sz="1200" spc="10" dirty="0">
                <a:solidFill>
                  <a:srgbClr val="FFFFFF"/>
                </a:solidFill>
                <a:latin typeface="Microsoft Sans Serif"/>
                <a:cs typeface="Microsoft Sans Serif"/>
              </a:rPr>
              <a:t> </a:t>
            </a:r>
            <a:r>
              <a:rPr lang="en-US" sz="1200" spc="10" dirty="0">
                <a:solidFill>
                  <a:srgbClr val="FFFFFF"/>
                </a:solidFill>
                <a:latin typeface="Microsoft Sans Serif"/>
                <a:cs typeface="Microsoft Sans Serif"/>
              </a:rPr>
              <a:t>,</a:t>
            </a:r>
            <a:r>
              <a:rPr lang="en-US" sz="1200" spc="-100" dirty="0">
                <a:solidFill>
                  <a:srgbClr val="FFFFFF"/>
                </a:solidFill>
                <a:latin typeface="Microsoft Sans Serif"/>
                <a:cs typeface="Microsoft Sans Serif"/>
              </a:rPr>
              <a:t>Verify that the user has entered the appropriate text.</a:t>
            </a:r>
          </a:p>
          <a:p>
            <a:pPr marL="114300" marR="1075690">
              <a:lnSpc>
                <a:spcPct val="100000"/>
              </a:lnSpc>
              <a:spcBef>
                <a:spcPts val="100"/>
              </a:spcBef>
            </a:pPr>
            <a:endParaRPr lang="en-US" sz="1200" spc="-100" dirty="0">
              <a:solidFill>
                <a:srgbClr val="FFFFFF"/>
              </a:solidFill>
              <a:latin typeface="Microsoft Sans Serif"/>
              <a:cs typeface="Microsoft Sans Serif"/>
            </a:endParaRPr>
          </a:p>
          <a:p>
            <a:pPr marL="114300" marR="1075690">
              <a:lnSpc>
                <a:spcPct val="100000"/>
              </a:lnSpc>
              <a:spcBef>
                <a:spcPts val="100"/>
              </a:spcBef>
            </a:pPr>
            <a:r>
              <a:rPr lang="en-US" sz="1200" spc="-305" dirty="0">
                <a:solidFill>
                  <a:srgbClr val="FFFFFF"/>
                </a:solidFill>
                <a:latin typeface="Microsoft Sans Serif"/>
                <a:cs typeface="Microsoft Sans Serif"/>
              </a:rPr>
              <a:t>T</a:t>
            </a:r>
            <a:r>
              <a:rPr lang="en-US" sz="1200" spc="-110" dirty="0">
                <a:solidFill>
                  <a:srgbClr val="FFFFFF"/>
                </a:solidFill>
                <a:latin typeface="Microsoft Sans Serif"/>
                <a:cs typeface="Microsoft Sans Serif"/>
              </a:rPr>
              <a:t>e</a:t>
            </a:r>
            <a:r>
              <a:rPr lang="en-US" sz="1200" spc="-5" dirty="0">
                <a:solidFill>
                  <a:srgbClr val="FFFFFF"/>
                </a:solidFill>
                <a:latin typeface="Microsoft Sans Serif"/>
                <a:cs typeface="Microsoft Sans Serif"/>
              </a:rPr>
              <a:t>xt</a:t>
            </a:r>
            <a:r>
              <a:rPr lang="en-US" sz="1200" dirty="0">
                <a:solidFill>
                  <a:srgbClr val="FFFFFF"/>
                </a:solidFill>
                <a:latin typeface="Microsoft Sans Serif"/>
                <a:cs typeface="Microsoft Sans Serif"/>
              </a:rPr>
              <a:t> </a:t>
            </a:r>
            <a:r>
              <a:rPr lang="en-US" sz="1200" spc="-80" dirty="0">
                <a:solidFill>
                  <a:srgbClr val="FFFFFF"/>
                </a:solidFill>
                <a:latin typeface="Microsoft Sans Serif"/>
                <a:cs typeface="Microsoft Sans Serif"/>
              </a:rPr>
              <a:t>inp</a:t>
            </a:r>
            <a:r>
              <a:rPr lang="en-US" sz="1200" spc="-90" dirty="0">
                <a:solidFill>
                  <a:srgbClr val="FFFFFF"/>
                </a:solidFill>
                <a:latin typeface="Microsoft Sans Serif"/>
                <a:cs typeface="Microsoft Sans Serif"/>
              </a:rPr>
              <a:t>u</a:t>
            </a:r>
            <a:r>
              <a:rPr lang="en-US" sz="1200" spc="-10" dirty="0">
                <a:solidFill>
                  <a:srgbClr val="FFFFFF"/>
                </a:solidFill>
                <a:latin typeface="Microsoft Sans Serif"/>
                <a:cs typeface="Microsoft Sans Serif"/>
              </a:rPr>
              <a:t>t – Regular text</a:t>
            </a:r>
          </a:p>
          <a:p>
            <a:pPr marL="114300" marR="1075690">
              <a:lnSpc>
                <a:spcPct val="100000"/>
              </a:lnSpc>
              <a:spcBef>
                <a:spcPts val="100"/>
              </a:spcBef>
            </a:pPr>
            <a:endParaRPr lang="en-US" sz="1200" spc="-100" dirty="0">
              <a:solidFill>
                <a:srgbClr val="FFFFFF"/>
              </a:solidFill>
              <a:latin typeface="Microsoft Sans Serif"/>
              <a:cs typeface="Microsoft Sans Serif"/>
            </a:endParaRPr>
          </a:p>
          <a:p>
            <a:pPr marL="114300" marR="1075690">
              <a:lnSpc>
                <a:spcPct val="100000"/>
              </a:lnSpc>
              <a:spcBef>
                <a:spcPts val="100"/>
              </a:spcBef>
            </a:pPr>
            <a:r>
              <a:rPr lang="en-US" sz="1200" spc="-305" dirty="0">
                <a:solidFill>
                  <a:srgbClr val="FFFFFF"/>
                </a:solidFill>
                <a:latin typeface="Microsoft Sans Serif"/>
                <a:cs typeface="Microsoft Sans Serif"/>
              </a:rPr>
              <a:t>T</a:t>
            </a:r>
            <a:r>
              <a:rPr lang="en-US" sz="1200" spc="-110" dirty="0">
                <a:solidFill>
                  <a:srgbClr val="FFFFFF"/>
                </a:solidFill>
                <a:latin typeface="Microsoft Sans Serif"/>
                <a:cs typeface="Microsoft Sans Serif"/>
              </a:rPr>
              <a:t>e</a:t>
            </a:r>
            <a:r>
              <a:rPr lang="en-US" sz="1200" spc="-5" dirty="0">
                <a:solidFill>
                  <a:srgbClr val="FFFFFF"/>
                </a:solidFill>
                <a:latin typeface="Microsoft Sans Serif"/>
                <a:cs typeface="Microsoft Sans Serif"/>
              </a:rPr>
              <a:t>xt</a:t>
            </a:r>
            <a:r>
              <a:rPr lang="en-US" sz="1200" dirty="0">
                <a:solidFill>
                  <a:srgbClr val="FFFFFF"/>
                </a:solidFill>
                <a:latin typeface="Microsoft Sans Serif"/>
                <a:cs typeface="Microsoft Sans Serif"/>
              </a:rPr>
              <a:t> </a:t>
            </a:r>
            <a:r>
              <a:rPr lang="en-US" sz="1200" spc="-80" dirty="0">
                <a:solidFill>
                  <a:srgbClr val="FFFFFF"/>
                </a:solidFill>
                <a:latin typeface="Microsoft Sans Serif"/>
                <a:cs typeface="Microsoft Sans Serif"/>
              </a:rPr>
              <a:t>inp</a:t>
            </a:r>
            <a:r>
              <a:rPr lang="en-US" sz="1200" spc="-90" dirty="0">
                <a:solidFill>
                  <a:srgbClr val="FFFFFF"/>
                </a:solidFill>
                <a:latin typeface="Microsoft Sans Serif"/>
                <a:cs typeface="Microsoft Sans Serif"/>
              </a:rPr>
              <a:t>u</a:t>
            </a:r>
            <a:r>
              <a:rPr lang="en-US" sz="1200" spc="-10" dirty="0">
                <a:solidFill>
                  <a:srgbClr val="FFFFFF"/>
                </a:solidFill>
                <a:latin typeface="Microsoft Sans Serif"/>
                <a:cs typeface="Microsoft Sans Serif"/>
              </a:rPr>
              <a:t>t – Number text</a:t>
            </a:r>
          </a:p>
          <a:p>
            <a:pPr marL="114300" marR="1075690">
              <a:spcBef>
                <a:spcPts val="100"/>
              </a:spcBef>
            </a:pPr>
            <a:endParaRPr lang="en-US" sz="1200" spc="-75" dirty="0">
              <a:solidFill>
                <a:srgbClr val="FFFFFF"/>
              </a:solidFill>
              <a:latin typeface="Microsoft Sans Serif"/>
              <a:cs typeface="Microsoft Sans Serif"/>
            </a:endParaRPr>
          </a:p>
          <a:p>
            <a:pPr marL="114300" marR="1075690">
              <a:spcBef>
                <a:spcPts val="100"/>
              </a:spcBef>
            </a:pPr>
            <a:r>
              <a:rPr lang="en-US" sz="1200" spc="-75" dirty="0">
                <a:solidFill>
                  <a:srgbClr val="FFFFFF"/>
                </a:solidFill>
                <a:latin typeface="Microsoft Sans Serif"/>
                <a:cs typeface="Microsoft Sans Serif"/>
              </a:rPr>
              <a:t>Spinner – </a:t>
            </a:r>
            <a:r>
              <a:rPr lang="en-US" sz="1200" spc="-75" dirty="0" err="1">
                <a:solidFill>
                  <a:srgbClr val="FFFFFF"/>
                </a:solidFill>
                <a:latin typeface="Microsoft Sans Serif"/>
                <a:cs typeface="Microsoft Sans Serif"/>
              </a:rPr>
              <a:t>Bollean</a:t>
            </a:r>
            <a:r>
              <a:rPr lang="en-US" sz="1200" spc="-75" dirty="0">
                <a:solidFill>
                  <a:srgbClr val="FFFFFF"/>
                </a:solidFill>
                <a:latin typeface="Microsoft Sans Serif"/>
                <a:cs typeface="Microsoft Sans Serif"/>
              </a:rPr>
              <a:t> Spinner.</a:t>
            </a:r>
          </a:p>
          <a:p>
            <a:pPr marL="114300" marR="1075690">
              <a:spcBef>
                <a:spcPts val="100"/>
              </a:spcBef>
            </a:pPr>
            <a:endParaRPr lang="en-US" sz="1200" spc="-75" dirty="0">
              <a:solidFill>
                <a:srgbClr val="FFFFFF"/>
              </a:solidFill>
              <a:latin typeface="Microsoft Sans Serif"/>
              <a:cs typeface="Microsoft Sans Serif"/>
            </a:endParaRPr>
          </a:p>
          <a:p>
            <a:pPr marL="114300" marR="1075690">
              <a:spcBef>
                <a:spcPts val="100"/>
              </a:spcBef>
            </a:pPr>
            <a:r>
              <a:rPr lang="en-US" sz="1200" spc="-75" dirty="0" err="1">
                <a:solidFill>
                  <a:srgbClr val="FFFFFF"/>
                </a:solidFill>
                <a:latin typeface="Microsoft Sans Serif"/>
                <a:cs typeface="Microsoft Sans Serif"/>
              </a:rPr>
              <a:t>SignUp</a:t>
            </a:r>
            <a:r>
              <a:rPr lang="en-US" sz="1200" spc="-75" dirty="0">
                <a:solidFill>
                  <a:srgbClr val="FFFFFF"/>
                </a:solidFill>
                <a:latin typeface="Microsoft Sans Serif"/>
                <a:cs typeface="Microsoft Sans Serif"/>
              </a:rPr>
              <a:t> Button - sends request to </a:t>
            </a:r>
            <a:r>
              <a:rPr lang="en-US" sz="1200" spc="-75" dirty="0" err="1">
                <a:solidFill>
                  <a:srgbClr val="FFFFFF"/>
                </a:solidFill>
                <a:latin typeface="Microsoft Sans Serif"/>
                <a:cs typeface="Microsoft Sans Serif"/>
              </a:rPr>
              <a:t>FireBase</a:t>
            </a:r>
            <a:r>
              <a:rPr lang="en-US" sz="1200" spc="-75" dirty="0">
                <a:solidFill>
                  <a:srgbClr val="FFFFFF"/>
                </a:solidFill>
                <a:latin typeface="Microsoft Sans Serif"/>
                <a:cs typeface="Microsoft Sans Serif"/>
              </a:rPr>
              <a:t> database to register the user, Verify that the user has entered the appropriate text.</a:t>
            </a:r>
          </a:p>
          <a:p>
            <a:pPr marL="114300" marR="1075690">
              <a:spcBef>
                <a:spcPts val="100"/>
              </a:spcBef>
            </a:pPr>
            <a:endParaRPr lang="en-US" sz="1200" spc="-75" dirty="0">
              <a:solidFill>
                <a:srgbClr val="FFFFFF"/>
              </a:solidFill>
              <a:latin typeface="Microsoft Sans Serif"/>
              <a:cs typeface="Microsoft Sans Serif"/>
            </a:endParaRPr>
          </a:p>
          <a:p>
            <a:pPr marL="114300" marR="1075690">
              <a:spcBef>
                <a:spcPts val="100"/>
              </a:spcBef>
            </a:pPr>
            <a:r>
              <a:rPr lang="en-US" sz="1200" spc="-75" dirty="0" err="1">
                <a:solidFill>
                  <a:srgbClr val="FFFFFF"/>
                </a:solidFill>
                <a:latin typeface="Microsoft Sans Serif"/>
                <a:cs typeface="Microsoft Sans Serif"/>
              </a:rPr>
              <a:t>SingIn</a:t>
            </a:r>
            <a:r>
              <a:rPr lang="en-US" sz="1200" spc="-75" dirty="0">
                <a:solidFill>
                  <a:srgbClr val="FFFFFF"/>
                </a:solidFill>
                <a:latin typeface="Microsoft Sans Serif"/>
                <a:cs typeface="Microsoft Sans Serif"/>
              </a:rPr>
              <a:t> Button – sends to Login screen.</a:t>
            </a:r>
            <a:endParaRPr sz="1200" spc="-75" dirty="0">
              <a:solidFill>
                <a:srgbClr val="FFFFFF"/>
              </a:solidFill>
              <a:latin typeface="Microsoft Sans Serif"/>
              <a:cs typeface="Microsoft Sans Serif"/>
            </a:endParaRPr>
          </a:p>
          <a:p>
            <a:pPr>
              <a:lnSpc>
                <a:spcPct val="100000"/>
              </a:lnSpc>
            </a:pPr>
            <a:endParaRPr sz="1450" dirty="0">
              <a:latin typeface="Microsoft Sans Serif"/>
              <a:cs typeface="Microsoft Sans Serif"/>
            </a:endParaRPr>
          </a:p>
        </p:txBody>
      </p:sp>
      <p:cxnSp>
        <p:nvCxnSpPr>
          <p:cNvPr id="42" name="מחבר חץ ישר 41">
            <a:extLst>
              <a:ext uri="{FF2B5EF4-FFF2-40B4-BE49-F238E27FC236}">
                <a16:creationId xmlns:a16="http://schemas.microsoft.com/office/drawing/2014/main" id="{ADAFB73D-232C-48D4-8DE8-5CA41C6ECEEA}"/>
              </a:ext>
            </a:extLst>
          </p:cNvPr>
          <p:cNvCxnSpPr>
            <a:cxnSpLocks/>
          </p:cNvCxnSpPr>
          <p:nvPr/>
        </p:nvCxnSpPr>
        <p:spPr>
          <a:xfrm>
            <a:off x="8526219" y="2828996"/>
            <a:ext cx="9395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מחבר חץ ישר 54">
            <a:extLst>
              <a:ext uri="{FF2B5EF4-FFF2-40B4-BE49-F238E27FC236}">
                <a16:creationId xmlns:a16="http://schemas.microsoft.com/office/drawing/2014/main" id="{E2FC174C-D9B3-4CB0-8022-E2CC03BBF4CE}"/>
              </a:ext>
            </a:extLst>
          </p:cNvPr>
          <p:cNvCxnSpPr>
            <a:cxnSpLocks/>
          </p:cNvCxnSpPr>
          <p:nvPr/>
        </p:nvCxnSpPr>
        <p:spPr>
          <a:xfrm flipV="1">
            <a:off x="8724627" y="3217832"/>
            <a:ext cx="741131" cy="1053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מחבר חץ ישר 58">
            <a:extLst>
              <a:ext uri="{FF2B5EF4-FFF2-40B4-BE49-F238E27FC236}">
                <a16:creationId xmlns:a16="http://schemas.microsoft.com/office/drawing/2014/main" id="{9C2DAFED-A436-43C8-9590-E495916AF0CF}"/>
              </a:ext>
            </a:extLst>
          </p:cNvPr>
          <p:cNvCxnSpPr>
            <a:cxnSpLocks/>
          </p:cNvCxnSpPr>
          <p:nvPr/>
        </p:nvCxnSpPr>
        <p:spPr>
          <a:xfrm flipV="1">
            <a:off x="7659896" y="3625124"/>
            <a:ext cx="1680670" cy="2299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מחבר חץ ישר 60">
            <a:extLst>
              <a:ext uri="{FF2B5EF4-FFF2-40B4-BE49-F238E27FC236}">
                <a16:creationId xmlns:a16="http://schemas.microsoft.com/office/drawing/2014/main" id="{F914298C-00A3-46B4-9900-784F9C855CCC}"/>
              </a:ext>
            </a:extLst>
          </p:cNvPr>
          <p:cNvCxnSpPr>
            <a:cxnSpLocks/>
          </p:cNvCxnSpPr>
          <p:nvPr/>
        </p:nvCxnSpPr>
        <p:spPr>
          <a:xfrm>
            <a:off x="7659896" y="3855082"/>
            <a:ext cx="1695528" cy="104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מחבר חץ ישר 63">
            <a:extLst>
              <a:ext uri="{FF2B5EF4-FFF2-40B4-BE49-F238E27FC236}">
                <a16:creationId xmlns:a16="http://schemas.microsoft.com/office/drawing/2014/main" id="{5531FAC3-A296-4783-9AC0-6E643ECFDFAA}"/>
              </a:ext>
            </a:extLst>
          </p:cNvPr>
          <p:cNvCxnSpPr>
            <a:cxnSpLocks/>
          </p:cNvCxnSpPr>
          <p:nvPr/>
        </p:nvCxnSpPr>
        <p:spPr>
          <a:xfrm>
            <a:off x="7399665" y="4282588"/>
            <a:ext cx="2066093" cy="319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מחבר חץ ישר 65">
            <a:extLst>
              <a:ext uri="{FF2B5EF4-FFF2-40B4-BE49-F238E27FC236}">
                <a16:creationId xmlns:a16="http://schemas.microsoft.com/office/drawing/2014/main" id="{1B8A24BC-9901-4B10-933F-EA10B95CEF73}"/>
              </a:ext>
            </a:extLst>
          </p:cNvPr>
          <p:cNvCxnSpPr>
            <a:cxnSpLocks/>
          </p:cNvCxnSpPr>
          <p:nvPr/>
        </p:nvCxnSpPr>
        <p:spPr>
          <a:xfrm>
            <a:off x="7399665" y="4635234"/>
            <a:ext cx="1955759" cy="1068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מחבר חץ ישר 67">
            <a:extLst>
              <a:ext uri="{FF2B5EF4-FFF2-40B4-BE49-F238E27FC236}">
                <a16:creationId xmlns:a16="http://schemas.microsoft.com/office/drawing/2014/main" id="{A600C570-1AB0-4387-B23A-BD8D5833AE45}"/>
              </a:ext>
            </a:extLst>
          </p:cNvPr>
          <p:cNvCxnSpPr>
            <a:cxnSpLocks/>
          </p:cNvCxnSpPr>
          <p:nvPr/>
        </p:nvCxnSpPr>
        <p:spPr>
          <a:xfrm flipV="1">
            <a:off x="8625423" y="5346022"/>
            <a:ext cx="730001" cy="321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מחבר חץ ישר 68">
            <a:extLst>
              <a:ext uri="{FF2B5EF4-FFF2-40B4-BE49-F238E27FC236}">
                <a16:creationId xmlns:a16="http://schemas.microsoft.com/office/drawing/2014/main" id="{55BC668D-90A9-490C-97EA-D438DA01A42D}"/>
              </a:ext>
            </a:extLst>
          </p:cNvPr>
          <p:cNvCxnSpPr>
            <a:cxnSpLocks/>
          </p:cNvCxnSpPr>
          <p:nvPr/>
        </p:nvCxnSpPr>
        <p:spPr>
          <a:xfrm flipV="1">
            <a:off x="8126083" y="5716772"/>
            <a:ext cx="2510287" cy="9502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3" name="תמונה 72">
            <a:extLst>
              <a:ext uri="{FF2B5EF4-FFF2-40B4-BE49-F238E27FC236}">
                <a16:creationId xmlns:a16="http://schemas.microsoft.com/office/drawing/2014/main" id="{E1A4C025-5CA9-4ADE-9C6A-658DE206E76A}"/>
              </a:ext>
            </a:extLst>
          </p:cNvPr>
          <p:cNvPicPr>
            <a:picLocks noChangeAspect="1"/>
          </p:cNvPicPr>
          <p:nvPr/>
        </p:nvPicPr>
        <p:blipFill>
          <a:blip r:embed="rId5"/>
          <a:stretch>
            <a:fillRect/>
          </a:stretch>
        </p:blipFill>
        <p:spPr>
          <a:xfrm>
            <a:off x="598872" y="632635"/>
            <a:ext cx="1773328" cy="3169763"/>
          </a:xfrm>
          <a:prstGeom prst="rect">
            <a:avLst/>
          </a:prstGeom>
        </p:spPr>
      </p:pic>
      <p:pic>
        <p:nvPicPr>
          <p:cNvPr id="75" name="תמונה 74">
            <a:extLst>
              <a:ext uri="{FF2B5EF4-FFF2-40B4-BE49-F238E27FC236}">
                <a16:creationId xmlns:a16="http://schemas.microsoft.com/office/drawing/2014/main" id="{23A3FBEB-427A-4885-B985-9CD8432F5B4C}"/>
              </a:ext>
            </a:extLst>
          </p:cNvPr>
          <p:cNvPicPr>
            <a:picLocks noChangeAspect="1"/>
          </p:cNvPicPr>
          <p:nvPr/>
        </p:nvPicPr>
        <p:blipFill>
          <a:blip r:embed="rId6"/>
          <a:stretch>
            <a:fillRect/>
          </a:stretch>
        </p:blipFill>
        <p:spPr>
          <a:xfrm>
            <a:off x="9465758" y="1689595"/>
            <a:ext cx="2159872" cy="3982450"/>
          </a:xfrm>
          <a:prstGeom prst="rect">
            <a:avLst/>
          </a:prstGeom>
        </p:spPr>
      </p:pic>
    </p:spTree>
    <p:extLst>
      <p:ext uri="{BB962C8B-B14F-4D97-AF65-F5344CB8AC3E}">
        <p14:creationId xmlns:p14="http://schemas.microsoft.com/office/powerpoint/2010/main" val="3526644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תיבת טקסט 24">
            <a:extLst>
              <a:ext uri="{FF2B5EF4-FFF2-40B4-BE49-F238E27FC236}">
                <a16:creationId xmlns:a16="http://schemas.microsoft.com/office/drawing/2014/main" id="{0CC50938-CCED-4795-BB3D-65652CF55753}"/>
              </a:ext>
            </a:extLst>
          </p:cNvPr>
          <p:cNvSpPr txBox="1"/>
          <p:nvPr/>
        </p:nvSpPr>
        <p:spPr>
          <a:xfrm>
            <a:off x="3048719" y="436545"/>
            <a:ext cx="6094562" cy="584775"/>
          </a:xfrm>
          <a:prstGeom prst="rect">
            <a:avLst/>
          </a:prstGeom>
          <a:noFill/>
        </p:spPr>
        <p:txBody>
          <a:bodyPr wrap="square">
            <a:spAutoFit/>
          </a:bodyPr>
          <a:lstStyle/>
          <a:p>
            <a:pPr algn="ctr"/>
            <a:r>
              <a:rPr lang="en-US" sz="3200" b="1" dirty="0">
                <a:ln w="12700">
                  <a:solidFill>
                    <a:schemeClr val="accent5"/>
                  </a:solidFill>
                  <a:prstDash val="solid"/>
                </a:ln>
                <a:pattFill prst="ltDnDiag">
                  <a:fgClr>
                    <a:schemeClr val="accent5">
                      <a:lumMod val="60000"/>
                      <a:lumOff val="40000"/>
                    </a:schemeClr>
                  </a:fgClr>
                  <a:bgClr>
                    <a:schemeClr val="bg1"/>
                  </a:bgClr>
                </a:pattFill>
              </a:rPr>
              <a:t>Creator User</a:t>
            </a:r>
            <a:endParaRPr lang="he-IL" sz="3200" b="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28" name="object 25">
            <a:extLst>
              <a:ext uri="{FF2B5EF4-FFF2-40B4-BE49-F238E27FC236}">
                <a16:creationId xmlns:a16="http://schemas.microsoft.com/office/drawing/2014/main" id="{83608CDF-C4AA-4900-BC60-4A0B34C4530C}"/>
              </a:ext>
            </a:extLst>
          </p:cNvPr>
          <p:cNvSpPr txBox="1"/>
          <p:nvPr/>
        </p:nvSpPr>
        <p:spPr>
          <a:xfrm>
            <a:off x="435196" y="3493018"/>
            <a:ext cx="4244690" cy="3082895"/>
          </a:xfrm>
          <a:prstGeom prst="rect">
            <a:avLst/>
          </a:prstGeom>
        </p:spPr>
        <p:txBody>
          <a:bodyPr vert="horz" wrap="square" lIns="0" tIns="12700" rIns="0" bIns="0" rtlCol="0">
            <a:spAutoFit/>
          </a:bodyPr>
          <a:lstStyle/>
          <a:p>
            <a:pPr marL="114300" marR="1075690">
              <a:lnSpc>
                <a:spcPct val="100000"/>
              </a:lnSpc>
              <a:spcBef>
                <a:spcPts val="100"/>
              </a:spcBef>
            </a:pPr>
            <a:r>
              <a:rPr lang="en-US" sz="1200" spc="-75" dirty="0">
                <a:solidFill>
                  <a:srgbClr val="FFFFFF"/>
                </a:solidFill>
                <a:latin typeface="Microsoft Sans Serif"/>
                <a:cs typeface="Microsoft Sans Serif"/>
              </a:rPr>
              <a:t>Let’s Start Button </a:t>
            </a:r>
            <a:r>
              <a:rPr sz="1200" spc="-75" dirty="0">
                <a:solidFill>
                  <a:srgbClr val="FFFFFF"/>
                </a:solidFill>
                <a:latin typeface="Microsoft Sans Serif"/>
                <a:cs typeface="Microsoft Sans Serif"/>
              </a:rPr>
              <a:t>– </a:t>
            </a:r>
            <a:r>
              <a:rPr lang="en-US" sz="1200" spc="-75" dirty="0">
                <a:solidFill>
                  <a:srgbClr val="FFFFFF"/>
                </a:solidFill>
                <a:latin typeface="Microsoft Sans Serif"/>
                <a:cs typeface="Microsoft Sans Serif"/>
              </a:rPr>
              <a:t>Sends the user to the emotion detection.</a:t>
            </a:r>
            <a:endParaRPr sz="1200" spc="-75" dirty="0">
              <a:solidFill>
                <a:srgbClr val="FFFFFF"/>
              </a:solidFill>
              <a:latin typeface="Microsoft Sans Serif"/>
              <a:cs typeface="Microsoft Sans Serif"/>
            </a:endParaRPr>
          </a:p>
          <a:p>
            <a:pPr>
              <a:lnSpc>
                <a:spcPct val="100000"/>
              </a:lnSpc>
              <a:spcBef>
                <a:spcPts val="25"/>
              </a:spcBef>
            </a:pPr>
            <a:endParaRPr sz="1200" spc="-75" dirty="0">
              <a:solidFill>
                <a:srgbClr val="FFFFFF"/>
              </a:solidFill>
              <a:latin typeface="Microsoft Sans Serif"/>
              <a:cs typeface="Microsoft Sans Serif"/>
            </a:endParaRPr>
          </a:p>
          <a:p>
            <a:pPr marL="114300" marR="1075690">
              <a:lnSpc>
                <a:spcPct val="100000"/>
              </a:lnSpc>
              <a:spcBef>
                <a:spcPts val="100"/>
              </a:spcBef>
            </a:pPr>
            <a:r>
              <a:rPr sz="1200" spc="-75" dirty="0">
                <a:solidFill>
                  <a:srgbClr val="FFFFFF"/>
                </a:solidFill>
                <a:latin typeface="Microsoft Sans Serif"/>
                <a:cs typeface="Microsoft Sans Serif"/>
              </a:rPr>
              <a:t>Text input</a:t>
            </a:r>
            <a:r>
              <a:rPr lang="he-IL" sz="1200" spc="-75" dirty="0">
                <a:solidFill>
                  <a:srgbClr val="FFFFFF"/>
                </a:solidFill>
                <a:latin typeface="Microsoft Sans Serif"/>
                <a:cs typeface="Microsoft Sans Serif"/>
              </a:rPr>
              <a:t> </a:t>
            </a:r>
            <a:r>
              <a:rPr sz="1200" spc="-75" dirty="0">
                <a:solidFill>
                  <a:srgbClr val="FFFFFF"/>
                </a:solidFill>
                <a:latin typeface="Microsoft Sans Serif"/>
                <a:cs typeface="Microsoft Sans Serif"/>
              </a:rPr>
              <a:t>– </a:t>
            </a:r>
            <a:r>
              <a:rPr lang="en-US" sz="1200" spc="-75" dirty="0">
                <a:solidFill>
                  <a:srgbClr val="FFFFFF"/>
                </a:solidFill>
                <a:latin typeface="Microsoft Sans Serif"/>
                <a:cs typeface="Microsoft Sans Serif"/>
              </a:rPr>
              <a:t>Link of the YouTube video you want to upload.</a:t>
            </a:r>
          </a:p>
          <a:p>
            <a:pPr marL="114300" marR="1075690">
              <a:spcBef>
                <a:spcPts val="100"/>
              </a:spcBef>
            </a:pPr>
            <a:endParaRPr lang="en-US" sz="1200" spc="-75" dirty="0">
              <a:solidFill>
                <a:srgbClr val="FFFFFF"/>
              </a:solidFill>
              <a:latin typeface="Microsoft Sans Serif"/>
              <a:cs typeface="Microsoft Sans Serif"/>
            </a:endParaRPr>
          </a:p>
          <a:p>
            <a:pPr marL="114300" marR="1075690">
              <a:spcBef>
                <a:spcPts val="100"/>
              </a:spcBef>
            </a:pPr>
            <a:r>
              <a:rPr lang="en-US" sz="1200" spc="-75" dirty="0">
                <a:solidFill>
                  <a:srgbClr val="FFFFFF"/>
                </a:solidFill>
                <a:latin typeface="Microsoft Sans Serif"/>
                <a:cs typeface="Microsoft Sans Serif"/>
              </a:rPr>
              <a:t>Upload Song Button – sends request to </a:t>
            </a:r>
            <a:r>
              <a:rPr lang="en-US" sz="1200" spc="-75" dirty="0" err="1">
                <a:solidFill>
                  <a:srgbClr val="FFFFFF"/>
                </a:solidFill>
                <a:latin typeface="Microsoft Sans Serif"/>
                <a:cs typeface="Microsoft Sans Serif"/>
              </a:rPr>
              <a:t>FireBase</a:t>
            </a:r>
            <a:r>
              <a:rPr lang="en-US" sz="1200" spc="-75" dirty="0">
                <a:solidFill>
                  <a:srgbClr val="FFFFFF"/>
                </a:solidFill>
                <a:latin typeface="Microsoft Sans Serif"/>
                <a:cs typeface="Microsoft Sans Serif"/>
              </a:rPr>
              <a:t> real time database to add the song. </a:t>
            </a:r>
          </a:p>
          <a:p>
            <a:pPr marL="114300" marR="1075690">
              <a:spcBef>
                <a:spcPts val="100"/>
              </a:spcBef>
            </a:pPr>
            <a:endParaRPr lang="en-US" sz="1200" spc="-75" dirty="0">
              <a:solidFill>
                <a:srgbClr val="FFFFFF"/>
              </a:solidFill>
              <a:latin typeface="Microsoft Sans Serif"/>
              <a:cs typeface="Microsoft Sans Serif"/>
            </a:endParaRPr>
          </a:p>
          <a:p>
            <a:pPr marL="114300" marR="1075690">
              <a:spcBef>
                <a:spcPts val="100"/>
              </a:spcBef>
            </a:pPr>
            <a:endParaRPr lang="en-US" sz="1200" spc="-75" dirty="0">
              <a:solidFill>
                <a:srgbClr val="FFFFFF"/>
              </a:solidFill>
              <a:latin typeface="Microsoft Sans Serif"/>
              <a:cs typeface="Microsoft Sans Serif"/>
            </a:endParaRPr>
          </a:p>
          <a:p>
            <a:pPr marL="114300" marR="1075690">
              <a:spcBef>
                <a:spcPts val="100"/>
              </a:spcBef>
            </a:pPr>
            <a:endParaRPr lang="en-US" sz="1200" spc="-75" dirty="0">
              <a:solidFill>
                <a:srgbClr val="FFFFFF"/>
              </a:solidFill>
              <a:latin typeface="Microsoft Sans Serif"/>
              <a:cs typeface="Microsoft Sans Serif"/>
            </a:endParaRPr>
          </a:p>
          <a:p>
            <a:pPr marL="114300" marR="1075690">
              <a:spcBef>
                <a:spcPts val="100"/>
              </a:spcBef>
            </a:pPr>
            <a:endParaRPr lang="en-US" sz="1200" spc="-75" dirty="0">
              <a:solidFill>
                <a:srgbClr val="FFFFFF"/>
              </a:solidFill>
              <a:latin typeface="Microsoft Sans Serif"/>
              <a:cs typeface="Microsoft Sans Serif"/>
            </a:endParaRPr>
          </a:p>
          <a:p>
            <a:pPr marL="114300" marR="1075690">
              <a:spcBef>
                <a:spcPts val="100"/>
              </a:spcBef>
            </a:pPr>
            <a:r>
              <a:rPr lang="en-US" sz="1200" spc="-75" dirty="0">
                <a:solidFill>
                  <a:srgbClr val="FFFFFF"/>
                </a:solidFill>
                <a:latin typeface="Microsoft Sans Serif"/>
                <a:cs typeface="Microsoft Sans Serif"/>
              </a:rPr>
              <a:t>Logout – Logout the user and sends to login screen.</a:t>
            </a:r>
          </a:p>
          <a:p>
            <a:pPr marL="114300" marR="1075690">
              <a:spcBef>
                <a:spcPts val="100"/>
              </a:spcBef>
            </a:pPr>
            <a:endParaRPr lang="en-US" sz="1200" spc="-75" dirty="0">
              <a:solidFill>
                <a:srgbClr val="FFFFFF"/>
              </a:solidFill>
              <a:latin typeface="Microsoft Sans Serif"/>
              <a:cs typeface="Microsoft Sans Serif"/>
            </a:endParaRPr>
          </a:p>
          <a:p>
            <a:pPr>
              <a:lnSpc>
                <a:spcPct val="100000"/>
              </a:lnSpc>
            </a:pPr>
            <a:endParaRPr sz="1200" spc="-75" dirty="0">
              <a:solidFill>
                <a:srgbClr val="FFFFFF"/>
              </a:solidFill>
              <a:latin typeface="Microsoft Sans Serif"/>
              <a:cs typeface="Microsoft Sans Serif"/>
            </a:endParaRPr>
          </a:p>
          <a:p>
            <a:pPr>
              <a:lnSpc>
                <a:spcPct val="100000"/>
              </a:lnSpc>
            </a:pPr>
            <a:endParaRPr sz="1200" spc="-75" dirty="0">
              <a:solidFill>
                <a:srgbClr val="FFFFFF"/>
              </a:solidFill>
              <a:latin typeface="Microsoft Sans Serif"/>
              <a:cs typeface="Microsoft Sans Serif"/>
            </a:endParaRPr>
          </a:p>
        </p:txBody>
      </p:sp>
      <p:cxnSp>
        <p:nvCxnSpPr>
          <p:cNvPr id="30" name="מחבר חץ ישר 29">
            <a:extLst>
              <a:ext uri="{FF2B5EF4-FFF2-40B4-BE49-F238E27FC236}">
                <a16:creationId xmlns:a16="http://schemas.microsoft.com/office/drawing/2014/main" id="{62550679-CF91-44B0-BE1C-BFFE717237BB}"/>
              </a:ext>
            </a:extLst>
          </p:cNvPr>
          <p:cNvCxnSpPr>
            <a:cxnSpLocks/>
          </p:cNvCxnSpPr>
          <p:nvPr/>
        </p:nvCxnSpPr>
        <p:spPr>
          <a:xfrm flipV="1">
            <a:off x="3502325" y="3181566"/>
            <a:ext cx="840378" cy="3899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מחבר חץ ישר 31">
            <a:extLst>
              <a:ext uri="{FF2B5EF4-FFF2-40B4-BE49-F238E27FC236}">
                <a16:creationId xmlns:a16="http://schemas.microsoft.com/office/drawing/2014/main" id="{425EC2A4-84B8-4E07-846A-83A748788786}"/>
              </a:ext>
            </a:extLst>
          </p:cNvPr>
          <p:cNvCxnSpPr>
            <a:cxnSpLocks/>
          </p:cNvCxnSpPr>
          <p:nvPr/>
        </p:nvCxnSpPr>
        <p:spPr>
          <a:xfrm>
            <a:off x="3453653" y="4287439"/>
            <a:ext cx="992038" cy="264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מחבר חץ ישר 32">
            <a:extLst>
              <a:ext uri="{FF2B5EF4-FFF2-40B4-BE49-F238E27FC236}">
                <a16:creationId xmlns:a16="http://schemas.microsoft.com/office/drawing/2014/main" id="{AAC0C138-E2B2-4B8C-BF54-02A934EF2A59}"/>
              </a:ext>
            </a:extLst>
          </p:cNvPr>
          <p:cNvCxnSpPr>
            <a:cxnSpLocks/>
          </p:cNvCxnSpPr>
          <p:nvPr/>
        </p:nvCxnSpPr>
        <p:spPr>
          <a:xfrm flipH="1">
            <a:off x="7725592" y="5350463"/>
            <a:ext cx="66647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מחבר חץ ישר 34">
            <a:extLst>
              <a:ext uri="{FF2B5EF4-FFF2-40B4-BE49-F238E27FC236}">
                <a16:creationId xmlns:a16="http://schemas.microsoft.com/office/drawing/2014/main" id="{78C981B9-4466-4CE8-BE88-CB663F1102A6}"/>
              </a:ext>
            </a:extLst>
          </p:cNvPr>
          <p:cNvCxnSpPr>
            <a:cxnSpLocks/>
          </p:cNvCxnSpPr>
          <p:nvPr/>
        </p:nvCxnSpPr>
        <p:spPr>
          <a:xfrm>
            <a:off x="2938625" y="4969846"/>
            <a:ext cx="1417689" cy="3806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מחבר חץ ישר 35">
            <a:extLst>
              <a:ext uri="{FF2B5EF4-FFF2-40B4-BE49-F238E27FC236}">
                <a16:creationId xmlns:a16="http://schemas.microsoft.com/office/drawing/2014/main" id="{A7B36A60-4547-4E57-9654-2A92C4C4E0F0}"/>
              </a:ext>
            </a:extLst>
          </p:cNvPr>
          <p:cNvCxnSpPr>
            <a:cxnSpLocks/>
          </p:cNvCxnSpPr>
          <p:nvPr/>
        </p:nvCxnSpPr>
        <p:spPr>
          <a:xfrm flipH="1">
            <a:off x="7725592" y="4727275"/>
            <a:ext cx="566420" cy="1097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תיבת טקסט 44">
            <a:extLst>
              <a:ext uri="{FF2B5EF4-FFF2-40B4-BE49-F238E27FC236}">
                <a16:creationId xmlns:a16="http://schemas.microsoft.com/office/drawing/2014/main" id="{0F21ABF1-B950-48A1-812F-C74BA3E1FBD7}"/>
              </a:ext>
            </a:extLst>
          </p:cNvPr>
          <p:cNvSpPr txBox="1"/>
          <p:nvPr/>
        </p:nvSpPr>
        <p:spPr>
          <a:xfrm>
            <a:off x="8292012" y="4504643"/>
            <a:ext cx="4434064" cy="1225977"/>
          </a:xfrm>
          <a:prstGeom prst="rect">
            <a:avLst/>
          </a:prstGeom>
          <a:noFill/>
        </p:spPr>
        <p:txBody>
          <a:bodyPr wrap="square">
            <a:spAutoFit/>
          </a:bodyPr>
          <a:lstStyle/>
          <a:p>
            <a:pPr marL="114300" marR="1075690">
              <a:spcBef>
                <a:spcPts val="100"/>
              </a:spcBef>
            </a:pPr>
            <a:r>
              <a:rPr lang="en-US" sz="1200" spc="-75" dirty="0">
                <a:solidFill>
                  <a:srgbClr val="FFFFFF"/>
                </a:solidFill>
                <a:latin typeface="Microsoft Sans Serif"/>
                <a:cs typeface="Microsoft Sans Serif"/>
              </a:rPr>
              <a:t>Emotion Spinner – Choose the emotion associated with the song you want to upload.</a:t>
            </a:r>
          </a:p>
          <a:p>
            <a:pPr marL="114300" marR="1075690">
              <a:spcBef>
                <a:spcPts val="100"/>
              </a:spcBef>
            </a:pPr>
            <a:endParaRPr lang="en-US" sz="1200" spc="-75" dirty="0">
              <a:solidFill>
                <a:srgbClr val="FFFFFF"/>
              </a:solidFill>
              <a:latin typeface="Microsoft Sans Serif"/>
              <a:cs typeface="Microsoft Sans Serif"/>
            </a:endParaRPr>
          </a:p>
          <a:p>
            <a:pPr marL="114300" marR="1075690">
              <a:spcBef>
                <a:spcPts val="100"/>
              </a:spcBef>
            </a:pPr>
            <a:r>
              <a:rPr lang="en-US" sz="1200" spc="-75" dirty="0">
                <a:solidFill>
                  <a:srgbClr val="FFFFFF"/>
                </a:solidFill>
                <a:latin typeface="Microsoft Sans Serif"/>
                <a:cs typeface="Microsoft Sans Serif"/>
              </a:rPr>
              <a:t>Remove Song Button -Verify that the song is </a:t>
            </a:r>
            <a:r>
              <a:rPr lang="en-US" sz="1200" spc="-75" dirty="0" err="1">
                <a:solidFill>
                  <a:srgbClr val="FFFFFF"/>
                </a:solidFill>
                <a:latin typeface="Microsoft Sans Serif"/>
                <a:cs typeface="Microsoft Sans Serif"/>
              </a:rPr>
              <a:t>is</a:t>
            </a:r>
            <a:r>
              <a:rPr lang="en-US" sz="1200" spc="-75" dirty="0">
                <a:solidFill>
                  <a:srgbClr val="FFFFFF"/>
                </a:solidFill>
                <a:latin typeface="Microsoft Sans Serif"/>
                <a:cs typeface="Microsoft Sans Serif"/>
              </a:rPr>
              <a:t> the database. sends request to </a:t>
            </a:r>
            <a:r>
              <a:rPr lang="en-US" sz="1200" spc="-75" dirty="0" err="1">
                <a:solidFill>
                  <a:srgbClr val="FFFFFF"/>
                </a:solidFill>
                <a:latin typeface="Microsoft Sans Serif"/>
                <a:cs typeface="Microsoft Sans Serif"/>
              </a:rPr>
              <a:t>FireBase</a:t>
            </a:r>
            <a:r>
              <a:rPr lang="en-US" sz="1200" spc="-75" dirty="0">
                <a:solidFill>
                  <a:srgbClr val="FFFFFF"/>
                </a:solidFill>
                <a:latin typeface="Microsoft Sans Serif"/>
                <a:cs typeface="Microsoft Sans Serif"/>
              </a:rPr>
              <a:t> real time database to delete the song. </a:t>
            </a:r>
          </a:p>
        </p:txBody>
      </p:sp>
      <p:cxnSp>
        <p:nvCxnSpPr>
          <p:cNvPr id="62" name="מחבר חץ ישר 61">
            <a:extLst>
              <a:ext uri="{FF2B5EF4-FFF2-40B4-BE49-F238E27FC236}">
                <a16:creationId xmlns:a16="http://schemas.microsoft.com/office/drawing/2014/main" id="{C1D85D13-A041-449C-A0FB-F8DEF2BDBCB7}"/>
              </a:ext>
            </a:extLst>
          </p:cNvPr>
          <p:cNvCxnSpPr>
            <a:cxnSpLocks/>
          </p:cNvCxnSpPr>
          <p:nvPr/>
        </p:nvCxnSpPr>
        <p:spPr>
          <a:xfrm>
            <a:off x="3647469" y="5867076"/>
            <a:ext cx="695234" cy="264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3" name="תמונה 62">
            <a:extLst>
              <a:ext uri="{FF2B5EF4-FFF2-40B4-BE49-F238E27FC236}">
                <a16:creationId xmlns:a16="http://schemas.microsoft.com/office/drawing/2014/main" id="{0C5F7618-B28C-410A-8962-59B1B53178E2}"/>
              </a:ext>
            </a:extLst>
          </p:cNvPr>
          <p:cNvPicPr>
            <a:picLocks noChangeAspect="1"/>
          </p:cNvPicPr>
          <p:nvPr/>
        </p:nvPicPr>
        <p:blipFill>
          <a:blip r:embed="rId2"/>
          <a:stretch>
            <a:fillRect/>
          </a:stretch>
        </p:blipFill>
        <p:spPr>
          <a:xfrm>
            <a:off x="4548678" y="915504"/>
            <a:ext cx="2985429" cy="5385007"/>
          </a:xfrm>
          <a:prstGeom prst="rect">
            <a:avLst/>
          </a:prstGeom>
        </p:spPr>
      </p:pic>
      <p:cxnSp>
        <p:nvCxnSpPr>
          <p:cNvPr id="70" name="מחבר חץ ישר 69">
            <a:extLst>
              <a:ext uri="{FF2B5EF4-FFF2-40B4-BE49-F238E27FC236}">
                <a16:creationId xmlns:a16="http://schemas.microsoft.com/office/drawing/2014/main" id="{2C684869-66B4-437F-A8B8-C21A50D8DB2E}"/>
              </a:ext>
            </a:extLst>
          </p:cNvPr>
          <p:cNvCxnSpPr>
            <a:cxnSpLocks/>
          </p:cNvCxnSpPr>
          <p:nvPr/>
        </p:nvCxnSpPr>
        <p:spPr>
          <a:xfrm flipH="1" flipV="1">
            <a:off x="7706751" y="1119064"/>
            <a:ext cx="566420" cy="30429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תיבת טקסט 70">
            <a:extLst>
              <a:ext uri="{FF2B5EF4-FFF2-40B4-BE49-F238E27FC236}">
                <a16:creationId xmlns:a16="http://schemas.microsoft.com/office/drawing/2014/main" id="{10AC93F6-D2F4-41E7-BE12-A7D44BAB2C5C}"/>
              </a:ext>
            </a:extLst>
          </p:cNvPr>
          <p:cNvSpPr txBox="1"/>
          <p:nvPr/>
        </p:nvSpPr>
        <p:spPr>
          <a:xfrm>
            <a:off x="7706751" y="1534807"/>
            <a:ext cx="4434064" cy="276999"/>
          </a:xfrm>
          <a:prstGeom prst="rect">
            <a:avLst/>
          </a:prstGeom>
          <a:noFill/>
        </p:spPr>
        <p:txBody>
          <a:bodyPr wrap="square">
            <a:spAutoFit/>
          </a:bodyPr>
          <a:lstStyle/>
          <a:p>
            <a:pPr marL="114300" marR="1075690">
              <a:spcBef>
                <a:spcPts val="100"/>
              </a:spcBef>
            </a:pPr>
            <a:r>
              <a:rPr lang="en-US" sz="1200" spc="-75" dirty="0">
                <a:solidFill>
                  <a:srgbClr val="FFFFFF"/>
                </a:solidFill>
                <a:latin typeface="Microsoft Sans Serif"/>
                <a:cs typeface="Microsoft Sans Serif"/>
              </a:rPr>
              <a:t>Menu Button – Open menu.</a:t>
            </a:r>
          </a:p>
        </p:txBody>
      </p:sp>
      <p:pic>
        <p:nvPicPr>
          <p:cNvPr id="72" name="תמונה 71">
            <a:extLst>
              <a:ext uri="{FF2B5EF4-FFF2-40B4-BE49-F238E27FC236}">
                <a16:creationId xmlns:a16="http://schemas.microsoft.com/office/drawing/2014/main" id="{486941D1-66AB-4351-918C-4139D8117269}"/>
              </a:ext>
            </a:extLst>
          </p:cNvPr>
          <p:cNvPicPr>
            <a:picLocks noChangeAspect="1"/>
          </p:cNvPicPr>
          <p:nvPr/>
        </p:nvPicPr>
        <p:blipFill>
          <a:blip r:embed="rId3"/>
          <a:stretch>
            <a:fillRect/>
          </a:stretch>
        </p:blipFill>
        <p:spPr>
          <a:xfrm>
            <a:off x="7706751" y="1822427"/>
            <a:ext cx="1724266" cy="1705213"/>
          </a:xfrm>
          <a:prstGeom prst="rect">
            <a:avLst/>
          </a:prstGeom>
        </p:spPr>
      </p:pic>
      <p:pic>
        <p:nvPicPr>
          <p:cNvPr id="74" name="תמונה 73">
            <a:extLst>
              <a:ext uri="{FF2B5EF4-FFF2-40B4-BE49-F238E27FC236}">
                <a16:creationId xmlns:a16="http://schemas.microsoft.com/office/drawing/2014/main" id="{7F2EAB80-C51E-46E3-92A8-204D2335AAA0}"/>
              </a:ext>
            </a:extLst>
          </p:cNvPr>
          <p:cNvPicPr>
            <a:picLocks noChangeAspect="1"/>
          </p:cNvPicPr>
          <p:nvPr/>
        </p:nvPicPr>
        <p:blipFill>
          <a:blip r:embed="rId4"/>
          <a:stretch>
            <a:fillRect/>
          </a:stretch>
        </p:blipFill>
        <p:spPr>
          <a:xfrm>
            <a:off x="589517" y="535820"/>
            <a:ext cx="3057952" cy="1409897"/>
          </a:xfrm>
          <a:prstGeom prst="rect">
            <a:avLst/>
          </a:prstGeom>
        </p:spPr>
      </p:pic>
      <p:sp>
        <p:nvSpPr>
          <p:cNvPr id="75" name="תיבת טקסט 74">
            <a:extLst>
              <a:ext uri="{FF2B5EF4-FFF2-40B4-BE49-F238E27FC236}">
                <a16:creationId xmlns:a16="http://schemas.microsoft.com/office/drawing/2014/main" id="{2F348662-7059-49A2-9615-F9CE99DFF360}"/>
              </a:ext>
            </a:extLst>
          </p:cNvPr>
          <p:cNvSpPr txBox="1"/>
          <p:nvPr/>
        </p:nvSpPr>
        <p:spPr>
          <a:xfrm>
            <a:off x="371422" y="2327609"/>
            <a:ext cx="4942449" cy="461665"/>
          </a:xfrm>
          <a:prstGeom prst="rect">
            <a:avLst/>
          </a:prstGeom>
          <a:noFill/>
        </p:spPr>
        <p:txBody>
          <a:bodyPr wrap="square">
            <a:spAutoFit/>
          </a:bodyPr>
          <a:lstStyle/>
          <a:p>
            <a:pPr marL="114300" marR="1075690">
              <a:spcBef>
                <a:spcPts val="100"/>
              </a:spcBef>
            </a:pPr>
            <a:r>
              <a:rPr lang="en-US" sz="1200" spc="-75" dirty="0">
                <a:solidFill>
                  <a:srgbClr val="FFFFFF"/>
                </a:solidFill>
                <a:latin typeface="Microsoft Sans Serif"/>
                <a:cs typeface="Microsoft Sans Serif"/>
              </a:rPr>
              <a:t>Popup Message  after </a:t>
            </a:r>
            <a:r>
              <a:rPr lang="en-US" sz="1200" spc="-75" dirty="0" err="1">
                <a:solidFill>
                  <a:srgbClr val="FFFFFF"/>
                </a:solidFill>
                <a:latin typeface="Microsoft Sans Serif"/>
                <a:cs typeface="Microsoft Sans Serif"/>
              </a:rPr>
              <a:t>cliking</a:t>
            </a:r>
            <a:r>
              <a:rPr lang="en-US" sz="1200" spc="-75" dirty="0">
                <a:solidFill>
                  <a:srgbClr val="FFFFFF"/>
                </a:solidFill>
                <a:latin typeface="Microsoft Sans Serif"/>
                <a:cs typeface="Microsoft Sans Serif"/>
              </a:rPr>
              <a:t> Upload Song / Remove Song Buttons.</a:t>
            </a:r>
          </a:p>
        </p:txBody>
      </p:sp>
      <p:cxnSp>
        <p:nvCxnSpPr>
          <p:cNvPr id="76" name="מחבר חץ ישר 75">
            <a:extLst>
              <a:ext uri="{FF2B5EF4-FFF2-40B4-BE49-F238E27FC236}">
                <a16:creationId xmlns:a16="http://schemas.microsoft.com/office/drawing/2014/main" id="{D2506563-4101-4A40-923A-CE4CC34000C6}"/>
              </a:ext>
            </a:extLst>
          </p:cNvPr>
          <p:cNvCxnSpPr>
            <a:cxnSpLocks/>
          </p:cNvCxnSpPr>
          <p:nvPr/>
        </p:nvCxnSpPr>
        <p:spPr>
          <a:xfrm flipH="1" flipV="1">
            <a:off x="3313602" y="2025396"/>
            <a:ext cx="552310" cy="3283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אליפסה 1">
            <a:extLst>
              <a:ext uri="{FF2B5EF4-FFF2-40B4-BE49-F238E27FC236}">
                <a16:creationId xmlns:a16="http://schemas.microsoft.com/office/drawing/2014/main" id="{D277F6E3-5E3C-48A6-A178-BA31FE83E6D1}"/>
              </a:ext>
            </a:extLst>
          </p:cNvPr>
          <p:cNvSpPr/>
          <p:nvPr/>
        </p:nvSpPr>
        <p:spPr>
          <a:xfrm>
            <a:off x="5259237" y="2445589"/>
            <a:ext cx="1564260" cy="16015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4208904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3ECDF31D-1252-4AAB-8AE1-02FE3C44101E}"/>
              </a:ext>
            </a:extLst>
          </p:cNvPr>
          <p:cNvSpPr txBox="1"/>
          <p:nvPr/>
        </p:nvSpPr>
        <p:spPr>
          <a:xfrm>
            <a:off x="3048719" y="436545"/>
            <a:ext cx="6094562" cy="584775"/>
          </a:xfrm>
          <a:prstGeom prst="rect">
            <a:avLst/>
          </a:prstGeom>
          <a:noFill/>
        </p:spPr>
        <p:txBody>
          <a:bodyPr wrap="square">
            <a:spAutoFit/>
          </a:bodyPr>
          <a:lstStyle/>
          <a:p>
            <a:pPr algn="ctr"/>
            <a:r>
              <a:rPr lang="en-US" sz="3200" b="1" dirty="0">
                <a:ln w="12700">
                  <a:solidFill>
                    <a:schemeClr val="accent5"/>
                  </a:solidFill>
                  <a:prstDash val="solid"/>
                </a:ln>
                <a:pattFill prst="ltDnDiag">
                  <a:fgClr>
                    <a:schemeClr val="accent5">
                      <a:lumMod val="60000"/>
                      <a:lumOff val="40000"/>
                    </a:schemeClr>
                  </a:fgClr>
                  <a:bgClr>
                    <a:schemeClr val="bg1"/>
                  </a:bgClr>
                </a:pattFill>
              </a:rPr>
              <a:t>Client User</a:t>
            </a:r>
            <a:endParaRPr lang="he-IL" sz="3200" b="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6" name="תיבת טקסט 5">
            <a:extLst>
              <a:ext uri="{FF2B5EF4-FFF2-40B4-BE49-F238E27FC236}">
                <a16:creationId xmlns:a16="http://schemas.microsoft.com/office/drawing/2014/main" id="{24891D4A-F2D2-4CC8-B803-D6C71B0B623D}"/>
              </a:ext>
            </a:extLst>
          </p:cNvPr>
          <p:cNvSpPr txBox="1"/>
          <p:nvPr/>
        </p:nvSpPr>
        <p:spPr>
          <a:xfrm>
            <a:off x="381719" y="2536491"/>
            <a:ext cx="6094562" cy="474489"/>
          </a:xfrm>
          <a:prstGeom prst="rect">
            <a:avLst/>
          </a:prstGeom>
          <a:noFill/>
        </p:spPr>
        <p:txBody>
          <a:bodyPr wrap="square">
            <a:spAutoFit/>
          </a:bodyPr>
          <a:lstStyle/>
          <a:p>
            <a:pPr marL="114300" marR="1075690">
              <a:lnSpc>
                <a:spcPct val="100000"/>
              </a:lnSpc>
              <a:spcBef>
                <a:spcPts val="100"/>
              </a:spcBef>
            </a:pPr>
            <a:r>
              <a:rPr lang="en-US" sz="1200" spc="-75" dirty="0">
                <a:solidFill>
                  <a:srgbClr val="FFFFFF"/>
                </a:solidFill>
                <a:latin typeface="Microsoft Sans Serif"/>
                <a:cs typeface="Microsoft Sans Serif"/>
              </a:rPr>
              <a:t>Let’s Start Button – Sends the user to the emotion </a:t>
            </a:r>
          </a:p>
          <a:p>
            <a:pPr marL="114300" marR="1075690">
              <a:lnSpc>
                <a:spcPct val="100000"/>
              </a:lnSpc>
              <a:spcBef>
                <a:spcPts val="100"/>
              </a:spcBef>
            </a:pPr>
            <a:r>
              <a:rPr lang="en-US" sz="1200" spc="-75" dirty="0">
                <a:solidFill>
                  <a:srgbClr val="FFFFFF"/>
                </a:solidFill>
                <a:latin typeface="Microsoft Sans Serif"/>
                <a:cs typeface="Microsoft Sans Serif"/>
              </a:rPr>
              <a:t>detection.</a:t>
            </a:r>
          </a:p>
        </p:txBody>
      </p:sp>
      <p:cxnSp>
        <p:nvCxnSpPr>
          <p:cNvPr id="7" name="מחבר חץ ישר 6">
            <a:extLst>
              <a:ext uri="{FF2B5EF4-FFF2-40B4-BE49-F238E27FC236}">
                <a16:creationId xmlns:a16="http://schemas.microsoft.com/office/drawing/2014/main" id="{F4DDDC06-9F9C-4B20-896D-FDF7BB834AE8}"/>
              </a:ext>
            </a:extLst>
          </p:cNvPr>
          <p:cNvCxnSpPr>
            <a:cxnSpLocks/>
          </p:cNvCxnSpPr>
          <p:nvPr/>
        </p:nvCxnSpPr>
        <p:spPr>
          <a:xfrm>
            <a:off x="3493698" y="2889849"/>
            <a:ext cx="1035170" cy="2116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 name="תמונה 11">
            <a:extLst>
              <a:ext uri="{FF2B5EF4-FFF2-40B4-BE49-F238E27FC236}">
                <a16:creationId xmlns:a16="http://schemas.microsoft.com/office/drawing/2014/main" id="{45BEF51D-BD7D-40F3-AC40-17B364E9B66B}"/>
              </a:ext>
            </a:extLst>
          </p:cNvPr>
          <p:cNvPicPr>
            <a:picLocks noChangeAspect="1"/>
          </p:cNvPicPr>
          <p:nvPr/>
        </p:nvPicPr>
        <p:blipFill>
          <a:blip r:embed="rId2"/>
          <a:stretch>
            <a:fillRect/>
          </a:stretch>
        </p:blipFill>
        <p:spPr>
          <a:xfrm>
            <a:off x="4632385" y="947061"/>
            <a:ext cx="2978977" cy="5405402"/>
          </a:xfrm>
          <a:prstGeom prst="rect">
            <a:avLst/>
          </a:prstGeom>
        </p:spPr>
      </p:pic>
      <p:sp>
        <p:nvSpPr>
          <p:cNvPr id="14" name="object 25">
            <a:extLst>
              <a:ext uri="{FF2B5EF4-FFF2-40B4-BE49-F238E27FC236}">
                <a16:creationId xmlns:a16="http://schemas.microsoft.com/office/drawing/2014/main" id="{8BE36C7E-B661-42BD-A0B2-58B8CED41355}"/>
              </a:ext>
            </a:extLst>
          </p:cNvPr>
          <p:cNvSpPr txBox="1"/>
          <p:nvPr/>
        </p:nvSpPr>
        <p:spPr>
          <a:xfrm>
            <a:off x="478328" y="5063026"/>
            <a:ext cx="4244690" cy="961802"/>
          </a:xfrm>
          <a:prstGeom prst="rect">
            <a:avLst/>
          </a:prstGeom>
        </p:spPr>
        <p:txBody>
          <a:bodyPr vert="horz" wrap="square" lIns="0" tIns="12700" rIns="0" bIns="0" rtlCol="0">
            <a:spAutoFit/>
          </a:bodyPr>
          <a:lstStyle/>
          <a:p>
            <a:pPr marL="114300" marR="1075690">
              <a:spcBef>
                <a:spcPts val="100"/>
              </a:spcBef>
            </a:pPr>
            <a:endParaRPr lang="en-US" sz="1200" spc="-75" dirty="0">
              <a:solidFill>
                <a:srgbClr val="FFFFFF"/>
              </a:solidFill>
              <a:latin typeface="Microsoft Sans Serif"/>
              <a:cs typeface="Microsoft Sans Serif"/>
            </a:endParaRPr>
          </a:p>
          <a:p>
            <a:pPr marL="114300" marR="1075690">
              <a:spcBef>
                <a:spcPts val="100"/>
              </a:spcBef>
            </a:pPr>
            <a:endParaRPr lang="en-US" sz="1200" spc="-75" dirty="0">
              <a:solidFill>
                <a:srgbClr val="FFFFFF"/>
              </a:solidFill>
              <a:latin typeface="Microsoft Sans Serif"/>
              <a:cs typeface="Microsoft Sans Serif"/>
            </a:endParaRPr>
          </a:p>
          <a:p>
            <a:pPr marL="114300" marR="1075690">
              <a:spcBef>
                <a:spcPts val="100"/>
              </a:spcBef>
            </a:pPr>
            <a:r>
              <a:rPr lang="en-US" sz="1200" spc="-75" dirty="0">
                <a:solidFill>
                  <a:srgbClr val="FFFFFF"/>
                </a:solidFill>
                <a:latin typeface="Microsoft Sans Serif"/>
                <a:cs typeface="Microsoft Sans Serif"/>
              </a:rPr>
              <a:t>Logout – Logout the user and sends to login screen.</a:t>
            </a:r>
          </a:p>
          <a:p>
            <a:pPr>
              <a:lnSpc>
                <a:spcPct val="100000"/>
              </a:lnSpc>
            </a:pPr>
            <a:endParaRPr sz="1200" spc="-75" dirty="0">
              <a:solidFill>
                <a:srgbClr val="FFFFFF"/>
              </a:solidFill>
              <a:latin typeface="Microsoft Sans Serif"/>
              <a:cs typeface="Microsoft Sans Serif"/>
            </a:endParaRPr>
          </a:p>
          <a:p>
            <a:pPr>
              <a:lnSpc>
                <a:spcPct val="100000"/>
              </a:lnSpc>
            </a:pPr>
            <a:endParaRPr sz="1200" spc="-75" dirty="0">
              <a:solidFill>
                <a:srgbClr val="FFFFFF"/>
              </a:solidFill>
              <a:latin typeface="Microsoft Sans Serif"/>
              <a:cs typeface="Microsoft Sans Serif"/>
            </a:endParaRPr>
          </a:p>
        </p:txBody>
      </p:sp>
      <p:cxnSp>
        <p:nvCxnSpPr>
          <p:cNvPr id="15" name="מחבר חץ ישר 14">
            <a:extLst>
              <a:ext uri="{FF2B5EF4-FFF2-40B4-BE49-F238E27FC236}">
                <a16:creationId xmlns:a16="http://schemas.microsoft.com/office/drawing/2014/main" id="{1C86C03F-C51D-4C3D-8D9C-EFAF3ABE3677}"/>
              </a:ext>
            </a:extLst>
          </p:cNvPr>
          <p:cNvCxnSpPr>
            <a:cxnSpLocks/>
          </p:cNvCxnSpPr>
          <p:nvPr/>
        </p:nvCxnSpPr>
        <p:spPr>
          <a:xfrm>
            <a:off x="3786996" y="5607170"/>
            <a:ext cx="74187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4802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A276E7CF-5E7C-4094-A712-C67C747E44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7555" y="1555427"/>
            <a:ext cx="2451664" cy="3747146"/>
          </a:xfrm>
          <a:prstGeom prst="rect">
            <a:avLst/>
          </a:prstGeom>
        </p:spPr>
      </p:pic>
      <p:sp>
        <p:nvSpPr>
          <p:cNvPr id="7" name="תיבת טקסט 6">
            <a:extLst>
              <a:ext uri="{FF2B5EF4-FFF2-40B4-BE49-F238E27FC236}">
                <a16:creationId xmlns:a16="http://schemas.microsoft.com/office/drawing/2014/main" id="{171B26F2-4FF3-4038-8A00-19623328FD9E}"/>
              </a:ext>
            </a:extLst>
          </p:cNvPr>
          <p:cNvSpPr txBox="1"/>
          <p:nvPr/>
        </p:nvSpPr>
        <p:spPr>
          <a:xfrm>
            <a:off x="2905387" y="681752"/>
            <a:ext cx="6096000" cy="584775"/>
          </a:xfrm>
          <a:prstGeom prst="rect">
            <a:avLst/>
          </a:prstGeom>
          <a:noFill/>
        </p:spPr>
        <p:txBody>
          <a:bodyPr wrap="square">
            <a:spAutoFit/>
          </a:bodyPr>
          <a:lstStyle/>
          <a:p>
            <a:pPr algn="ctr"/>
            <a:r>
              <a:rPr lang="en-US" sz="3200" b="1" dirty="0">
                <a:ln w="12700">
                  <a:solidFill>
                    <a:schemeClr val="accent5"/>
                  </a:solidFill>
                  <a:prstDash val="solid"/>
                </a:ln>
                <a:pattFill prst="ltDnDiag">
                  <a:fgClr>
                    <a:schemeClr val="accent5">
                      <a:lumMod val="60000"/>
                      <a:lumOff val="40000"/>
                    </a:schemeClr>
                  </a:fgClr>
                  <a:bgClr>
                    <a:schemeClr val="bg1"/>
                  </a:bgClr>
                </a:pattFill>
              </a:rPr>
              <a:t>Main Activity</a:t>
            </a:r>
            <a:endParaRPr lang="he-IL" sz="3200" b="1" dirty="0">
              <a:ln w="12700">
                <a:solidFill>
                  <a:schemeClr val="accent5"/>
                </a:solidFill>
                <a:prstDash val="solid"/>
              </a:ln>
              <a:pattFill prst="ltDnDiag">
                <a:fgClr>
                  <a:schemeClr val="accent5">
                    <a:lumMod val="60000"/>
                    <a:lumOff val="40000"/>
                  </a:schemeClr>
                </a:fgClr>
                <a:bgClr>
                  <a:schemeClr val="bg1"/>
                </a:bgClr>
              </a:pattFill>
            </a:endParaRPr>
          </a:p>
        </p:txBody>
      </p:sp>
      <p:pic>
        <p:nvPicPr>
          <p:cNvPr id="9" name="תמונה 8" descr="תמונה שמכילה טקסט, אדם, מקורה, קיר&#10;&#10;התיאור נוצר באופן אוטומטי">
            <a:extLst>
              <a:ext uri="{FF2B5EF4-FFF2-40B4-BE49-F238E27FC236}">
                <a16:creationId xmlns:a16="http://schemas.microsoft.com/office/drawing/2014/main" id="{9F1A4624-8937-44BC-BAA4-77413BCA4E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6663" y="2391132"/>
            <a:ext cx="1889690" cy="3024575"/>
          </a:xfrm>
          <a:prstGeom prst="rect">
            <a:avLst/>
          </a:prstGeom>
        </p:spPr>
      </p:pic>
      <p:sp>
        <p:nvSpPr>
          <p:cNvPr id="11" name="תיבת טקסט 10">
            <a:extLst>
              <a:ext uri="{FF2B5EF4-FFF2-40B4-BE49-F238E27FC236}">
                <a16:creationId xmlns:a16="http://schemas.microsoft.com/office/drawing/2014/main" id="{C87AFEC4-D62A-4946-AE59-C756375AFC35}"/>
              </a:ext>
            </a:extLst>
          </p:cNvPr>
          <p:cNvSpPr txBox="1"/>
          <p:nvPr/>
        </p:nvSpPr>
        <p:spPr>
          <a:xfrm>
            <a:off x="7179219" y="1994284"/>
            <a:ext cx="6094602" cy="276999"/>
          </a:xfrm>
          <a:prstGeom prst="rect">
            <a:avLst/>
          </a:prstGeom>
          <a:noFill/>
        </p:spPr>
        <p:txBody>
          <a:bodyPr wrap="square">
            <a:spAutoFit/>
          </a:bodyPr>
          <a:lstStyle/>
          <a:p>
            <a:pPr marL="114300" marR="1075690">
              <a:lnSpc>
                <a:spcPct val="100000"/>
              </a:lnSpc>
              <a:spcBef>
                <a:spcPts val="100"/>
              </a:spcBef>
            </a:pPr>
            <a:r>
              <a:rPr lang="en-US" sz="1200" spc="-75" dirty="0">
                <a:solidFill>
                  <a:srgbClr val="FFFFFF"/>
                </a:solidFill>
                <a:latin typeface="Microsoft Sans Serif"/>
                <a:cs typeface="Microsoft Sans Serif"/>
              </a:rPr>
              <a:t>TAKE A PHOTO Button  –  Activates the camera on the user's phone.</a:t>
            </a:r>
          </a:p>
        </p:txBody>
      </p:sp>
      <p:cxnSp>
        <p:nvCxnSpPr>
          <p:cNvPr id="12" name="מחבר חץ ישר 11">
            <a:extLst>
              <a:ext uri="{FF2B5EF4-FFF2-40B4-BE49-F238E27FC236}">
                <a16:creationId xmlns:a16="http://schemas.microsoft.com/office/drawing/2014/main" id="{2A874439-E479-4FA4-8B04-0FF9625C0F21}"/>
              </a:ext>
            </a:extLst>
          </p:cNvPr>
          <p:cNvCxnSpPr>
            <a:cxnSpLocks/>
          </p:cNvCxnSpPr>
          <p:nvPr/>
        </p:nvCxnSpPr>
        <p:spPr>
          <a:xfrm flipV="1">
            <a:off x="7179219" y="2273690"/>
            <a:ext cx="1578887" cy="13795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מחבר חץ ישר 13">
            <a:extLst>
              <a:ext uri="{FF2B5EF4-FFF2-40B4-BE49-F238E27FC236}">
                <a16:creationId xmlns:a16="http://schemas.microsoft.com/office/drawing/2014/main" id="{56E2F533-8710-4A3D-92B2-5760395CC408}"/>
              </a:ext>
            </a:extLst>
          </p:cNvPr>
          <p:cNvCxnSpPr>
            <a:cxnSpLocks/>
          </p:cNvCxnSpPr>
          <p:nvPr/>
        </p:nvCxnSpPr>
        <p:spPr>
          <a:xfrm flipH="1" flipV="1">
            <a:off x="3414319" y="2271283"/>
            <a:ext cx="1306549" cy="13819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תיבת טקסט 18">
            <a:extLst>
              <a:ext uri="{FF2B5EF4-FFF2-40B4-BE49-F238E27FC236}">
                <a16:creationId xmlns:a16="http://schemas.microsoft.com/office/drawing/2014/main" id="{657E321C-F42C-42A7-834C-637C660692E1}"/>
              </a:ext>
            </a:extLst>
          </p:cNvPr>
          <p:cNvSpPr txBox="1"/>
          <p:nvPr/>
        </p:nvSpPr>
        <p:spPr>
          <a:xfrm>
            <a:off x="348143" y="1994284"/>
            <a:ext cx="6635690" cy="276999"/>
          </a:xfrm>
          <a:prstGeom prst="rect">
            <a:avLst/>
          </a:prstGeom>
          <a:noFill/>
        </p:spPr>
        <p:txBody>
          <a:bodyPr wrap="square">
            <a:spAutoFit/>
          </a:bodyPr>
          <a:lstStyle/>
          <a:p>
            <a:pPr marL="114300" marR="1075690">
              <a:lnSpc>
                <a:spcPct val="100000"/>
              </a:lnSpc>
              <a:spcBef>
                <a:spcPts val="100"/>
              </a:spcBef>
            </a:pPr>
            <a:r>
              <a:rPr lang="en-US" sz="1200" spc="-75" dirty="0">
                <a:solidFill>
                  <a:srgbClr val="FFFFFF"/>
                </a:solidFill>
                <a:latin typeface="Microsoft Sans Serif"/>
                <a:cs typeface="Microsoft Sans Serif"/>
              </a:rPr>
              <a:t>PICK AN IMAGE Button  –  Opens the gallery on the user's phone.</a:t>
            </a:r>
          </a:p>
        </p:txBody>
      </p:sp>
      <p:cxnSp>
        <p:nvCxnSpPr>
          <p:cNvPr id="21" name="מחבר חץ ישר 20">
            <a:extLst>
              <a:ext uri="{FF2B5EF4-FFF2-40B4-BE49-F238E27FC236}">
                <a16:creationId xmlns:a16="http://schemas.microsoft.com/office/drawing/2014/main" id="{1B6EAC2D-9976-4F06-BE52-1E57CC6D3ECC}"/>
              </a:ext>
            </a:extLst>
          </p:cNvPr>
          <p:cNvCxnSpPr>
            <a:cxnSpLocks/>
          </p:cNvCxnSpPr>
          <p:nvPr/>
        </p:nvCxnSpPr>
        <p:spPr>
          <a:xfrm flipH="1">
            <a:off x="7904862" y="5345014"/>
            <a:ext cx="1419846" cy="3205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מחבר חץ ישר 23">
            <a:extLst>
              <a:ext uri="{FF2B5EF4-FFF2-40B4-BE49-F238E27FC236}">
                <a16:creationId xmlns:a16="http://schemas.microsoft.com/office/drawing/2014/main" id="{1DE53E92-11D0-4EAD-9A52-8750D10AA512}"/>
              </a:ext>
            </a:extLst>
          </p:cNvPr>
          <p:cNvCxnSpPr>
            <a:cxnSpLocks/>
          </p:cNvCxnSpPr>
          <p:nvPr/>
        </p:nvCxnSpPr>
        <p:spPr>
          <a:xfrm>
            <a:off x="10153650" y="5413379"/>
            <a:ext cx="1015703" cy="2144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תיבת טקסט 28">
            <a:extLst>
              <a:ext uri="{FF2B5EF4-FFF2-40B4-BE49-F238E27FC236}">
                <a16:creationId xmlns:a16="http://schemas.microsoft.com/office/drawing/2014/main" id="{6FEF2EEB-C587-4EC7-B018-4B233494DCD9}"/>
              </a:ext>
            </a:extLst>
          </p:cNvPr>
          <p:cNvSpPr txBox="1"/>
          <p:nvPr/>
        </p:nvSpPr>
        <p:spPr>
          <a:xfrm>
            <a:off x="9092724" y="5627786"/>
            <a:ext cx="2905571" cy="461665"/>
          </a:xfrm>
          <a:prstGeom prst="rect">
            <a:avLst/>
          </a:prstGeom>
          <a:noFill/>
        </p:spPr>
        <p:txBody>
          <a:bodyPr wrap="square">
            <a:spAutoFit/>
          </a:bodyPr>
          <a:lstStyle/>
          <a:p>
            <a:r>
              <a:rPr lang="en-US" sz="1200" spc="-75" dirty="0">
                <a:solidFill>
                  <a:srgbClr val="FFFFFF"/>
                </a:solidFill>
                <a:latin typeface="Microsoft Sans Serif"/>
                <a:cs typeface="Microsoft Sans Serif"/>
              </a:rPr>
              <a:t>Try Again Button - Reactivates the camera</a:t>
            </a:r>
          </a:p>
          <a:p>
            <a:r>
              <a:rPr lang="en-US" sz="1200" spc="-75" dirty="0">
                <a:solidFill>
                  <a:srgbClr val="FFFFFF"/>
                </a:solidFill>
                <a:latin typeface="Microsoft Sans Serif"/>
                <a:cs typeface="Microsoft Sans Serif"/>
              </a:rPr>
              <a:t>		      on the user's phone.</a:t>
            </a:r>
            <a:endParaRPr lang="he-IL" sz="1200" dirty="0"/>
          </a:p>
        </p:txBody>
      </p:sp>
      <p:sp>
        <p:nvSpPr>
          <p:cNvPr id="31" name="תיבת טקסט 30">
            <a:extLst>
              <a:ext uri="{FF2B5EF4-FFF2-40B4-BE49-F238E27FC236}">
                <a16:creationId xmlns:a16="http://schemas.microsoft.com/office/drawing/2014/main" id="{88FBCAC9-839F-4394-AAB5-22D8E94923FE}"/>
              </a:ext>
            </a:extLst>
          </p:cNvPr>
          <p:cNvSpPr txBox="1"/>
          <p:nvPr/>
        </p:nvSpPr>
        <p:spPr>
          <a:xfrm>
            <a:off x="6096000" y="5665570"/>
            <a:ext cx="6635808" cy="461665"/>
          </a:xfrm>
          <a:prstGeom prst="rect">
            <a:avLst/>
          </a:prstGeom>
          <a:noFill/>
        </p:spPr>
        <p:txBody>
          <a:bodyPr wrap="square">
            <a:spAutoFit/>
          </a:bodyPr>
          <a:lstStyle/>
          <a:p>
            <a:r>
              <a:rPr lang="en-US" sz="1200" spc="-75" dirty="0">
                <a:solidFill>
                  <a:srgbClr val="FFFFFF"/>
                </a:solidFill>
                <a:latin typeface="Microsoft Sans Serif"/>
                <a:cs typeface="Microsoft Sans Serif"/>
              </a:rPr>
              <a:t>Confirmation Button – Sends the user to the </a:t>
            </a:r>
          </a:p>
          <a:p>
            <a:r>
              <a:rPr lang="en-US" sz="1200" spc="-75" dirty="0">
                <a:solidFill>
                  <a:srgbClr val="FFFFFF"/>
                </a:solidFill>
                <a:latin typeface="Microsoft Sans Serif"/>
                <a:cs typeface="Microsoft Sans Serif"/>
              </a:rPr>
              <a:t>		  image diagnostic results .</a:t>
            </a:r>
            <a:endParaRPr lang="he-IL" sz="1200" dirty="0"/>
          </a:p>
        </p:txBody>
      </p:sp>
      <p:pic>
        <p:nvPicPr>
          <p:cNvPr id="4" name="תמונה 3">
            <a:extLst>
              <a:ext uri="{FF2B5EF4-FFF2-40B4-BE49-F238E27FC236}">
                <a16:creationId xmlns:a16="http://schemas.microsoft.com/office/drawing/2014/main" id="{B32F03D2-A8B1-4B47-9A2D-F29C9DBC1F68}"/>
              </a:ext>
            </a:extLst>
          </p:cNvPr>
          <p:cNvPicPr>
            <a:picLocks noChangeAspect="1"/>
          </p:cNvPicPr>
          <p:nvPr/>
        </p:nvPicPr>
        <p:blipFill>
          <a:blip r:embed="rId4"/>
          <a:stretch>
            <a:fillRect/>
          </a:stretch>
        </p:blipFill>
        <p:spPr>
          <a:xfrm>
            <a:off x="832784" y="2366757"/>
            <a:ext cx="2261760" cy="3643517"/>
          </a:xfrm>
          <a:prstGeom prst="rect">
            <a:avLst/>
          </a:prstGeom>
        </p:spPr>
      </p:pic>
    </p:spTree>
    <p:extLst>
      <p:ext uri="{BB962C8B-B14F-4D97-AF65-F5344CB8AC3E}">
        <p14:creationId xmlns:p14="http://schemas.microsoft.com/office/powerpoint/2010/main" val="2514297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10641464-854C-4A07-AED3-3BA731990A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628" y="1623233"/>
            <a:ext cx="2374085" cy="4517544"/>
          </a:xfrm>
          <a:prstGeom prst="rect">
            <a:avLst/>
          </a:prstGeom>
        </p:spPr>
      </p:pic>
      <p:sp>
        <p:nvSpPr>
          <p:cNvPr id="5" name="תיבת טקסט 4">
            <a:extLst>
              <a:ext uri="{FF2B5EF4-FFF2-40B4-BE49-F238E27FC236}">
                <a16:creationId xmlns:a16="http://schemas.microsoft.com/office/drawing/2014/main" id="{62485EA8-6380-49DD-82F1-009662AE2444}"/>
              </a:ext>
            </a:extLst>
          </p:cNvPr>
          <p:cNvSpPr txBox="1"/>
          <p:nvPr/>
        </p:nvSpPr>
        <p:spPr>
          <a:xfrm>
            <a:off x="-509631" y="1027616"/>
            <a:ext cx="6094602" cy="369332"/>
          </a:xfrm>
          <a:prstGeom prst="rect">
            <a:avLst/>
          </a:prstGeom>
          <a:noFill/>
        </p:spPr>
        <p:txBody>
          <a:bodyPr wrap="square">
            <a:spAutoFit/>
          </a:bodyPr>
          <a:lstStyle/>
          <a:p>
            <a:pPr algn="ctr"/>
            <a:r>
              <a:rPr lang="en-US" b="1" dirty="0">
                <a:ln w="12700">
                  <a:solidFill>
                    <a:schemeClr val="accent5"/>
                  </a:solidFill>
                  <a:prstDash val="solid"/>
                </a:ln>
                <a:pattFill prst="ltDnDiag">
                  <a:fgClr>
                    <a:schemeClr val="accent5">
                      <a:lumMod val="60000"/>
                      <a:lumOff val="40000"/>
                    </a:schemeClr>
                  </a:fgClr>
                  <a:bgClr>
                    <a:schemeClr val="bg1"/>
                  </a:bgClr>
                </a:pattFill>
              </a:rPr>
              <a:t>Image diagnostic results</a:t>
            </a:r>
            <a:endParaRPr lang="he-IL" sz="1800" b="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6" name="תיבת טקסט 5">
            <a:extLst>
              <a:ext uri="{FF2B5EF4-FFF2-40B4-BE49-F238E27FC236}">
                <a16:creationId xmlns:a16="http://schemas.microsoft.com/office/drawing/2014/main" id="{C10D84D9-0C9F-4AF7-8C05-ED08CDE881D7}"/>
              </a:ext>
            </a:extLst>
          </p:cNvPr>
          <p:cNvSpPr txBox="1"/>
          <p:nvPr/>
        </p:nvSpPr>
        <p:spPr>
          <a:xfrm>
            <a:off x="7164198" y="1027616"/>
            <a:ext cx="4437077" cy="369332"/>
          </a:xfrm>
          <a:prstGeom prst="rect">
            <a:avLst/>
          </a:prstGeom>
          <a:noFill/>
        </p:spPr>
        <p:txBody>
          <a:bodyPr wrap="square">
            <a:spAutoFit/>
          </a:bodyPr>
          <a:lstStyle/>
          <a:p>
            <a:pPr algn="ctr"/>
            <a:r>
              <a:rPr lang="en-US" sz="1800" b="1" dirty="0">
                <a:ln w="12700">
                  <a:solidFill>
                    <a:schemeClr val="accent5"/>
                  </a:solidFill>
                  <a:prstDash val="solid"/>
                </a:ln>
                <a:pattFill prst="ltDnDiag">
                  <a:fgClr>
                    <a:schemeClr val="accent5">
                      <a:lumMod val="60000"/>
                      <a:lumOff val="40000"/>
                    </a:schemeClr>
                  </a:fgClr>
                  <a:bgClr>
                    <a:schemeClr val="bg1"/>
                  </a:bgClr>
                </a:pattFill>
              </a:rPr>
              <a:t>Plays the song based on the feeling</a:t>
            </a:r>
            <a:endParaRPr lang="he-IL" sz="1800" b="1" dirty="0">
              <a:ln w="12700">
                <a:solidFill>
                  <a:schemeClr val="accent5"/>
                </a:solidFill>
                <a:prstDash val="solid"/>
              </a:ln>
              <a:pattFill prst="ltDnDiag">
                <a:fgClr>
                  <a:schemeClr val="accent5">
                    <a:lumMod val="60000"/>
                    <a:lumOff val="40000"/>
                  </a:schemeClr>
                </a:fgClr>
                <a:bgClr>
                  <a:schemeClr val="bg1"/>
                </a:bgClr>
              </a:pattFill>
            </a:endParaRPr>
          </a:p>
        </p:txBody>
      </p:sp>
      <p:pic>
        <p:nvPicPr>
          <p:cNvPr id="8" name="תמונה 7" descr="תמונה שמכילה טקסט, אדם, חוץ&#10;&#10;התיאור נוצר באופן אוטומטי">
            <a:extLst>
              <a:ext uri="{FF2B5EF4-FFF2-40B4-BE49-F238E27FC236}">
                <a16:creationId xmlns:a16="http://schemas.microsoft.com/office/drawing/2014/main" id="{8D5F8D65-640A-4F7C-98C6-40DC4B5150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6556" y="1564510"/>
            <a:ext cx="3217232" cy="2235703"/>
          </a:xfrm>
          <a:prstGeom prst="rect">
            <a:avLst/>
          </a:prstGeom>
        </p:spPr>
      </p:pic>
      <p:pic>
        <p:nvPicPr>
          <p:cNvPr id="10" name="תמונה 9" descr="תמונה שמכילה טקסט&#10;&#10;התיאור נוצר באופן אוטומטי">
            <a:extLst>
              <a:ext uri="{FF2B5EF4-FFF2-40B4-BE49-F238E27FC236}">
                <a16:creationId xmlns:a16="http://schemas.microsoft.com/office/drawing/2014/main" id="{5755D9C6-1F0E-44B0-9DCB-2012ACE0DD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2248" y="2383533"/>
            <a:ext cx="2221950" cy="2406582"/>
          </a:xfrm>
          <a:prstGeom prst="rect">
            <a:avLst/>
          </a:prstGeom>
        </p:spPr>
      </p:pic>
      <p:cxnSp>
        <p:nvCxnSpPr>
          <p:cNvPr id="11" name="מחבר חץ ישר 10">
            <a:extLst>
              <a:ext uri="{FF2B5EF4-FFF2-40B4-BE49-F238E27FC236}">
                <a16:creationId xmlns:a16="http://schemas.microsoft.com/office/drawing/2014/main" id="{B361614D-6046-485E-A62E-F684C3F5814C}"/>
              </a:ext>
            </a:extLst>
          </p:cNvPr>
          <p:cNvCxnSpPr>
            <a:cxnSpLocks/>
          </p:cNvCxnSpPr>
          <p:nvPr/>
        </p:nvCxnSpPr>
        <p:spPr>
          <a:xfrm flipH="1">
            <a:off x="7164200" y="3971950"/>
            <a:ext cx="478171"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7" name="תיבת טקסט 16">
            <a:extLst>
              <a:ext uri="{FF2B5EF4-FFF2-40B4-BE49-F238E27FC236}">
                <a16:creationId xmlns:a16="http://schemas.microsoft.com/office/drawing/2014/main" id="{64EA10FB-66F9-424F-95C8-41060ACB53E3}"/>
              </a:ext>
            </a:extLst>
          </p:cNvPr>
          <p:cNvSpPr txBox="1"/>
          <p:nvPr/>
        </p:nvSpPr>
        <p:spPr>
          <a:xfrm>
            <a:off x="4098023" y="5283369"/>
            <a:ext cx="6350466" cy="276999"/>
          </a:xfrm>
          <a:prstGeom prst="rect">
            <a:avLst/>
          </a:prstGeom>
          <a:noFill/>
        </p:spPr>
        <p:txBody>
          <a:bodyPr wrap="square">
            <a:spAutoFit/>
          </a:bodyPr>
          <a:lstStyle/>
          <a:p>
            <a:pPr marL="114300" marR="1075690">
              <a:lnSpc>
                <a:spcPct val="100000"/>
              </a:lnSpc>
              <a:spcBef>
                <a:spcPts val="100"/>
              </a:spcBef>
            </a:pPr>
            <a:r>
              <a:rPr lang="en-US" sz="1200" spc="-75" dirty="0">
                <a:solidFill>
                  <a:srgbClr val="FFFFFF"/>
                </a:solidFill>
                <a:latin typeface="Microsoft Sans Serif"/>
                <a:cs typeface="Microsoft Sans Serif"/>
              </a:rPr>
              <a:t>A notification is sent to the user's phone with the relative emotion.</a:t>
            </a:r>
          </a:p>
        </p:txBody>
      </p:sp>
      <p:cxnSp>
        <p:nvCxnSpPr>
          <p:cNvPr id="18" name="מחבר חץ ישר 17">
            <a:extLst>
              <a:ext uri="{FF2B5EF4-FFF2-40B4-BE49-F238E27FC236}">
                <a16:creationId xmlns:a16="http://schemas.microsoft.com/office/drawing/2014/main" id="{D9BE0716-F3B1-4D1C-93F9-727768AA2C21}"/>
              </a:ext>
            </a:extLst>
          </p:cNvPr>
          <p:cNvCxnSpPr>
            <a:cxnSpLocks/>
          </p:cNvCxnSpPr>
          <p:nvPr/>
        </p:nvCxnSpPr>
        <p:spPr>
          <a:xfrm flipH="1">
            <a:off x="6096000" y="4790115"/>
            <a:ext cx="1" cy="5161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תיבת טקסט 22">
            <a:extLst>
              <a:ext uri="{FF2B5EF4-FFF2-40B4-BE49-F238E27FC236}">
                <a16:creationId xmlns:a16="http://schemas.microsoft.com/office/drawing/2014/main" id="{9C4A0012-94C8-456D-86E6-9E9865231DC6}"/>
              </a:ext>
            </a:extLst>
          </p:cNvPr>
          <p:cNvSpPr txBox="1"/>
          <p:nvPr/>
        </p:nvSpPr>
        <p:spPr>
          <a:xfrm>
            <a:off x="8086556" y="4258362"/>
            <a:ext cx="6350466" cy="671979"/>
          </a:xfrm>
          <a:prstGeom prst="rect">
            <a:avLst/>
          </a:prstGeom>
          <a:noFill/>
        </p:spPr>
        <p:txBody>
          <a:bodyPr wrap="square">
            <a:spAutoFit/>
          </a:bodyPr>
          <a:lstStyle/>
          <a:p>
            <a:pPr marL="114300" marR="1075690">
              <a:lnSpc>
                <a:spcPct val="100000"/>
              </a:lnSpc>
              <a:spcBef>
                <a:spcPts val="100"/>
              </a:spcBef>
            </a:pPr>
            <a:r>
              <a:rPr lang="en-US" sz="1200" spc="-75" dirty="0">
                <a:solidFill>
                  <a:srgbClr val="FFFFFF"/>
                </a:solidFill>
                <a:latin typeface="Microsoft Sans Serif"/>
                <a:cs typeface="Microsoft Sans Serif"/>
              </a:rPr>
              <a:t>Activates a random song from the Firebase </a:t>
            </a:r>
          </a:p>
          <a:p>
            <a:pPr marL="114300" marR="1075690">
              <a:lnSpc>
                <a:spcPct val="100000"/>
              </a:lnSpc>
              <a:spcBef>
                <a:spcPts val="100"/>
              </a:spcBef>
            </a:pPr>
            <a:r>
              <a:rPr lang="en-US" sz="1200" spc="-75" dirty="0">
                <a:solidFill>
                  <a:srgbClr val="FFFFFF"/>
                </a:solidFill>
                <a:latin typeface="Microsoft Sans Serif"/>
                <a:cs typeface="Microsoft Sans Serif"/>
              </a:rPr>
              <a:t>Realtime Database based on the emotion detected </a:t>
            </a:r>
          </a:p>
          <a:p>
            <a:pPr marL="114300" marR="1075690">
              <a:lnSpc>
                <a:spcPct val="100000"/>
              </a:lnSpc>
              <a:spcBef>
                <a:spcPts val="100"/>
              </a:spcBef>
            </a:pPr>
            <a:r>
              <a:rPr lang="en-US" sz="1200" spc="-75" dirty="0">
                <a:solidFill>
                  <a:srgbClr val="FFFFFF"/>
                </a:solidFill>
                <a:latin typeface="Microsoft Sans Serif"/>
                <a:cs typeface="Microsoft Sans Serif"/>
              </a:rPr>
              <a:t>from YouTube.</a:t>
            </a:r>
          </a:p>
        </p:txBody>
      </p:sp>
      <p:cxnSp>
        <p:nvCxnSpPr>
          <p:cNvPr id="24" name="מחבר חץ ישר 23">
            <a:extLst>
              <a:ext uri="{FF2B5EF4-FFF2-40B4-BE49-F238E27FC236}">
                <a16:creationId xmlns:a16="http://schemas.microsoft.com/office/drawing/2014/main" id="{C2B4EAEE-2439-422E-8A0D-B0D8351B7A74}"/>
              </a:ext>
            </a:extLst>
          </p:cNvPr>
          <p:cNvCxnSpPr>
            <a:cxnSpLocks/>
          </p:cNvCxnSpPr>
          <p:nvPr/>
        </p:nvCxnSpPr>
        <p:spPr>
          <a:xfrm flipH="1">
            <a:off x="9695172" y="3800213"/>
            <a:ext cx="1" cy="5161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מחבר חץ ישר 24">
            <a:extLst>
              <a:ext uri="{FF2B5EF4-FFF2-40B4-BE49-F238E27FC236}">
                <a16:creationId xmlns:a16="http://schemas.microsoft.com/office/drawing/2014/main" id="{F26691C9-72AE-4F04-AD14-FECC10D94BC8}"/>
              </a:ext>
            </a:extLst>
          </p:cNvPr>
          <p:cNvCxnSpPr>
            <a:cxnSpLocks/>
          </p:cNvCxnSpPr>
          <p:nvPr/>
        </p:nvCxnSpPr>
        <p:spPr>
          <a:xfrm flipH="1">
            <a:off x="3724713" y="4058311"/>
            <a:ext cx="478171"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3" name="תיבת טקסט 12">
            <a:extLst>
              <a:ext uri="{FF2B5EF4-FFF2-40B4-BE49-F238E27FC236}">
                <a16:creationId xmlns:a16="http://schemas.microsoft.com/office/drawing/2014/main" id="{91C5DCD5-BCC9-4358-840F-2ED964B35CC5}"/>
              </a:ext>
            </a:extLst>
          </p:cNvPr>
          <p:cNvSpPr txBox="1"/>
          <p:nvPr/>
        </p:nvSpPr>
        <p:spPr>
          <a:xfrm>
            <a:off x="2905387" y="681752"/>
            <a:ext cx="6096000" cy="584775"/>
          </a:xfrm>
          <a:prstGeom prst="rect">
            <a:avLst/>
          </a:prstGeom>
          <a:noFill/>
        </p:spPr>
        <p:txBody>
          <a:bodyPr wrap="square">
            <a:spAutoFit/>
          </a:bodyPr>
          <a:lstStyle/>
          <a:p>
            <a:pPr algn="ctr"/>
            <a:r>
              <a:rPr lang="en-US" sz="3200" b="1" dirty="0">
                <a:ln w="12700">
                  <a:solidFill>
                    <a:schemeClr val="accent5"/>
                  </a:solidFill>
                  <a:prstDash val="solid"/>
                </a:ln>
                <a:pattFill prst="ltDnDiag">
                  <a:fgClr>
                    <a:schemeClr val="accent5">
                      <a:lumMod val="60000"/>
                      <a:lumOff val="40000"/>
                    </a:schemeClr>
                  </a:fgClr>
                  <a:bgClr>
                    <a:schemeClr val="bg1"/>
                  </a:bgClr>
                </a:pattFill>
              </a:rPr>
              <a:t>YouTube</a:t>
            </a:r>
            <a:endParaRPr lang="he-IL" sz="3200" b="1" dirty="0">
              <a:ln w="12700">
                <a:solidFill>
                  <a:schemeClr val="accent5"/>
                </a:solidFill>
                <a:prstDash val="solid"/>
              </a:ln>
              <a:pattFill prst="ltDnDiag">
                <a:fgClr>
                  <a:schemeClr val="accent5">
                    <a:lumMod val="60000"/>
                    <a:lumOff val="40000"/>
                  </a:schemeClr>
                </a:fgClr>
                <a:bgClr>
                  <a:schemeClr val="bg1"/>
                </a:bgClr>
              </a:pattFill>
            </a:endParaRPr>
          </a:p>
        </p:txBody>
      </p:sp>
    </p:spTree>
    <p:extLst>
      <p:ext uri="{BB962C8B-B14F-4D97-AF65-F5344CB8AC3E}">
        <p14:creationId xmlns:p14="http://schemas.microsoft.com/office/powerpoint/2010/main" val="734504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B0E8F9B3-B825-427E-95CC-617F4E281D6B}"/>
              </a:ext>
            </a:extLst>
          </p:cNvPr>
          <p:cNvSpPr txBox="1"/>
          <p:nvPr/>
        </p:nvSpPr>
        <p:spPr>
          <a:xfrm>
            <a:off x="8382055" y="1241266"/>
            <a:ext cx="3161016" cy="3153753"/>
          </a:xfrm>
          <a:prstGeom prst="rect">
            <a:avLst/>
          </a:prstGeom>
        </p:spPr>
        <p:txBody>
          <a:bodyPr vert="horz" lIns="91440" tIns="45720" rIns="91440" bIns="45720" rtlCol="0" anchor="b">
            <a:normAutofit/>
          </a:bodyPr>
          <a:lstStyle/>
          <a:p>
            <a:pPr>
              <a:spcBef>
                <a:spcPct val="0"/>
              </a:spcBef>
              <a:spcAft>
                <a:spcPts val="600"/>
              </a:spcAft>
            </a:pPr>
            <a:r>
              <a:rPr lang="en-US" sz="5400" b="0" i="0" kern="1200" dirty="0">
                <a:ln w="12700">
                  <a:solidFill>
                    <a:schemeClr val="accent5"/>
                  </a:solidFill>
                  <a:prstDash val="solid"/>
                </a:ln>
                <a:solidFill>
                  <a:srgbClr val="EBEBEB"/>
                </a:solidFill>
                <a:latin typeface="+mj-lt"/>
                <a:ea typeface="+mj-ea"/>
                <a:cs typeface="+mj-cs"/>
              </a:rPr>
              <a:t>Activity Diagram</a:t>
            </a:r>
          </a:p>
        </p:txBody>
      </p:sp>
      <p:grpSp>
        <p:nvGrpSpPr>
          <p:cNvPr id="9" name="Group 8">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0" name="Rectangle 9">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תמונה 3">
            <a:extLst>
              <a:ext uri="{FF2B5EF4-FFF2-40B4-BE49-F238E27FC236}">
                <a16:creationId xmlns:a16="http://schemas.microsoft.com/office/drawing/2014/main" id="{C8CB8352-6055-4056-8289-4C72CBCED3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400" y="1"/>
            <a:ext cx="3620060" cy="6705600"/>
          </a:xfrm>
          <a:prstGeom prst="rect">
            <a:avLst/>
          </a:prstGeom>
        </p:spPr>
      </p:pic>
    </p:spTree>
    <p:extLst>
      <p:ext uri="{BB962C8B-B14F-4D97-AF65-F5344CB8AC3E}">
        <p14:creationId xmlns:p14="http://schemas.microsoft.com/office/powerpoint/2010/main" val="29236112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יונים - חדר ישיבות">
  <a:themeElements>
    <a:clrScheme name="יונים - חדר ישיבות">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יונים - חדר ישיבות">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יונים - חדר ישיבות">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348</TotalTime>
  <Words>1170</Words>
  <Application>Microsoft Office PowerPoint</Application>
  <PresentationFormat>מסך רחב</PresentationFormat>
  <Paragraphs>136</Paragraphs>
  <Slides>23</Slides>
  <Notes>0</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23</vt:i4>
      </vt:variant>
    </vt:vector>
  </HeadingPairs>
  <TitlesOfParts>
    <vt:vector size="31" baseType="lpstr">
      <vt:lpstr>-apple-system</vt:lpstr>
      <vt:lpstr>Arial</vt:lpstr>
      <vt:lpstr>Century Gothic</vt:lpstr>
      <vt:lpstr>inherit</vt:lpstr>
      <vt:lpstr>Microsoft Sans Serif</vt:lpstr>
      <vt:lpstr>Whitney</vt:lpstr>
      <vt:lpstr>Wingdings 3</vt:lpstr>
      <vt:lpstr>יונים - חדר ישיבות</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סער בראל</dc:creator>
  <cp:lastModifiedBy>ALMOG REUVENY</cp:lastModifiedBy>
  <cp:revision>18</cp:revision>
  <dcterms:created xsi:type="dcterms:W3CDTF">2022-01-05T12:00:03Z</dcterms:created>
  <dcterms:modified xsi:type="dcterms:W3CDTF">2022-01-07T10:04:22Z</dcterms:modified>
</cp:coreProperties>
</file>