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8" r:id="rId14"/>
    <p:sldId id="289" r:id="rId15"/>
    <p:sldId id="291" r:id="rId16"/>
    <p:sldId id="287" r:id="rId17"/>
    <p:sldId id="293" r:id="rId18"/>
    <p:sldId id="290" r:id="rId19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9A2B62BC-D6F2-47B3-88E6-6DF4B957AD7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כ"ו/אדר א/תשפ"ב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1B143E41-8FAC-495B-8904-B43B013F90A3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2BD9D81-EE6F-4C22-B741-FA9D3E9DC7AD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9946CEE3-4835-4F73-BA0B-02C09C038718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10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18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0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6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13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4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14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13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15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6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4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9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7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26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3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9946CEE3-4835-4F73-BA0B-02C09C03871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9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5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BF9DD6F-CC98-4B5F-AD23-13CE54EA9688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14C0F8B-DD4C-4AC3-943B-675E8FBD611C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1CAD229-ADF0-4E89-BDC8-F185E4E3768F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5" name="תיבת טקסט 14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1" name="תיבת טקסט 10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C3EFF92-74F4-459A-9665-82D862494054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E915EAED-78DC-45B5-8847-D3938AB00287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9C36B86-B675-4E6B-AE38-16A1B567CA43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/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16C4AA1D-6E6A-4CB6-BE19-60418C08E183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75AC5FE9-E09A-4DE2-A61F-F10BDE059D21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5D91D63C-A065-46A4-A489-E12452863227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BCA8F0E-0138-41C6-BEA6-D02180C4EDA4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7D1410F-21B0-4128-A88F-771261265F61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2497CB5-5031-4BC7-A35D-871A7027A9E1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178E8CA9-BBEA-41A3-AC96-D560EBE11E53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EB26CAF-E9B9-4754-8FF8-A458D296165C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FD2AE63-47D7-4DC6-B1F2-C54B8AEAB55D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6F749A6-D324-4330-98EF-8BB69B9763FC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885CA17-65AC-4E4B-BD45-0FD703D43E19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2C77800-381F-4F6A-AEA8-B6505482FF1E}" type="datetime1">
              <a:rPr lang="he-IL" smtClean="0"/>
              <a:pPr/>
              <a:t>כ"ו/אדר א/תשפ"ב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mohitkr05/global-significant-earthquake-database-from-2150b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מלבן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993804" y="1354668"/>
            <a:ext cx="8204391" cy="2346475"/>
          </a:xfrm>
        </p:spPr>
        <p:txBody>
          <a:bodyPr rtlCol="1">
            <a:normAutofit/>
          </a:bodyPr>
          <a:lstStyle/>
          <a:p>
            <a:pPr algn="ctr"/>
            <a:r>
              <a:rPr lang="en-US" sz="6000" dirty="0"/>
              <a:t>Machine learning</a:t>
            </a:r>
            <a:endParaRPr lang="he-IL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1" name="מחבר ישר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45628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497137" y="3940629"/>
            <a:ext cx="7197726" cy="1240970"/>
          </a:xfrm>
        </p:spPr>
        <p:txBody>
          <a:bodyPr rtlCol="1">
            <a:normAutofit/>
          </a:bodyPr>
          <a:lstStyle/>
          <a:p>
            <a:pPr algn="ctr" rtl="1">
              <a:tabLst>
                <a:tab pos="2637155" algn="ctr"/>
                <a:tab pos="5274310" algn="r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316284520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tabLst>
                <a:tab pos="2637155" algn="ctr"/>
                <a:tab pos="5274310" algn="r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Reuveny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205883580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315" y="2074333"/>
            <a:ext cx="3680885" cy="1371600"/>
          </a:xfrm>
        </p:spPr>
        <p:txBody>
          <a:bodyPr anchor="b">
            <a:normAutofit/>
          </a:bodyPr>
          <a:lstStyle/>
          <a:p>
            <a:r>
              <a:rPr lang="he-IL"/>
              <a:t>סיכום תוצאות </a:t>
            </a:r>
            <a:endParaRPr lang="he-IL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6558997-1BB2-427C-8F2B-9B7CB25D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5315" y="3445933"/>
            <a:ext cx="3680885" cy="1828800"/>
          </a:xfrm>
        </p:spPr>
        <p:txBody>
          <a:bodyPr/>
          <a:lstStyle/>
          <a:p>
            <a:r>
              <a:rPr lang="en-US" dirty="0"/>
              <a:t>CVM</a:t>
            </a:r>
            <a:r>
              <a:rPr lang="he-IL" dirty="0"/>
              <a:t> </a:t>
            </a:r>
            <a:r>
              <a:rPr lang="en-US" dirty="0"/>
              <a:t>Q1</a:t>
            </a:r>
          </a:p>
        </p:txBody>
      </p:sp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2F4C385A-8BE3-45C0-8EE4-390AE9F5B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3201" y="1005835"/>
            <a:ext cx="6444608" cy="4833456"/>
          </a:xfrm>
        </p:spPr>
      </p:pic>
    </p:spTree>
    <p:extLst>
      <p:ext uri="{BB962C8B-B14F-4D97-AF65-F5344CB8AC3E}">
        <p14:creationId xmlns:p14="http://schemas.microsoft.com/office/powerpoint/2010/main" val="36857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315" y="2074333"/>
            <a:ext cx="3680885" cy="1371600"/>
          </a:xfrm>
        </p:spPr>
        <p:txBody>
          <a:bodyPr anchor="b">
            <a:normAutofit/>
          </a:bodyPr>
          <a:lstStyle/>
          <a:p>
            <a:r>
              <a:rPr lang="he-IL" dirty="0"/>
              <a:t>סיכום תוצאות 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6558997-1BB2-427C-8F2B-9B7CB25D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5315" y="3445933"/>
            <a:ext cx="3680885" cy="1828800"/>
          </a:xfrm>
        </p:spPr>
        <p:txBody>
          <a:bodyPr/>
          <a:lstStyle/>
          <a:p>
            <a:r>
              <a:rPr lang="en-US" dirty="0"/>
              <a:t>DECISION TREE</a:t>
            </a:r>
            <a:r>
              <a:rPr lang="he-IL" dirty="0"/>
              <a:t> </a:t>
            </a:r>
            <a:r>
              <a:rPr lang="en-US" dirty="0"/>
              <a:t>Q1</a:t>
            </a:r>
          </a:p>
        </p:txBody>
      </p:sp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4E1A1F5-6A56-45C7-8623-4374C4D5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3200" y="1005835"/>
            <a:ext cx="6418103" cy="4813577"/>
          </a:xfrm>
        </p:spPr>
      </p:pic>
    </p:spTree>
    <p:extLst>
      <p:ext uri="{BB962C8B-B14F-4D97-AF65-F5344CB8AC3E}">
        <p14:creationId xmlns:p14="http://schemas.microsoft.com/office/powerpoint/2010/main" val="12205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315" y="2074333"/>
            <a:ext cx="3680885" cy="1371600"/>
          </a:xfrm>
        </p:spPr>
        <p:txBody>
          <a:bodyPr anchor="b">
            <a:normAutofit/>
          </a:bodyPr>
          <a:lstStyle/>
          <a:p>
            <a:r>
              <a:rPr lang="he-IL" dirty="0"/>
              <a:t>סיכום תוצאות 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6558997-1BB2-427C-8F2B-9B7CB25D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5315" y="3445933"/>
            <a:ext cx="3680885" cy="1828800"/>
          </a:xfrm>
        </p:spPr>
        <p:txBody>
          <a:bodyPr/>
          <a:lstStyle/>
          <a:p>
            <a:r>
              <a:rPr lang="en-US" dirty="0"/>
              <a:t>Q1 NN</a:t>
            </a:r>
          </a:p>
        </p:txBody>
      </p:sp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F7EB5E2B-C7F8-4532-B0E9-4698AA529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3200" y="1005835"/>
            <a:ext cx="5901269" cy="4425952"/>
          </a:xfrm>
        </p:spPr>
      </p:pic>
    </p:spTree>
    <p:extLst>
      <p:ext uri="{BB962C8B-B14F-4D97-AF65-F5344CB8AC3E}">
        <p14:creationId xmlns:p14="http://schemas.microsoft.com/office/powerpoint/2010/main" val="195882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David" panose="020E0502060401010101" pitchFamily="34" charset="-79"/>
              </a:rPr>
              <a:t>סיכום תוצאות 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55A0980-1B28-4E8B-8BFE-29C9B21F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4E022DF6-CDAB-4E6B-9B1D-0A96E2F6B4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894660"/>
              </p:ext>
            </p:extLst>
          </p:nvPr>
        </p:nvGraphicFramePr>
        <p:xfrm flipH="1">
          <a:off x="1374774" y="2141537"/>
          <a:ext cx="10131426" cy="36491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2060891468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1792160078"/>
                    </a:ext>
                  </a:extLst>
                </a:gridCol>
              </a:tblGrid>
              <a:tr h="1216378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  <a:endParaRPr lang="he-I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שאלה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39564"/>
                  </a:ext>
                </a:extLst>
              </a:tr>
              <a:tr h="1216378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LINEAR REGRESSION</a:t>
                      </a:r>
                      <a:endParaRPr lang="he-IL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0.05355657429004345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22078"/>
                  </a:ext>
                </a:extLst>
              </a:tr>
              <a:tr h="1216378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LASSO REGRESSION</a:t>
                      </a:r>
                      <a:endParaRPr lang="he-IL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0.050428853777392445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2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23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315" y="2074333"/>
            <a:ext cx="3680885" cy="1371600"/>
          </a:xfrm>
        </p:spPr>
        <p:txBody>
          <a:bodyPr anchor="b">
            <a:normAutofit/>
          </a:bodyPr>
          <a:lstStyle/>
          <a:p>
            <a:r>
              <a:rPr lang="he-IL" dirty="0"/>
              <a:t>הצגת הקשר בין ה</a:t>
            </a:r>
            <a:r>
              <a:rPr lang="en-US" dirty="0" err="1"/>
              <a:t>lable</a:t>
            </a:r>
            <a:r>
              <a:rPr lang="en-US" dirty="0"/>
              <a:t> </a:t>
            </a:r>
            <a:r>
              <a:rPr lang="he-IL" dirty="0"/>
              <a:t> לפיצ'ר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6558997-1BB2-427C-8F2B-9B7CB25D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5315" y="3445933"/>
            <a:ext cx="3680885" cy="182880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24F3D745-0903-4BEB-A578-7E30A4076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3283" y="914395"/>
            <a:ext cx="4572009" cy="4572009"/>
          </a:xfrm>
        </p:spPr>
      </p:pic>
    </p:spTree>
    <p:extLst>
      <p:ext uri="{BB962C8B-B14F-4D97-AF65-F5344CB8AC3E}">
        <p14:creationId xmlns:p14="http://schemas.microsoft.com/office/powerpoint/2010/main" val="320972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17500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David" panose="020E0502060401010101" pitchFamily="34" charset="-79"/>
              </a:rPr>
              <a:t>אתגרים שנתקלנו בהם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55A0980-1B28-4E8B-8BFE-29C9B21F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e-IL" sz="2000" dirty="0"/>
              <a:t>ה</a:t>
            </a:r>
            <a:r>
              <a:rPr lang="en-US" sz="2000" dirty="0"/>
              <a:t>LABLE</a:t>
            </a:r>
            <a:r>
              <a:rPr lang="he-IL" sz="2000" dirty="0"/>
              <a:t> בשאלה הראשונה לא היה מאוזן</a:t>
            </a:r>
          </a:p>
          <a:p>
            <a:pPr>
              <a:lnSpc>
                <a:spcPct val="200000"/>
              </a:lnSpc>
            </a:pPr>
            <a:r>
              <a:rPr lang="he-IL" sz="2000" dirty="0"/>
              <a:t>היו הרבה מאוד ערכי </a:t>
            </a:r>
            <a:r>
              <a:rPr lang="en-US" sz="2000" dirty="0"/>
              <a:t>NULL</a:t>
            </a:r>
            <a:r>
              <a:rPr lang="he-IL" sz="2000" dirty="0"/>
              <a:t> וזה הקשה מאוד על קבלת תוצאות טובות ואמינות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8452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B784E353-8756-46A4-BF58-5D8809F7A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54" t="31225" r="1576" b="5004"/>
          <a:stretch/>
        </p:blipFill>
        <p:spPr>
          <a:xfrm>
            <a:off x="1571645" y="2839490"/>
            <a:ext cx="7304573" cy="3649133"/>
          </a:xfrm>
          <a:prstGeom prst="rect">
            <a:avLst/>
          </a:prstGeom>
        </p:spPr>
      </p:pic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e-IL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הנושא שבחרנו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: רעידות אדמה</a:t>
            </a:r>
            <a:endParaRPr lang="he-IL" sz="2000" dirty="0">
              <a:ea typeface="Calibri" panose="020F0502020204030204" pitchFamily="34" charset="0"/>
              <a:cs typeface="David" panose="020E0502060401010101" pitchFamily="34" charset="-79"/>
            </a:endParaRPr>
          </a:p>
          <a:p>
            <a:r>
              <a:rPr lang="he-IL" sz="2000" dirty="0">
                <a:ea typeface="Calibri" panose="020F0502020204030204" pitchFamily="34" charset="0"/>
                <a:cs typeface="David" panose="020E0502060401010101" pitchFamily="34" charset="-79"/>
              </a:rPr>
              <a:t>בפרויקט זה, השתמשנו במאגר המכיל נתונים אודות רעידות האדמה במדינות בעולם (עוצמה, נזק, מיקום וכו'): </a:t>
            </a:r>
            <a:r>
              <a:rPr lang="en-US" sz="2000" u="sng" dirty="0">
                <a:solidFill>
                  <a:srgbClr val="0563C1"/>
                </a:solidFill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https://www.kaggle.com/mohitkr05/global-significant-earthquake-database-from-2150bc</a:t>
            </a:r>
            <a:endParaRPr lang="he-IL" sz="2000" dirty="0">
              <a:solidFill>
                <a:srgbClr val="FFFFFF"/>
              </a:solidFill>
            </a:endParaRP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ותוצאות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B9199D-B548-4719-9DA2-800E33E8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CLASSIFICATION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לחזות האם יהיה צונאמי בהינתן רעידת אדמה ועל סמך פיצ'רים נוספים?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לחזות את העוצמת רעידה מול מגוון פיצ'רים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REGRESSION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3. חיזוי כמות מתים על סמך מגוון פיצ'רים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101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כותרת 16">
            <a:extLst>
              <a:ext uri="{FF2B5EF4-FFF2-40B4-BE49-F238E27FC236}">
                <a16:creationId xmlns:a16="http://schemas.microsoft.com/office/drawing/2014/main" id="{61E242B5-2F80-4EC7-ABA8-FA1DC2B9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הפיצ'רים בהם השתמשנו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3ACE9C6-EED1-4E23-944B-B1F7C6323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394114" y="2613392"/>
            <a:ext cx="1159407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[[“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YEAR"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"FOCAL_DEPTH"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"EQ_PRIMARY"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"INTENSITY"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"COUNTRY"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</a:t>
            </a: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       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"LOCATION_NAME"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"REGION_CODE"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"DEATHS"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"DEATHS_DESCRIPTION"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</a:t>
            </a: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        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"MISSING_DESCRIPTION"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"INJURIES"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"INJURIES_DESCRIPTION"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"DAMAGE_DESCRIPTION"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</a:t>
            </a: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        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"HOUSES_DESTROYED"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"HOUSES_DESTROYED_DESCRIPTION"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"HOUSES_DAMAGED"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</a:t>
            </a: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</a:b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             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"HOUSES_DAMAGED_DESCRIPTION"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lt"/>
              </a:rPr>
              <a:t>,   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lt"/>
              </a:rPr>
              <a:t>"CONTINENT[[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lt"/>
              </a:rPr>
              <a:t>"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235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CLASSIFICATION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B9199D-B548-4719-9DA2-800E33E8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r" rtl="1">
              <a:lnSpc>
                <a:spcPct val="115000"/>
              </a:lnSpc>
              <a:buFont typeface="+mj-lt"/>
              <a:buAutoNum type="arabicParenR"/>
            </a:pPr>
            <a:r>
              <a:rPr lang="en-US" sz="24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Adaboost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arenR"/>
            </a:pPr>
            <a:r>
              <a:rPr lang="en-US" sz="24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Svm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arenR"/>
            </a:pPr>
            <a:r>
              <a:rPr lang="en-US" sz="2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Decision trees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arenR"/>
            </a:pPr>
            <a:r>
              <a:rPr lang="en-US" sz="2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NN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3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REGRESSION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B9199D-B548-4719-9DA2-800E33E8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LASSO REGRESSION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70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REGRESSION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B9199D-B548-4719-9DA2-800E33E8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dirty="0"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LASSO REGRESSION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31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6937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David" panose="020E0502060401010101" pitchFamily="34" charset="-79"/>
              </a:rPr>
              <a:t>סיכום תוצאות </a:t>
            </a:r>
            <a:endParaRPr lang="he-IL" dirty="0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D543EC9A-EAE0-4C6B-A9F5-52EFC16D7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339282"/>
              </p:ext>
            </p:extLst>
          </p:nvPr>
        </p:nvGraphicFramePr>
        <p:xfrm flipH="1">
          <a:off x="967410" y="2141537"/>
          <a:ext cx="10538790" cy="36491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12930">
                  <a:extLst>
                    <a:ext uri="{9D8B030D-6E8A-4147-A177-3AD203B41FA5}">
                      <a16:colId xmlns:a16="http://schemas.microsoft.com/office/drawing/2014/main" val="2060891468"/>
                    </a:ext>
                  </a:extLst>
                </a:gridCol>
                <a:gridCol w="3512930">
                  <a:extLst>
                    <a:ext uri="{9D8B030D-6E8A-4147-A177-3AD203B41FA5}">
                      <a16:colId xmlns:a16="http://schemas.microsoft.com/office/drawing/2014/main" val="1792160078"/>
                    </a:ext>
                  </a:extLst>
                </a:gridCol>
                <a:gridCol w="3512930">
                  <a:extLst>
                    <a:ext uri="{9D8B030D-6E8A-4147-A177-3AD203B41FA5}">
                      <a16:colId xmlns:a16="http://schemas.microsoft.com/office/drawing/2014/main" val="3564216168"/>
                    </a:ext>
                  </a:extLst>
                </a:gridCol>
              </a:tblGrid>
              <a:tr h="729827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  <a:endParaRPr lang="he-I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שאלה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שאלה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39564"/>
                  </a:ext>
                </a:extLst>
              </a:tr>
              <a:tr h="729827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ADABOOST</a:t>
                      </a:r>
                      <a:endParaRPr lang="he-IL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0.8043918191603876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0.42305705059203436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22078"/>
                  </a:ext>
                </a:extLst>
              </a:tr>
              <a:tr h="729827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SVM</a:t>
                      </a:r>
                      <a:endParaRPr lang="he-IL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0.8117653390742733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0.17697524219590957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26488"/>
                  </a:ext>
                </a:extLst>
              </a:tr>
              <a:tr h="729827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DICISION TREE</a:t>
                      </a:r>
                      <a:endParaRPr lang="he-IL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0.8433799784714747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0.5602798708288482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05541"/>
                  </a:ext>
                </a:extLst>
              </a:tr>
              <a:tr h="729827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NN</a:t>
                      </a:r>
                      <a:endParaRPr lang="he-IL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0.8228417653390742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0.5454359526372443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1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03E2EC-4521-474D-AB95-0334F3E2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315" y="2074333"/>
            <a:ext cx="3680885" cy="1371600"/>
          </a:xfrm>
        </p:spPr>
        <p:txBody>
          <a:bodyPr anchor="b">
            <a:normAutofit/>
          </a:bodyPr>
          <a:lstStyle/>
          <a:p>
            <a:r>
              <a:rPr lang="he-IL"/>
              <a:t>סיכום תוצאות 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01CDF1CA-1227-4CF5-B401-8B7E17BB5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4772" y="887016"/>
            <a:ext cx="6925165" cy="5193873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6558997-1BB2-427C-8F2B-9B7CB25D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5315" y="3445933"/>
            <a:ext cx="3680885" cy="1828800"/>
          </a:xfrm>
        </p:spPr>
        <p:txBody>
          <a:bodyPr/>
          <a:lstStyle/>
          <a:p>
            <a:r>
              <a:rPr lang="en-US" dirty="0"/>
              <a:t>ADABOOST</a:t>
            </a:r>
            <a:r>
              <a:rPr lang="he-IL" dirty="0"/>
              <a:t> </a:t>
            </a:r>
            <a:r>
              <a:rPr lang="en-US" dirty="0"/>
              <a:t>Q1</a:t>
            </a:r>
          </a:p>
        </p:txBody>
      </p:sp>
      <p:sp>
        <p:nvSpPr>
          <p:cNvPr id="12" name="מציין מיקום תוכן 5">
            <a:extLst>
              <a:ext uri="{FF2B5EF4-FFF2-40B4-BE49-F238E27FC236}">
                <a16:creationId xmlns:a16="http://schemas.microsoft.com/office/drawing/2014/main" id="{4A801A34-42B2-4523-8C4D-182332487B4A}"/>
              </a:ext>
            </a:extLst>
          </p:cNvPr>
          <p:cNvSpPr txBox="1">
            <a:spLocks/>
          </p:cNvSpPr>
          <p:nvPr/>
        </p:nvSpPr>
        <p:spPr>
          <a:xfrm flipH="1">
            <a:off x="1247755" y="34287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55869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240_TF89606788.potx" id="{3CA3497E-2C82-4738-86A5-EB8E29D59488}" vid="{5FD0CCAF-9003-41A0-A427-D8DFC32E3AE5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'שמימי'</Template>
  <TotalTime>0</TotalTime>
  <Words>285</Words>
  <Application>Microsoft Office PowerPoint</Application>
  <PresentationFormat>מסך רחב</PresentationFormat>
  <Paragraphs>75</Paragraphs>
  <Slides>15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David</vt:lpstr>
      <vt:lpstr>Tahoma</vt:lpstr>
      <vt:lpstr>שמיימי</vt:lpstr>
      <vt:lpstr>Machine learning</vt:lpstr>
      <vt:lpstr>מצגת של PowerPoint‏</vt:lpstr>
      <vt:lpstr>שאלות ותוצאות</vt:lpstr>
      <vt:lpstr>הפיצ'רים בהם השתמשנו</vt:lpstr>
      <vt:lpstr>CLASSIFICATION models</vt:lpstr>
      <vt:lpstr>REGRESSION models</vt:lpstr>
      <vt:lpstr>REGRESSION models</vt:lpstr>
      <vt:lpstr>סיכום תוצאות </vt:lpstr>
      <vt:lpstr>סיכום תוצאות </vt:lpstr>
      <vt:lpstr>סיכום תוצאות </vt:lpstr>
      <vt:lpstr>סיכום תוצאות </vt:lpstr>
      <vt:lpstr>סיכום תוצאות </vt:lpstr>
      <vt:lpstr>סיכום תוצאות </vt:lpstr>
      <vt:lpstr>הצגת הקשר בין הlable  לפיצ'ר</vt:lpstr>
      <vt:lpstr>אתגרים שנתקלנו בהם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 </dc:creator>
  <cp:lastModifiedBy> </cp:lastModifiedBy>
  <cp:revision>3</cp:revision>
  <dcterms:created xsi:type="dcterms:W3CDTF">2022-02-27T19:42:53Z</dcterms:created>
  <dcterms:modified xsi:type="dcterms:W3CDTF">2022-02-27T21:48:32Z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