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cdf583bfa_1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3cdf583bfa_1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cdf583bfa_1_2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3cdf583bfa_1_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cdf583bfa_1_3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3cdf583bfa_1_3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cdf583bfa_1_4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3cdf583bfa_1_4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cdf583bfa_1_6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3cdf583bfa_1_6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cddcc201f_0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cddcc201f_0_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cdf583bfa_1_7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cdf583bfa_1_7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d0122f56b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d0122f56b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cdf583bfa_1_8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cdf583bfa_1_8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3616" y="-51104"/>
            <a:ext cx="6487515" cy="101269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003B7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347472" y="2413254"/>
            <a:ext cx="4040504" cy="21291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1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b="0" l="0" r="0" t="0"/>
          <a:stretch/>
        </p:blipFill>
        <p:spPr>
          <a:xfrm>
            <a:off x="0" y="4767071"/>
            <a:ext cx="9142476" cy="376427"/>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240268" y="4831079"/>
            <a:ext cx="364235" cy="239268"/>
          </a:xfrm>
          <a:prstGeom prst="rect">
            <a:avLst/>
          </a:prstGeom>
          <a:noFill/>
          <a:ln>
            <a:noFill/>
          </a:ln>
        </p:spPr>
      </p:pic>
      <p:sp>
        <p:nvSpPr>
          <p:cNvPr id="27" name="Google Shape;27;p4"/>
          <p:cNvSpPr/>
          <p:nvPr/>
        </p:nvSpPr>
        <p:spPr>
          <a:xfrm>
            <a:off x="8718804" y="4824984"/>
            <a:ext cx="2540" cy="238125"/>
          </a:xfrm>
          <a:custGeom>
            <a:rect b="b" l="l" r="r" t="t"/>
            <a:pathLst>
              <a:path extrusionOk="0" h="238125" w="2540">
                <a:moveTo>
                  <a:pt x="0" y="0"/>
                </a:moveTo>
                <a:lnTo>
                  <a:pt x="2413" y="23774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 name="Google Shape;28;p4"/>
          <p:cNvPicPr preferRelativeResize="0"/>
          <p:nvPr/>
        </p:nvPicPr>
        <p:blipFill rotWithShape="1">
          <a:blip r:embed="rId4">
            <a:alphaModFix/>
          </a:blip>
          <a:srcRect b="0" l="0" r="0" t="0"/>
          <a:stretch/>
        </p:blipFill>
        <p:spPr>
          <a:xfrm>
            <a:off x="4401311" y="0"/>
            <a:ext cx="4742688" cy="4776216"/>
          </a:xfrm>
          <a:prstGeom prst="rect">
            <a:avLst/>
          </a:prstGeom>
          <a:noFill/>
          <a:ln>
            <a:noFill/>
          </a:ln>
        </p:spPr>
      </p:pic>
      <p:pic>
        <p:nvPicPr>
          <p:cNvPr id="29" name="Google Shape;29;p4"/>
          <p:cNvPicPr preferRelativeResize="0"/>
          <p:nvPr/>
        </p:nvPicPr>
        <p:blipFill rotWithShape="1">
          <a:blip r:embed="rId5">
            <a:alphaModFix/>
          </a:blip>
          <a:srcRect b="0" l="0" r="0" t="0"/>
          <a:stretch/>
        </p:blipFill>
        <p:spPr>
          <a:xfrm>
            <a:off x="0" y="1523"/>
            <a:ext cx="4401312" cy="4774692"/>
          </a:xfrm>
          <a:prstGeom prst="rect">
            <a:avLst/>
          </a:prstGeom>
          <a:noFill/>
          <a:ln>
            <a:noFill/>
          </a:ln>
        </p:spPr>
      </p:pic>
      <p:pic>
        <p:nvPicPr>
          <p:cNvPr id="30" name="Google Shape;30;p4"/>
          <p:cNvPicPr preferRelativeResize="0"/>
          <p:nvPr/>
        </p:nvPicPr>
        <p:blipFill rotWithShape="1">
          <a:blip r:embed="rId6">
            <a:alphaModFix/>
          </a:blip>
          <a:srcRect b="0" l="0" r="0" t="0"/>
          <a:stretch/>
        </p:blipFill>
        <p:spPr>
          <a:xfrm>
            <a:off x="9144" y="0"/>
            <a:ext cx="9134856" cy="4776216"/>
          </a:xfrm>
          <a:prstGeom prst="rect">
            <a:avLst/>
          </a:prstGeom>
          <a:noFill/>
          <a:ln>
            <a:noFill/>
          </a:ln>
        </p:spPr>
      </p:pic>
      <p:sp>
        <p:nvSpPr>
          <p:cNvPr id="31" name="Google Shape;31;p4"/>
          <p:cNvSpPr txBox="1"/>
          <p:nvPr>
            <p:ph type="ctrTitle"/>
          </p:nvPr>
        </p:nvSpPr>
        <p:spPr>
          <a:xfrm>
            <a:off x="1533651" y="-123316"/>
            <a:ext cx="6076696" cy="18548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
          <p:cNvSpPr txBox="1"/>
          <p:nvPr>
            <p:ph type="title"/>
          </p:nvPr>
        </p:nvSpPr>
        <p:spPr>
          <a:xfrm>
            <a:off x="83616" y="-51104"/>
            <a:ext cx="6487515" cy="101269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003B7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6"/>
          <p:cNvSpPr txBox="1"/>
          <p:nvPr>
            <p:ph type="title"/>
          </p:nvPr>
        </p:nvSpPr>
        <p:spPr>
          <a:xfrm>
            <a:off x="83616" y="-51104"/>
            <a:ext cx="6487515" cy="101269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003B7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767071"/>
            <a:ext cx="9142476" cy="376427"/>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8240268" y="4831080"/>
            <a:ext cx="364235" cy="239268"/>
          </a:xfrm>
          <a:prstGeom prst="rect">
            <a:avLst/>
          </a:prstGeom>
          <a:noFill/>
          <a:ln>
            <a:noFill/>
          </a:ln>
        </p:spPr>
      </p:pic>
      <p:sp>
        <p:nvSpPr>
          <p:cNvPr id="8" name="Google Shape;8;p1"/>
          <p:cNvSpPr/>
          <p:nvPr/>
        </p:nvSpPr>
        <p:spPr>
          <a:xfrm>
            <a:off x="8718804" y="4824984"/>
            <a:ext cx="2540" cy="238125"/>
          </a:xfrm>
          <a:custGeom>
            <a:rect b="b" l="l" r="r" t="t"/>
            <a:pathLst>
              <a:path extrusionOk="0" h="238125" w="2540">
                <a:moveTo>
                  <a:pt x="0" y="0"/>
                </a:moveTo>
                <a:lnTo>
                  <a:pt x="2413" y="23774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83616" y="-51104"/>
            <a:ext cx="6487515" cy="1012698"/>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000" u="none" cap="none" strike="noStrike">
                <a:solidFill>
                  <a:srgbClr val="003B7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347472" y="2413254"/>
            <a:ext cx="4040504" cy="21291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2" type="sldNum"/>
          </p:nvPr>
        </p:nvSpPr>
        <p:spPr>
          <a:xfrm>
            <a:off x="8847073" y="4881984"/>
            <a:ext cx="210820" cy="15778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chemeClr val="lt1"/>
                </a:solidFill>
                <a:latin typeface="Calibri"/>
                <a:ea typeface="Calibri"/>
                <a:cs typeface="Calibri"/>
                <a:sym typeface="Calibri"/>
              </a:defRPr>
            </a:lvl1pPr>
            <a:lvl2pPr indent="0" lvl="1" marL="38100">
              <a:lnSpc>
                <a:spcPct val="100000"/>
              </a:lnSpc>
              <a:spcBef>
                <a:spcPts val="0"/>
              </a:spcBef>
              <a:buNone/>
              <a:defRPr b="0" i="0" sz="800">
                <a:solidFill>
                  <a:schemeClr val="lt1"/>
                </a:solidFill>
                <a:latin typeface="Calibri"/>
                <a:ea typeface="Calibri"/>
                <a:cs typeface="Calibri"/>
                <a:sym typeface="Calibri"/>
              </a:defRPr>
            </a:lvl2pPr>
            <a:lvl3pPr indent="0" lvl="2" marL="38100">
              <a:lnSpc>
                <a:spcPct val="100000"/>
              </a:lnSpc>
              <a:spcBef>
                <a:spcPts val="0"/>
              </a:spcBef>
              <a:buNone/>
              <a:defRPr b="0" i="0" sz="800">
                <a:solidFill>
                  <a:schemeClr val="lt1"/>
                </a:solidFill>
                <a:latin typeface="Calibri"/>
                <a:ea typeface="Calibri"/>
                <a:cs typeface="Calibri"/>
                <a:sym typeface="Calibri"/>
              </a:defRPr>
            </a:lvl3pPr>
            <a:lvl4pPr indent="0" lvl="3" marL="38100">
              <a:lnSpc>
                <a:spcPct val="100000"/>
              </a:lnSpc>
              <a:spcBef>
                <a:spcPts val="0"/>
              </a:spcBef>
              <a:buNone/>
              <a:defRPr b="0" i="0" sz="800">
                <a:solidFill>
                  <a:schemeClr val="lt1"/>
                </a:solidFill>
                <a:latin typeface="Calibri"/>
                <a:ea typeface="Calibri"/>
                <a:cs typeface="Calibri"/>
                <a:sym typeface="Calibri"/>
              </a:defRPr>
            </a:lvl4pPr>
            <a:lvl5pPr indent="0" lvl="4" marL="38100">
              <a:lnSpc>
                <a:spcPct val="100000"/>
              </a:lnSpc>
              <a:spcBef>
                <a:spcPts val="0"/>
              </a:spcBef>
              <a:buNone/>
              <a:defRPr b="0" i="0" sz="800">
                <a:solidFill>
                  <a:schemeClr val="lt1"/>
                </a:solidFill>
                <a:latin typeface="Calibri"/>
                <a:ea typeface="Calibri"/>
                <a:cs typeface="Calibri"/>
                <a:sym typeface="Calibri"/>
              </a:defRPr>
            </a:lvl5pPr>
            <a:lvl6pPr indent="0" lvl="5" marL="38100">
              <a:lnSpc>
                <a:spcPct val="100000"/>
              </a:lnSpc>
              <a:spcBef>
                <a:spcPts val="0"/>
              </a:spcBef>
              <a:buNone/>
              <a:defRPr b="0" i="0" sz="800">
                <a:solidFill>
                  <a:schemeClr val="lt1"/>
                </a:solidFill>
                <a:latin typeface="Calibri"/>
                <a:ea typeface="Calibri"/>
                <a:cs typeface="Calibri"/>
                <a:sym typeface="Calibri"/>
              </a:defRPr>
            </a:lvl6pPr>
            <a:lvl7pPr indent="0" lvl="6" marL="38100">
              <a:lnSpc>
                <a:spcPct val="100000"/>
              </a:lnSpc>
              <a:spcBef>
                <a:spcPts val="0"/>
              </a:spcBef>
              <a:buNone/>
              <a:defRPr b="0" i="0" sz="800">
                <a:solidFill>
                  <a:schemeClr val="lt1"/>
                </a:solidFill>
                <a:latin typeface="Calibri"/>
                <a:ea typeface="Calibri"/>
                <a:cs typeface="Calibri"/>
                <a:sym typeface="Calibri"/>
              </a:defRPr>
            </a:lvl7pPr>
            <a:lvl8pPr indent="0" lvl="7" marL="38100">
              <a:lnSpc>
                <a:spcPct val="100000"/>
              </a:lnSpc>
              <a:spcBef>
                <a:spcPts val="0"/>
              </a:spcBef>
              <a:buNone/>
              <a:defRPr b="0" i="0" sz="800">
                <a:solidFill>
                  <a:schemeClr val="lt1"/>
                </a:solidFill>
                <a:latin typeface="Calibri"/>
                <a:ea typeface="Calibri"/>
                <a:cs typeface="Calibri"/>
                <a:sym typeface="Calibri"/>
              </a:defRPr>
            </a:lvl8pPr>
            <a:lvl9pPr indent="0" lvl="8" marL="38100">
              <a:lnSpc>
                <a:spcPct val="100000"/>
              </a:lnSpc>
              <a:spcBef>
                <a:spcPts val="0"/>
              </a:spcBef>
              <a:buNone/>
              <a:defRPr b="0" i="0" sz="8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0"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 Id="rId4" Type="http://schemas.openxmlformats.org/officeDocument/2006/relationships/image" Target="../media/image39.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35.png"/><Relationship Id="rId7" Type="http://schemas.openxmlformats.org/officeDocument/2006/relationships/image" Target="../media/image42.png"/><Relationship Id="rId8"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9d2RUm9746c" TargetMode="External"/><Relationship Id="rId4" Type="http://schemas.openxmlformats.org/officeDocument/2006/relationships/image" Target="../media/image4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5.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XrRwx00MB7U" TargetMode="External"/><Relationship Id="rId4" Type="http://schemas.openxmlformats.org/officeDocument/2006/relationships/image" Target="../media/image4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20.jpg"/><Relationship Id="rId10" Type="http://schemas.openxmlformats.org/officeDocument/2006/relationships/image" Target="../media/image14.jpg"/><Relationship Id="rId13" Type="http://schemas.openxmlformats.org/officeDocument/2006/relationships/image" Target="../media/image11.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5.png"/><Relationship Id="rId1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hyperlink" Target="https://viso.ai/deep-learning/mask-r-cnn/" TargetMode="External"/><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47.png"/><Relationship Id="rId7" Type="http://schemas.openxmlformats.org/officeDocument/2006/relationships/image" Target="../media/image25.png"/><Relationship Id="rId8"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jpg"/><Relationship Id="rId4" Type="http://schemas.openxmlformats.org/officeDocument/2006/relationships/image" Target="../media/image29.jpg"/><Relationship Id="rId5" Type="http://schemas.openxmlformats.org/officeDocument/2006/relationships/image" Target="../media/image40.jpg"/><Relationship Id="rId6" Type="http://schemas.openxmlformats.org/officeDocument/2006/relationships/image" Target="../media/image32.jpg"/><Relationship Id="rId7" Type="http://schemas.openxmlformats.org/officeDocument/2006/relationships/image" Target="../media/image31.jpg"/><Relationship Id="rId8"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pic>
        <p:nvPicPr>
          <p:cNvPr id="52" name="Google Shape;52;p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53" name="Google Shape;53;p7"/>
          <p:cNvSpPr txBox="1"/>
          <p:nvPr/>
        </p:nvSpPr>
        <p:spPr>
          <a:xfrm>
            <a:off x="305100" y="444250"/>
            <a:ext cx="8533800" cy="1359000"/>
          </a:xfrm>
          <a:prstGeom prst="rect">
            <a:avLst/>
          </a:prstGeom>
          <a:noFill/>
          <a:ln>
            <a:noFill/>
          </a:ln>
        </p:spPr>
        <p:txBody>
          <a:bodyPr anchorCtr="0" anchor="t" bIns="0" lIns="0" spcFirstLastPara="1" rIns="0" wrap="square" tIns="12700">
            <a:spAutoFit/>
          </a:bodyPr>
          <a:lstStyle/>
          <a:p>
            <a:pPr indent="0" lvl="0" marL="12700" rtl="0" algn="l">
              <a:lnSpc>
                <a:spcPct val="99378"/>
              </a:lnSpc>
              <a:spcBef>
                <a:spcPts val="0"/>
              </a:spcBef>
              <a:spcAft>
                <a:spcPts val="0"/>
              </a:spcAft>
              <a:buNone/>
            </a:pPr>
            <a:r>
              <a:rPr b="1" lang="en-US" sz="4400">
                <a:solidFill>
                  <a:srgbClr val="FFFFFF"/>
                </a:solidFill>
                <a:latin typeface="Calibri"/>
                <a:ea typeface="Calibri"/>
                <a:cs typeface="Calibri"/>
                <a:sym typeface="Calibri"/>
              </a:rPr>
              <a:t>Intel® RealsensE™</a:t>
            </a:r>
            <a:endParaRPr sz="4400">
              <a:latin typeface="Calibri"/>
              <a:ea typeface="Calibri"/>
              <a:cs typeface="Calibri"/>
              <a:sym typeface="Calibri"/>
            </a:endParaRPr>
          </a:p>
          <a:p>
            <a:pPr indent="0" lvl="0" marL="12700" rtl="0" algn="l">
              <a:lnSpc>
                <a:spcPct val="99378"/>
              </a:lnSpc>
              <a:spcBef>
                <a:spcPts val="0"/>
              </a:spcBef>
              <a:spcAft>
                <a:spcPts val="0"/>
              </a:spcAft>
              <a:buNone/>
            </a:pPr>
            <a:r>
              <a:rPr b="1" lang="en-US" sz="4400">
                <a:solidFill>
                  <a:srgbClr val="FFFFFF"/>
                </a:solidFill>
                <a:latin typeface="Calibri"/>
                <a:ea typeface="Calibri"/>
                <a:cs typeface="Calibri"/>
                <a:sym typeface="Calibri"/>
              </a:rPr>
              <a:t>Distance &amp; Object Detection</a:t>
            </a:r>
            <a:endParaRPr sz="4400">
              <a:latin typeface="Calibri"/>
              <a:ea typeface="Calibri"/>
              <a:cs typeface="Calibri"/>
              <a:sym typeface="Calibri"/>
            </a:endParaRPr>
          </a:p>
        </p:txBody>
      </p:sp>
      <p:sp>
        <p:nvSpPr>
          <p:cNvPr id="54" name="Google Shape;54;p7"/>
          <p:cNvSpPr txBox="1"/>
          <p:nvPr/>
        </p:nvSpPr>
        <p:spPr>
          <a:xfrm>
            <a:off x="485701" y="2133729"/>
            <a:ext cx="5886600" cy="2759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00">
                <a:solidFill>
                  <a:srgbClr val="FFFFFF"/>
                </a:solidFill>
                <a:latin typeface="Calibri"/>
                <a:ea typeface="Calibri"/>
                <a:cs typeface="Calibri"/>
                <a:sym typeface="Calibri"/>
              </a:rPr>
              <a:t>lidar-camera-l515</a:t>
            </a:r>
            <a:endParaRPr sz="2000">
              <a:latin typeface="Calibri"/>
              <a:ea typeface="Calibri"/>
              <a:cs typeface="Calibri"/>
              <a:sym typeface="Calibri"/>
            </a:endParaRPr>
          </a:p>
          <a:p>
            <a:pPr indent="0" lvl="0" marL="12700" rtl="0" algn="l">
              <a:lnSpc>
                <a:spcPct val="100000"/>
              </a:lnSpc>
              <a:spcBef>
                <a:spcPts val="1250"/>
              </a:spcBef>
              <a:spcAft>
                <a:spcPts val="0"/>
              </a:spcAft>
              <a:buNone/>
            </a:pPr>
            <a:r>
              <a:rPr lang="en-US">
                <a:solidFill>
                  <a:srgbClr val="FFFFFF"/>
                </a:solidFill>
                <a:latin typeface="Calibri"/>
                <a:ea typeface="Calibri"/>
                <a:cs typeface="Calibri"/>
                <a:sym typeface="Calibri"/>
              </a:rPr>
              <a:t>Autonomous robots - </a:t>
            </a:r>
            <a:r>
              <a:rPr lang="en-US" sz="1200">
                <a:solidFill>
                  <a:schemeClr val="lt1"/>
                </a:solidFill>
                <a:latin typeface="Calibri"/>
                <a:ea typeface="Calibri"/>
                <a:cs typeface="Calibri"/>
                <a:sym typeface="Calibri"/>
              </a:rPr>
              <a:t>Professor Boaz Ben Moshe</a:t>
            </a:r>
            <a:endParaRPr sz="1400">
              <a:latin typeface="Calibri"/>
              <a:ea typeface="Calibri"/>
              <a:cs typeface="Calibri"/>
              <a:sym typeface="Calibri"/>
            </a:endParaRPr>
          </a:p>
          <a:p>
            <a:pPr indent="0" lvl="0" marL="12700" rtl="0" algn="l">
              <a:lnSpc>
                <a:spcPct val="100000"/>
              </a:lnSpc>
              <a:spcBef>
                <a:spcPts val="1220"/>
              </a:spcBef>
              <a:spcAft>
                <a:spcPts val="0"/>
              </a:spcAft>
              <a:buNone/>
            </a:pPr>
            <a:r>
              <a:rPr lang="en-US" sz="1300">
                <a:solidFill>
                  <a:srgbClr val="FFFFFF"/>
                </a:solidFill>
                <a:latin typeface="Calibri"/>
                <a:ea typeface="Calibri"/>
                <a:cs typeface="Calibri"/>
                <a:sym typeface="Calibri"/>
              </a:rPr>
              <a:t>Ariel University</a:t>
            </a:r>
            <a:endParaRPr sz="1300">
              <a:solidFill>
                <a:srgbClr val="FFFFFF"/>
              </a:solidFill>
              <a:latin typeface="Calibri"/>
              <a:ea typeface="Calibri"/>
              <a:cs typeface="Calibri"/>
              <a:sym typeface="Calibri"/>
            </a:endParaRPr>
          </a:p>
          <a:p>
            <a:pPr indent="0" lvl="0" marL="12700" rtl="0" algn="l">
              <a:lnSpc>
                <a:spcPct val="100000"/>
              </a:lnSpc>
              <a:spcBef>
                <a:spcPts val="1220"/>
              </a:spcBef>
              <a:spcAft>
                <a:spcPts val="0"/>
              </a:spcAft>
              <a:buNone/>
            </a:pPr>
            <a:r>
              <a:t/>
            </a:r>
            <a:endParaRPr sz="1200">
              <a:solidFill>
                <a:srgbClr val="FFFFFF"/>
              </a:solidFill>
              <a:latin typeface="Calibri"/>
              <a:ea typeface="Calibri"/>
              <a:cs typeface="Calibri"/>
              <a:sym typeface="Calibri"/>
            </a:endParaRPr>
          </a:p>
          <a:p>
            <a:pPr indent="0" lvl="0" marL="12700" rtl="0" algn="l">
              <a:lnSpc>
                <a:spcPct val="100000"/>
              </a:lnSpc>
              <a:spcBef>
                <a:spcPts val="1220"/>
              </a:spcBef>
              <a:spcAft>
                <a:spcPts val="0"/>
              </a:spcAft>
              <a:buNone/>
            </a:pPr>
            <a:r>
              <a:t/>
            </a:r>
            <a:endParaRPr sz="1200">
              <a:solidFill>
                <a:srgbClr val="FFFFFF"/>
              </a:solidFill>
              <a:latin typeface="Calibri"/>
              <a:ea typeface="Calibri"/>
              <a:cs typeface="Calibri"/>
              <a:sym typeface="Calibri"/>
            </a:endParaRPr>
          </a:p>
          <a:p>
            <a:pPr indent="0" lvl="0" marL="0" rtl="0" algn="l">
              <a:lnSpc>
                <a:spcPct val="100000"/>
              </a:lnSpc>
              <a:spcBef>
                <a:spcPts val="1220"/>
              </a:spcBef>
              <a:spcAft>
                <a:spcPts val="0"/>
              </a:spcAft>
              <a:buNone/>
            </a:pPr>
            <a:r>
              <a:t/>
            </a:r>
            <a:endParaRPr sz="1200">
              <a:solidFill>
                <a:srgbClr val="FFFFFF"/>
              </a:solidFill>
              <a:latin typeface="Calibri"/>
              <a:ea typeface="Calibri"/>
              <a:cs typeface="Calibri"/>
              <a:sym typeface="Calibri"/>
            </a:endParaRPr>
          </a:p>
          <a:p>
            <a:pPr indent="0" lvl="0" marL="12700" rtl="0" algn="l">
              <a:lnSpc>
                <a:spcPct val="100000"/>
              </a:lnSpc>
              <a:spcBef>
                <a:spcPts val="1220"/>
              </a:spcBef>
              <a:spcAft>
                <a:spcPts val="0"/>
              </a:spcAft>
              <a:buNone/>
            </a:pPr>
            <a:r>
              <a:rPr lang="en-US" sz="1200">
                <a:solidFill>
                  <a:srgbClr val="FFFFFF"/>
                </a:solidFill>
                <a:latin typeface="Calibri"/>
                <a:ea typeface="Calibri"/>
                <a:cs typeface="Calibri"/>
                <a:sym typeface="Calibri"/>
              </a:rPr>
              <a:t>Written by Saar Barel, Almog Reuveny, Ishay Levy.</a:t>
            </a:r>
            <a:endParaRPr sz="1200">
              <a:solidFill>
                <a:srgbClr val="FFFFFF"/>
              </a:solidFill>
              <a:latin typeface="Calibri"/>
              <a:ea typeface="Calibri"/>
              <a:cs typeface="Calibri"/>
              <a:sym typeface="Calibri"/>
            </a:endParaRPr>
          </a:p>
          <a:p>
            <a:pPr indent="0" lvl="0" marL="12700" rtl="0" algn="l">
              <a:lnSpc>
                <a:spcPct val="100000"/>
              </a:lnSpc>
              <a:spcBef>
                <a:spcPts val="1220"/>
              </a:spcBef>
              <a:spcAft>
                <a:spcPts val="0"/>
              </a:spcAft>
              <a:buNone/>
            </a:pPr>
            <a:r>
              <a:t/>
            </a:r>
            <a:endParaRPr sz="1200">
              <a:solidFill>
                <a:srgbClr val="FFFFFF"/>
              </a:solidFill>
              <a:latin typeface="Calibri"/>
              <a:ea typeface="Calibri"/>
              <a:cs typeface="Calibri"/>
              <a:sym typeface="Calibri"/>
            </a:endParaRPr>
          </a:p>
        </p:txBody>
      </p:sp>
      <p:pic>
        <p:nvPicPr>
          <p:cNvPr id="55" name="Google Shape;55;p7"/>
          <p:cNvPicPr preferRelativeResize="0"/>
          <p:nvPr/>
        </p:nvPicPr>
        <p:blipFill>
          <a:blip r:embed="rId4">
            <a:alphaModFix/>
          </a:blip>
          <a:stretch>
            <a:fillRect/>
          </a:stretch>
        </p:blipFill>
        <p:spPr>
          <a:xfrm>
            <a:off x="6789125" y="2094050"/>
            <a:ext cx="1600200" cy="2838450"/>
          </a:xfrm>
          <a:prstGeom prst="rect">
            <a:avLst/>
          </a:prstGeom>
          <a:noFill/>
          <a:ln>
            <a:noFill/>
          </a:ln>
        </p:spPr>
      </p:pic>
      <p:pic>
        <p:nvPicPr>
          <p:cNvPr id="56" name="Google Shape;56;p7"/>
          <p:cNvPicPr preferRelativeResize="0"/>
          <p:nvPr/>
        </p:nvPicPr>
        <p:blipFill>
          <a:blip r:embed="rId5">
            <a:alphaModFix/>
          </a:blip>
          <a:stretch>
            <a:fillRect/>
          </a:stretch>
        </p:blipFill>
        <p:spPr>
          <a:xfrm>
            <a:off x="7848021" y="297750"/>
            <a:ext cx="990875" cy="990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16"/>
          <p:cNvGrpSpPr/>
          <p:nvPr/>
        </p:nvGrpSpPr>
        <p:grpSpPr>
          <a:xfrm>
            <a:off x="808481" y="666749"/>
            <a:ext cx="7527290" cy="3941192"/>
            <a:chOff x="808481" y="666749"/>
            <a:chExt cx="7527290" cy="3941192"/>
          </a:xfrm>
        </p:grpSpPr>
        <p:sp>
          <p:nvSpPr>
            <p:cNvPr id="200" name="Google Shape;200;p16"/>
            <p:cNvSpPr/>
            <p:nvPr/>
          </p:nvSpPr>
          <p:spPr>
            <a:xfrm>
              <a:off x="808481" y="666749"/>
              <a:ext cx="7527290" cy="1774189"/>
            </a:xfrm>
            <a:custGeom>
              <a:rect b="b" l="l" r="r" t="t"/>
              <a:pathLst>
                <a:path extrusionOk="0" h="1774189" w="7527290">
                  <a:moveTo>
                    <a:pt x="0" y="177419"/>
                  </a:moveTo>
                  <a:lnTo>
                    <a:pt x="6336" y="130233"/>
                  </a:lnTo>
                  <a:lnTo>
                    <a:pt x="24220" y="87846"/>
                  </a:lnTo>
                  <a:lnTo>
                    <a:pt x="51958" y="51942"/>
                  </a:lnTo>
                  <a:lnTo>
                    <a:pt x="87861" y="24209"/>
                  </a:lnTo>
                  <a:lnTo>
                    <a:pt x="130236" y="6333"/>
                  </a:lnTo>
                  <a:lnTo>
                    <a:pt x="177393" y="0"/>
                  </a:lnTo>
                  <a:lnTo>
                    <a:pt x="7349617" y="0"/>
                  </a:lnTo>
                  <a:lnTo>
                    <a:pt x="7396802" y="6333"/>
                  </a:lnTo>
                  <a:lnTo>
                    <a:pt x="7439189" y="24209"/>
                  </a:lnTo>
                  <a:lnTo>
                    <a:pt x="7475093" y="51943"/>
                  </a:lnTo>
                  <a:lnTo>
                    <a:pt x="7502826" y="87846"/>
                  </a:lnTo>
                  <a:lnTo>
                    <a:pt x="7520702" y="130233"/>
                  </a:lnTo>
                  <a:lnTo>
                    <a:pt x="7527036" y="177419"/>
                  </a:lnTo>
                  <a:lnTo>
                    <a:pt x="7527036" y="1596517"/>
                  </a:lnTo>
                  <a:lnTo>
                    <a:pt x="7520702" y="1643702"/>
                  </a:lnTo>
                  <a:lnTo>
                    <a:pt x="7502826" y="1686089"/>
                  </a:lnTo>
                  <a:lnTo>
                    <a:pt x="7475093" y="1721993"/>
                  </a:lnTo>
                  <a:lnTo>
                    <a:pt x="7439189" y="1749726"/>
                  </a:lnTo>
                  <a:lnTo>
                    <a:pt x="7396802" y="1767602"/>
                  </a:lnTo>
                  <a:lnTo>
                    <a:pt x="7349617" y="1773936"/>
                  </a:lnTo>
                  <a:lnTo>
                    <a:pt x="177393" y="1773936"/>
                  </a:lnTo>
                  <a:lnTo>
                    <a:pt x="130236" y="1767602"/>
                  </a:lnTo>
                  <a:lnTo>
                    <a:pt x="87861" y="1749726"/>
                  </a:lnTo>
                  <a:lnTo>
                    <a:pt x="51958" y="1721993"/>
                  </a:lnTo>
                  <a:lnTo>
                    <a:pt x="24220" y="1686089"/>
                  </a:lnTo>
                  <a:lnTo>
                    <a:pt x="6336" y="1643702"/>
                  </a:lnTo>
                  <a:lnTo>
                    <a:pt x="0" y="1596517"/>
                  </a:lnTo>
                  <a:lnTo>
                    <a:pt x="0" y="177419"/>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16"/>
            <p:cNvSpPr/>
            <p:nvPr/>
          </p:nvSpPr>
          <p:spPr>
            <a:xfrm>
              <a:off x="1034033" y="902969"/>
              <a:ext cx="2211705" cy="1455420"/>
            </a:xfrm>
            <a:custGeom>
              <a:rect b="b" l="l" r="r" t="t"/>
              <a:pathLst>
                <a:path extrusionOk="0" h="1455420" w="2211705">
                  <a:moveTo>
                    <a:pt x="2065782" y="0"/>
                  </a:moveTo>
                  <a:lnTo>
                    <a:pt x="145541" y="0"/>
                  </a:lnTo>
                  <a:lnTo>
                    <a:pt x="99540" y="7418"/>
                  </a:lnTo>
                  <a:lnTo>
                    <a:pt x="59587" y="28078"/>
                  </a:lnTo>
                  <a:lnTo>
                    <a:pt x="28081" y="59582"/>
                  </a:lnTo>
                  <a:lnTo>
                    <a:pt x="7420" y="99535"/>
                  </a:lnTo>
                  <a:lnTo>
                    <a:pt x="0" y="145541"/>
                  </a:lnTo>
                  <a:lnTo>
                    <a:pt x="0" y="1309877"/>
                  </a:lnTo>
                  <a:lnTo>
                    <a:pt x="7420" y="1355884"/>
                  </a:lnTo>
                  <a:lnTo>
                    <a:pt x="28081" y="1395837"/>
                  </a:lnTo>
                  <a:lnTo>
                    <a:pt x="59587" y="1427341"/>
                  </a:lnTo>
                  <a:lnTo>
                    <a:pt x="99540" y="1448001"/>
                  </a:lnTo>
                  <a:lnTo>
                    <a:pt x="145541" y="1455419"/>
                  </a:lnTo>
                  <a:lnTo>
                    <a:pt x="2065782" y="1455419"/>
                  </a:lnTo>
                  <a:lnTo>
                    <a:pt x="2111788" y="1448001"/>
                  </a:lnTo>
                  <a:lnTo>
                    <a:pt x="2151741" y="1427341"/>
                  </a:lnTo>
                  <a:lnTo>
                    <a:pt x="2183245" y="1395837"/>
                  </a:lnTo>
                  <a:lnTo>
                    <a:pt x="2203905" y="1355884"/>
                  </a:lnTo>
                  <a:lnTo>
                    <a:pt x="2211324" y="1309877"/>
                  </a:lnTo>
                  <a:lnTo>
                    <a:pt x="2211324" y="145541"/>
                  </a:lnTo>
                  <a:lnTo>
                    <a:pt x="2203905" y="99535"/>
                  </a:lnTo>
                  <a:lnTo>
                    <a:pt x="2183245" y="59582"/>
                  </a:lnTo>
                  <a:lnTo>
                    <a:pt x="2151741" y="28078"/>
                  </a:lnTo>
                  <a:lnTo>
                    <a:pt x="2111788" y="7418"/>
                  </a:lnTo>
                  <a:lnTo>
                    <a:pt x="2065782" y="0"/>
                  </a:lnTo>
                  <a:close/>
                </a:path>
              </a:pathLst>
            </a:custGeom>
            <a:solidFill>
              <a:srgbClr val="CACA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6"/>
            <p:cNvSpPr/>
            <p:nvPr/>
          </p:nvSpPr>
          <p:spPr>
            <a:xfrm>
              <a:off x="1034033" y="902969"/>
              <a:ext cx="2211705" cy="1455420"/>
            </a:xfrm>
            <a:custGeom>
              <a:rect b="b" l="l" r="r" t="t"/>
              <a:pathLst>
                <a:path extrusionOk="0" h="1455420" w="2211705">
                  <a:moveTo>
                    <a:pt x="0" y="145541"/>
                  </a:moveTo>
                  <a:lnTo>
                    <a:pt x="7420" y="99535"/>
                  </a:lnTo>
                  <a:lnTo>
                    <a:pt x="28081" y="59582"/>
                  </a:lnTo>
                  <a:lnTo>
                    <a:pt x="59587" y="28078"/>
                  </a:lnTo>
                  <a:lnTo>
                    <a:pt x="99540" y="7418"/>
                  </a:lnTo>
                  <a:lnTo>
                    <a:pt x="145541" y="0"/>
                  </a:lnTo>
                  <a:lnTo>
                    <a:pt x="2065782" y="0"/>
                  </a:lnTo>
                  <a:lnTo>
                    <a:pt x="2111788" y="7418"/>
                  </a:lnTo>
                  <a:lnTo>
                    <a:pt x="2151741" y="28078"/>
                  </a:lnTo>
                  <a:lnTo>
                    <a:pt x="2183245" y="59582"/>
                  </a:lnTo>
                  <a:lnTo>
                    <a:pt x="2203905" y="99535"/>
                  </a:lnTo>
                  <a:lnTo>
                    <a:pt x="2211324" y="145541"/>
                  </a:lnTo>
                  <a:lnTo>
                    <a:pt x="2211324" y="1309877"/>
                  </a:lnTo>
                  <a:lnTo>
                    <a:pt x="2203905" y="1355884"/>
                  </a:lnTo>
                  <a:lnTo>
                    <a:pt x="2183245" y="1395837"/>
                  </a:lnTo>
                  <a:lnTo>
                    <a:pt x="2151741" y="1427341"/>
                  </a:lnTo>
                  <a:lnTo>
                    <a:pt x="2111788" y="1448001"/>
                  </a:lnTo>
                  <a:lnTo>
                    <a:pt x="2065782" y="1455419"/>
                  </a:lnTo>
                  <a:lnTo>
                    <a:pt x="145541" y="1455419"/>
                  </a:lnTo>
                  <a:lnTo>
                    <a:pt x="99540" y="1448001"/>
                  </a:lnTo>
                  <a:lnTo>
                    <a:pt x="59587" y="1427341"/>
                  </a:lnTo>
                  <a:lnTo>
                    <a:pt x="28081" y="1395837"/>
                  </a:lnTo>
                  <a:lnTo>
                    <a:pt x="7420" y="1355884"/>
                  </a:lnTo>
                  <a:lnTo>
                    <a:pt x="0" y="1309877"/>
                  </a:lnTo>
                  <a:lnTo>
                    <a:pt x="0" y="145541"/>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p16"/>
            <p:cNvSpPr/>
            <p:nvPr/>
          </p:nvSpPr>
          <p:spPr>
            <a:xfrm>
              <a:off x="1034033" y="2440686"/>
              <a:ext cx="2211705" cy="2167255"/>
            </a:xfrm>
            <a:custGeom>
              <a:rect b="b" l="l" r="r" t="t"/>
              <a:pathLst>
                <a:path extrusionOk="0" h="2167254" w="2211705">
                  <a:moveTo>
                    <a:pt x="2211324" y="0"/>
                  </a:moveTo>
                  <a:lnTo>
                    <a:pt x="0" y="0"/>
                  </a:lnTo>
                  <a:lnTo>
                    <a:pt x="0" y="1958251"/>
                  </a:lnTo>
                  <a:lnTo>
                    <a:pt x="4717" y="2000345"/>
                  </a:lnTo>
                  <a:lnTo>
                    <a:pt x="18245" y="2039553"/>
                  </a:lnTo>
                  <a:lnTo>
                    <a:pt x="39653" y="2075033"/>
                  </a:lnTo>
                  <a:lnTo>
                    <a:pt x="68005" y="2105947"/>
                  </a:lnTo>
                  <a:lnTo>
                    <a:pt x="102368" y="2131453"/>
                  </a:lnTo>
                  <a:lnTo>
                    <a:pt x="141810" y="2150712"/>
                  </a:lnTo>
                  <a:lnTo>
                    <a:pt x="185396" y="2162884"/>
                  </a:lnTo>
                  <a:lnTo>
                    <a:pt x="232194" y="2167128"/>
                  </a:lnTo>
                  <a:lnTo>
                    <a:pt x="1979167" y="2167128"/>
                  </a:lnTo>
                  <a:lnTo>
                    <a:pt x="2025934" y="2162884"/>
                  </a:lnTo>
                  <a:lnTo>
                    <a:pt x="2069502" y="2150712"/>
                  </a:lnTo>
                  <a:lnTo>
                    <a:pt x="2108936" y="2131453"/>
                  </a:lnTo>
                  <a:lnTo>
                    <a:pt x="2143299" y="2105947"/>
                  </a:lnTo>
                  <a:lnTo>
                    <a:pt x="2171656" y="2075033"/>
                  </a:lnTo>
                  <a:lnTo>
                    <a:pt x="2193069" y="2039553"/>
                  </a:lnTo>
                  <a:lnTo>
                    <a:pt x="2206604" y="2000345"/>
                  </a:lnTo>
                  <a:lnTo>
                    <a:pt x="2211324" y="1958251"/>
                  </a:lnTo>
                  <a:lnTo>
                    <a:pt x="221132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16"/>
            <p:cNvSpPr/>
            <p:nvPr/>
          </p:nvSpPr>
          <p:spPr>
            <a:xfrm>
              <a:off x="1034033" y="2440686"/>
              <a:ext cx="2211705" cy="2167255"/>
            </a:xfrm>
            <a:custGeom>
              <a:rect b="b" l="l" r="r" t="t"/>
              <a:pathLst>
                <a:path extrusionOk="0" h="2167254" w="2211705">
                  <a:moveTo>
                    <a:pt x="1979167" y="2167128"/>
                  </a:moveTo>
                  <a:lnTo>
                    <a:pt x="232194" y="2167128"/>
                  </a:lnTo>
                  <a:lnTo>
                    <a:pt x="185396" y="2162884"/>
                  </a:lnTo>
                  <a:lnTo>
                    <a:pt x="141810" y="2150712"/>
                  </a:lnTo>
                  <a:lnTo>
                    <a:pt x="102368" y="2131453"/>
                  </a:lnTo>
                  <a:lnTo>
                    <a:pt x="68005" y="2105947"/>
                  </a:lnTo>
                  <a:lnTo>
                    <a:pt x="39653" y="2075033"/>
                  </a:lnTo>
                  <a:lnTo>
                    <a:pt x="18245" y="2039553"/>
                  </a:lnTo>
                  <a:lnTo>
                    <a:pt x="4717" y="2000345"/>
                  </a:lnTo>
                  <a:lnTo>
                    <a:pt x="0" y="1958251"/>
                  </a:lnTo>
                  <a:lnTo>
                    <a:pt x="0" y="0"/>
                  </a:lnTo>
                  <a:lnTo>
                    <a:pt x="2211324" y="0"/>
                  </a:lnTo>
                  <a:lnTo>
                    <a:pt x="2211324" y="1958251"/>
                  </a:lnTo>
                  <a:lnTo>
                    <a:pt x="2206604" y="2000345"/>
                  </a:lnTo>
                  <a:lnTo>
                    <a:pt x="2193069" y="2039553"/>
                  </a:lnTo>
                  <a:lnTo>
                    <a:pt x="2171656" y="2075033"/>
                  </a:lnTo>
                  <a:lnTo>
                    <a:pt x="2143299" y="2105947"/>
                  </a:lnTo>
                  <a:lnTo>
                    <a:pt x="2108936" y="2131453"/>
                  </a:lnTo>
                  <a:lnTo>
                    <a:pt x="2069502" y="2150712"/>
                  </a:lnTo>
                  <a:lnTo>
                    <a:pt x="2025934" y="2162884"/>
                  </a:lnTo>
                  <a:lnTo>
                    <a:pt x="1979167" y="216712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16"/>
            <p:cNvSpPr/>
            <p:nvPr/>
          </p:nvSpPr>
          <p:spPr>
            <a:xfrm>
              <a:off x="3466338" y="902969"/>
              <a:ext cx="2211705" cy="1455420"/>
            </a:xfrm>
            <a:custGeom>
              <a:rect b="b" l="l" r="r" t="t"/>
              <a:pathLst>
                <a:path extrusionOk="0" h="1455420" w="2211704">
                  <a:moveTo>
                    <a:pt x="2065782" y="0"/>
                  </a:moveTo>
                  <a:lnTo>
                    <a:pt x="145541" y="0"/>
                  </a:lnTo>
                  <a:lnTo>
                    <a:pt x="99535" y="7418"/>
                  </a:lnTo>
                  <a:lnTo>
                    <a:pt x="59582" y="28078"/>
                  </a:lnTo>
                  <a:lnTo>
                    <a:pt x="28078" y="59582"/>
                  </a:lnTo>
                  <a:lnTo>
                    <a:pt x="7418" y="99535"/>
                  </a:lnTo>
                  <a:lnTo>
                    <a:pt x="0" y="145541"/>
                  </a:lnTo>
                  <a:lnTo>
                    <a:pt x="0" y="1309877"/>
                  </a:lnTo>
                  <a:lnTo>
                    <a:pt x="7418" y="1355884"/>
                  </a:lnTo>
                  <a:lnTo>
                    <a:pt x="28078" y="1395837"/>
                  </a:lnTo>
                  <a:lnTo>
                    <a:pt x="59582" y="1427341"/>
                  </a:lnTo>
                  <a:lnTo>
                    <a:pt x="99535" y="1448001"/>
                  </a:lnTo>
                  <a:lnTo>
                    <a:pt x="145541" y="1455419"/>
                  </a:lnTo>
                  <a:lnTo>
                    <a:pt x="2065782" y="1455419"/>
                  </a:lnTo>
                  <a:lnTo>
                    <a:pt x="2111788" y="1448001"/>
                  </a:lnTo>
                  <a:lnTo>
                    <a:pt x="2151741" y="1427341"/>
                  </a:lnTo>
                  <a:lnTo>
                    <a:pt x="2183245" y="1395837"/>
                  </a:lnTo>
                  <a:lnTo>
                    <a:pt x="2203905" y="1355884"/>
                  </a:lnTo>
                  <a:lnTo>
                    <a:pt x="2211324" y="1309877"/>
                  </a:lnTo>
                  <a:lnTo>
                    <a:pt x="2211324" y="145541"/>
                  </a:lnTo>
                  <a:lnTo>
                    <a:pt x="2203905" y="99535"/>
                  </a:lnTo>
                  <a:lnTo>
                    <a:pt x="2183245" y="59582"/>
                  </a:lnTo>
                  <a:lnTo>
                    <a:pt x="2151741" y="28078"/>
                  </a:lnTo>
                  <a:lnTo>
                    <a:pt x="2111788" y="7418"/>
                  </a:lnTo>
                  <a:lnTo>
                    <a:pt x="2065782" y="0"/>
                  </a:lnTo>
                  <a:close/>
                </a:path>
              </a:pathLst>
            </a:custGeom>
            <a:solidFill>
              <a:srgbClr val="CACA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16"/>
            <p:cNvSpPr/>
            <p:nvPr/>
          </p:nvSpPr>
          <p:spPr>
            <a:xfrm>
              <a:off x="3466338" y="902969"/>
              <a:ext cx="2211705" cy="1455420"/>
            </a:xfrm>
            <a:custGeom>
              <a:rect b="b" l="l" r="r" t="t"/>
              <a:pathLst>
                <a:path extrusionOk="0" h="1455420" w="2211704">
                  <a:moveTo>
                    <a:pt x="0" y="145541"/>
                  </a:moveTo>
                  <a:lnTo>
                    <a:pt x="7418" y="99535"/>
                  </a:lnTo>
                  <a:lnTo>
                    <a:pt x="28078" y="59582"/>
                  </a:lnTo>
                  <a:lnTo>
                    <a:pt x="59582" y="28078"/>
                  </a:lnTo>
                  <a:lnTo>
                    <a:pt x="99535" y="7418"/>
                  </a:lnTo>
                  <a:lnTo>
                    <a:pt x="145541" y="0"/>
                  </a:lnTo>
                  <a:lnTo>
                    <a:pt x="2065782" y="0"/>
                  </a:lnTo>
                  <a:lnTo>
                    <a:pt x="2111788" y="7418"/>
                  </a:lnTo>
                  <a:lnTo>
                    <a:pt x="2151741" y="28078"/>
                  </a:lnTo>
                  <a:lnTo>
                    <a:pt x="2183245" y="59582"/>
                  </a:lnTo>
                  <a:lnTo>
                    <a:pt x="2203905" y="99535"/>
                  </a:lnTo>
                  <a:lnTo>
                    <a:pt x="2211324" y="145541"/>
                  </a:lnTo>
                  <a:lnTo>
                    <a:pt x="2211324" y="1309877"/>
                  </a:lnTo>
                  <a:lnTo>
                    <a:pt x="2203905" y="1355884"/>
                  </a:lnTo>
                  <a:lnTo>
                    <a:pt x="2183245" y="1395837"/>
                  </a:lnTo>
                  <a:lnTo>
                    <a:pt x="2151741" y="1427341"/>
                  </a:lnTo>
                  <a:lnTo>
                    <a:pt x="2111788" y="1448001"/>
                  </a:lnTo>
                  <a:lnTo>
                    <a:pt x="2065782" y="1455419"/>
                  </a:lnTo>
                  <a:lnTo>
                    <a:pt x="145541" y="1455419"/>
                  </a:lnTo>
                  <a:lnTo>
                    <a:pt x="99535" y="1448001"/>
                  </a:lnTo>
                  <a:lnTo>
                    <a:pt x="59582" y="1427341"/>
                  </a:lnTo>
                  <a:lnTo>
                    <a:pt x="28078" y="1395837"/>
                  </a:lnTo>
                  <a:lnTo>
                    <a:pt x="7418" y="1355884"/>
                  </a:lnTo>
                  <a:lnTo>
                    <a:pt x="0" y="1309877"/>
                  </a:lnTo>
                  <a:lnTo>
                    <a:pt x="0" y="145541"/>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6"/>
            <p:cNvSpPr/>
            <p:nvPr/>
          </p:nvSpPr>
          <p:spPr>
            <a:xfrm>
              <a:off x="3466338" y="2440686"/>
              <a:ext cx="2211705" cy="2167255"/>
            </a:xfrm>
            <a:custGeom>
              <a:rect b="b" l="l" r="r" t="t"/>
              <a:pathLst>
                <a:path extrusionOk="0" h="2167254" w="2211704">
                  <a:moveTo>
                    <a:pt x="2211324" y="0"/>
                  </a:moveTo>
                  <a:lnTo>
                    <a:pt x="0" y="0"/>
                  </a:lnTo>
                  <a:lnTo>
                    <a:pt x="0" y="1958251"/>
                  </a:lnTo>
                  <a:lnTo>
                    <a:pt x="4719" y="2000345"/>
                  </a:lnTo>
                  <a:lnTo>
                    <a:pt x="18254" y="2039553"/>
                  </a:lnTo>
                  <a:lnTo>
                    <a:pt x="39667" y="2075033"/>
                  </a:lnTo>
                  <a:lnTo>
                    <a:pt x="68024" y="2105947"/>
                  </a:lnTo>
                  <a:lnTo>
                    <a:pt x="102387" y="2131453"/>
                  </a:lnTo>
                  <a:lnTo>
                    <a:pt x="141821" y="2150712"/>
                  </a:lnTo>
                  <a:lnTo>
                    <a:pt x="185389" y="2162884"/>
                  </a:lnTo>
                  <a:lnTo>
                    <a:pt x="232156" y="2167128"/>
                  </a:lnTo>
                  <a:lnTo>
                    <a:pt x="1979167" y="2167128"/>
                  </a:lnTo>
                  <a:lnTo>
                    <a:pt x="2025934" y="2162884"/>
                  </a:lnTo>
                  <a:lnTo>
                    <a:pt x="2069502" y="2150712"/>
                  </a:lnTo>
                  <a:lnTo>
                    <a:pt x="2108936" y="2131453"/>
                  </a:lnTo>
                  <a:lnTo>
                    <a:pt x="2143299" y="2105947"/>
                  </a:lnTo>
                  <a:lnTo>
                    <a:pt x="2171656" y="2075033"/>
                  </a:lnTo>
                  <a:lnTo>
                    <a:pt x="2193069" y="2039553"/>
                  </a:lnTo>
                  <a:lnTo>
                    <a:pt x="2206604" y="2000345"/>
                  </a:lnTo>
                  <a:lnTo>
                    <a:pt x="2211324" y="1958251"/>
                  </a:lnTo>
                  <a:lnTo>
                    <a:pt x="221132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16"/>
            <p:cNvSpPr/>
            <p:nvPr/>
          </p:nvSpPr>
          <p:spPr>
            <a:xfrm>
              <a:off x="3466338" y="2440686"/>
              <a:ext cx="2211705" cy="2167255"/>
            </a:xfrm>
            <a:custGeom>
              <a:rect b="b" l="l" r="r" t="t"/>
              <a:pathLst>
                <a:path extrusionOk="0" h="2167254" w="2211704">
                  <a:moveTo>
                    <a:pt x="1979167" y="2167128"/>
                  </a:moveTo>
                  <a:lnTo>
                    <a:pt x="232156" y="2167128"/>
                  </a:lnTo>
                  <a:lnTo>
                    <a:pt x="185389" y="2162884"/>
                  </a:lnTo>
                  <a:lnTo>
                    <a:pt x="141821" y="2150712"/>
                  </a:lnTo>
                  <a:lnTo>
                    <a:pt x="102387" y="2131453"/>
                  </a:lnTo>
                  <a:lnTo>
                    <a:pt x="68024" y="2105947"/>
                  </a:lnTo>
                  <a:lnTo>
                    <a:pt x="39667" y="2075033"/>
                  </a:lnTo>
                  <a:lnTo>
                    <a:pt x="18254" y="2039553"/>
                  </a:lnTo>
                  <a:lnTo>
                    <a:pt x="4719" y="2000345"/>
                  </a:lnTo>
                  <a:lnTo>
                    <a:pt x="0" y="1958251"/>
                  </a:lnTo>
                  <a:lnTo>
                    <a:pt x="0" y="0"/>
                  </a:lnTo>
                  <a:lnTo>
                    <a:pt x="2211324" y="0"/>
                  </a:lnTo>
                  <a:lnTo>
                    <a:pt x="2211324" y="1958251"/>
                  </a:lnTo>
                  <a:lnTo>
                    <a:pt x="2206604" y="2000345"/>
                  </a:lnTo>
                  <a:lnTo>
                    <a:pt x="2193069" y="2039553"/>
                  </a:lnTo>
                  <a:lnTo>
                    <a:pt x="2171656" y="2075033"/>
                  </a:lnTo>
                  <a:lnTo>
                    <a:pt x="2143299" y="2105947"/>
                  </a:lnTo>
                  <a:lnTo>
                    <a:pt x="2108936" y="2131453"/>
                  </a:lnTo>
                  <a:lnTo>
                    <a:pt x="2069502" y="2150712"/>
                  </a:lnTo>
                  <a:lnTo>
                    <a:pt x="2025934" y="2162884"/>
                  </a:lnTo>
                  <a:lnTo>
                    <a:pt x="1979167" y="216712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6"/>
            <p:cNvSpPr/>
            <p:nvPr/>
          </p:nvSpPr>
          <p:spPr>
            <a:xfrm>
              <a:off x="5898641" y="902969"/>
              <a:ext cx="2211705" cy="1455420"/>
            </a:xfrm>
            <a:custGeom>
              <a:rect b="b" l="l" r="r" t="t"/>
              <a:pathLst>
                <a:path extrusionOk="0" h="1455420" w="2211704">
                  <a:moveTo>
                    <a:pt x="2065782" y="0"/>
                  </a:moveTo>
                  <a:lnTo>
                    <a:pt x="145542" y="0"/>
                  </a:lnTo>
                  <a:lnTo>
                    <a:pt x="99535" y="7418"/>
                  </a:lnTo>
                  <a:lnTo>
                    <a:pt x="59582" y="28078"/>
                  </a:lnTo>
                  <a:lnTo>
                    <a:pt x="28078" y="59582"/>
                  </a:lnTo>
                  <a:lnTo>
                    <a:pt x="7418" y="99535"/>
                  </a:lnTo>
                  <a:lnTo>
                    <a:pt x="0" y="145541"/>
                  </a:lnTo>
                  <a:lnTo>
                    <a:pt x="0" y="1309877"/>
                  </a:lnTo>
                  <a:lnTo>
                    <a:pt x="7418" y="1355884"/>
                  </a:lnTo>
                  <a:lnTo>
                    <a:pt x="28078" y="1395837"/>
                  </a:lnTo>
                  <a:lnTo>
                    <a:pt x="59582" y="1427341"/>
                  </a:lnTo>
                  <a:lnTo>
                    <a:pt x="99535" y="1448001"/>
                  </a:lnTo>
                  <a:lnTo>
                    <a:pt x="145542" y="1455419"/>
                  </a:lnTo>
                  <a:lnTo>
                    <a:pt x="2065782" y="1455419"/>
                  </a:lnTo>
                  <a:lnTo>
                    <a:pt x="2111788" y="1448001"/>
                  </a:lnTo>
                  <a:lnTo>
                    <a:pt x="2151741" y="1427341"/>
                  </a:lnTo>
                  <a:lnTo>
                    <a:pt x="2183245" y="1395837"/>
                  </a:lnTo>
                  <a:lnTo>
                    <a:pt x="2203905" y="1355884"/>
                  </a:lnTo>
                  <a:lnTo>
                    <a:pt x="2211324" y="1309877"/>
                  </a:lnTo>
                  <a:lnTo>
                    <a:pt x="2211324" y="145541"/>
                  </a:lnTo>
                  <a:lnTo>
                    <a:pt x="2203905" y="99535"/>
                  </a:lnTo>
                  <a:lnTo>
                    <a:pt x="2183245" y="59582"/>
                  </a:lnTo>
                  <a:lnTo>
                    <a:pt x="2151741" y="28078"/>
                  </a:lnTo>
                  <a:lnTo>
                    <a:pt x="2111788" y="7418"/>
                  </a:lnTo>
                  <a:lnTo>
                    <a:pt x="2065782" y="0"/>
                  </a:lnTo>
                  <a:close/>
                </a:path>
              </a:pathLst>
            </a:custGeom>
            <a:solidFill>
              <a:srgbClr val="CACA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16"/>
            <p:cNvSpPr/>
            <p:nvPr/>
          </p:nvSpPr>
          <p:spPr>
            <a:xfrm>
              <a:off x="5898641" y="902969"/>
              <a:ext cx="2211705" cy="1455420"/>
            </a:xfrm>
            <a:custGeom>
              <a:rect b="b" l="l" r="r" t="t"/>
              <a:pathLst>
                <a:path extrusionOk="0" h="1455420" w="2211704">
                  <a:moveTo>
                    <a:pt x="0" y="145541"/>
                  </a:moveTo>
                  <a:lnTo>
                    <a:pt x="7418" y="99535"/>
                  </a:lnTo>
                  <a:lnTo>
                    <a:pt x="28078" y="59582"/>
                  </a:lnTo>
                  <a:lnTo>
                    <a:pt x="59582" y="28078"/>
                  </a:lnTo>
                  <a:lnTo>
                    <a:pt x="99535" y="7418"/>
                  </a:lnTo>
                  <a:lnTo>
                    <a:pt x="145542" y="0"/>
                  </a:lnTo>
                  <a:lnTo>
                    <a:pt x="2065782" y="0"/>
                  </a:lnTo>
                  <a:lnTo>
                    <a:pt x="2111788" y="7418"/>
                  </a:lnTo>
                  <a:lnTo>
                    <a:pt x="2151741" y="28078"/>
                  </a:lnTo>
                  <a:lnTo>
                    <a:pt x="2183245" y="59582"/>
                  </a:lnTo>
                  <a:lnTo>
                    <a:pt x="2203905" y="99535"/>
                  </a:lnTo>
                  <a:lnTo>
                    <a:pt x="2211324" y="145541"/>
                  </a:lnTo>
                  <a:lnTo>
                    <a:pt x="2211324" y="1309877"/>
                  </a:lnTo>
                  <a:lnTo>
                    <a:pt x="2203905" y="1355884"/>
                  </a:lnTo>
                  <a:lnTo>
                    <a:pt x="2183245" y="1395837"/>
                  </a:lnTo>
                  <a:lnTo>
                    <a:pt x="2151741" y="1427341"/>
                  </a:lnTo>
                  <a:lnTo>
                    <a:pt x="2111788" y="1448001"/>
                  </a:lnTo>
                  <a:lnTo>
                    <a:pt x="2065782" y="1455419"/>
                  </a:lnTo>
                  <a:lnTo>
                    <a:pt x="145542" y="1455419"/>
                  </a:lnTo>
                  <a:lnTo>
                    <a:pt x="99535" y="1448001"/>
                  </a:lnTo>
                  <a:lnTo>
                    <a:pt x="59582" y="1427341"/>
                  </a:lnTo>
                  <a:lnTo>
                    <a:pt x="28078" y="1395837"/>
                  </a:lnTo>
                  <a:lnTo>
                    <a:pt x="7418" y="1355884"/>
                  </a:lnTo>
                  <a:lnTo>
                    <a:pt x="0" y="1309877"/>
                  </a:lnTo>
                  <a:lnTo>
                    <a:pt x="0" y="145541"/>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16"/>
            <p:cNvSpPr/>
            <p:nvPr/>
          </p:nvSpPr>
          <p:spPr>
            <a:xfrm>
              <a:off x="5898641" y="2440686"/>
              <a:ext cx="2211705" cy="2167255"/>
            </a:xfrm>
            <a:custGeom>
              <a:rect b="b" l="l" r="r" t="t"/>
              <a:pathLst>
                <a:path extrusionOk="0" h="2167254" w="2211704">
                  <a:moveTo>
                    <a:pt x="2211324" y="0"/>
                  </a:moveTo>
                  <a:lnTo>
                    <a:pt x="0" y="0"/>
                  </a:lnTo>
                  <a:lnTo>
                    <a:pt x="0" y="1958251"/>
                  </a:lnTo>
                  <a:lnTo>
                    <a:pt x="4719" y="2000345"/>
                  </a:lnTo>
                  <a:lnTo>
                    <a:pt x="18254" y="2039553"/>
                  </a:lnTo>
                  <a:lnTo>
                    <a:pt x="39667" y="2075033"/>
                  </a:lnTo>
                  <a:lnTo>
                    <a:pt x="68024" y="2105947"/>
                  </a:lnTo>
                  <a:lnTo>
                    <a:pt x="102387" y="2131453"/>
                  </a:lnTo>
                  <a:lnTo>
                    <a:pt x="141821" y="2150712"/>
                  </a:lnTo>
                  <a:lnTo>
                    <a:pt x="185389" y="2162884"/>
                  </a:lnTo>
                  <a:lnTo>
                    <a:pt x="232156" y="2167128"/>
                  </a:lnTo>
                  <a:lnTo>
                    <a:pt x="1979167" y="2167128"/>
                  </a:lnTo>
                  <a:lnTo>
                    <a:pt x="2025934" y="2162884"/>
                  </a:lnTo>
                  <a:lnTo>
                    <a:pt x="2069502" y="2150712"/>
                  </a:lnTo>
                  <a:lnTo>
                    <a:pt x="2108936" y="2131453"/>
                  </a:lnTo>
                  <a:lnTo>
                    <a:pt x="2143299" y="2105947"/>
                  </a:lnTo>
                  <a:lnTo>
                    <a:pt x="2171656" y="2075033"/>
                  </a:lnTo>
                  <a:lnTo>
                    <a:pt x="2193069" y="2039553"/>
                  </a:lnTo>
                  <a:lnTo>
                    <a:pt x="2206604" y="2000345"/>
                  </a:lnTo>
                  <a:lnTo>
                    <a:pt x="2211324" y="1958251"/>
                  </a:lnTo>
                  <a:lnTo>
                    <a:pt x="2211324"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16"/>
            <p:cNvSpPr/>
            <p:nvPr/>
          </p:nvSpPr>
          <p:spPr>
            <a:xfrm>
              <a:off x="5898641" y="2440686"/>
              <a:ext cx="2211705" cy="2167255"/>
            </a:xfrm>
            <a:custGeom>
              <a:rect b="b" l="l" r="r" t="t"/>
              <a:pathLst>
                <a:path extrusionOk="0" h="2167254" w="2211704">
                  <a:moveTo>
                    <a:pt x="1979167" y="2167128"/>
                  </a:moveTo>
                  <a:lnTo>
                    <a:pt x="232156" y="2167128"/>
                  </a:lnTo>
                  <a:lnTo>
                    <a:pt x="185389" y="2162884"/>
                  </a:lnTo>
                  <a:lnTo>
                    <a:pt x="141821" y="2150712"/>
                  </a:lnTo>
                  <a:lnTo>
                    <a:pt x="102387" y="2131453"/>
                  </a:lnTo>
                  <a:lnTo>
                    <a:pt x="68024" y="2105947"/>
                  </a:lnTo>
                  <a:lnTo>
                    <a:pt x="39667" y="2075033"/>
                  </a:lnTo>
                  <a:lnTo>
                    <a:pt x="18254" y="2039553"/>
                  </a:lnTo>
                  <a:lnTo>
                    <a:pt x="4719" y="2000345"/>
                  </a:lnTo>
                  <a:lnTo>
                    <a:pt x="0" y="1958251"/>
                  </a:lnTo>
                  <a:lnTo>
                    <a:pt x="0" y="0"/>
                  </a:lnTo>
                  <a:lnTo>
                    <a:pt x="2211324" y="0"/>
                  </a:lnTo>
                  <a:lnTo>
                    <a:pt x="2211324" y="1958251"/>
                  </a:lnTo>
                  <a:lnTo>
                    <a:pt x="2206604" y="2000345"/>
                  </a:lnTo>
                  <a:lnTo>
                    <a:pt x="2193069" y="2039553"/>
                  </a:lnTo>
                  <a:lnTo>
                    <a:pt x="2171656" y="2075033"/>
                  </a:lnTo>
                  <a:lnTo>
                    <a:pt x="2143299" y="2105947"/>
                  </a:lnTo>
                  <a:lnTo>
                    <a:pt x="2108936" y="2131453"/>
                  </a:lnTo>
                  <a:lnTo>
                    <a:pt x="2069502" y="2150712"/>
                  </a:lnTo>
                  <a:lnTo>
                    <a:pt x="2025934" y="2162884"/>
                  </a:lnTo>
                  <a:lnTo>
                    <a:pt x="1979167" y="216712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13" name="Google Shape;213;p16"/>
          <p:cNvSpPr txBox="1"/>
          <p:nvPr>
            <p:ph type="title"/>
          </p:nvPr>
        </p:nvSpPr>
        <p:spPr>
          <a:xfrm>
            <a:off x="93086" y="104650"/>
            <a:ext cx="75885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Intel® RealSense™ SDK 2.0 – Tools</a:t>
            </a:r>
            <a:endParaRPr sz="3200"/>
          </a:p>
        </p:txBody>
      </p:sp>
      <p:sp>
        <p:nvSpPr>
          <p:cNvPr id="214" name="Google Shape;214;p16"/>
          <p:cNvSpPr txBox="1"/>
          <p:nvPr/>
        </p:nvSpPr>
        <p:spPr>
          <a:xfrm>
            <a:off x="1220825" y="893521"/>
            <a:ext cx="1835150"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Intel® RealSense™</a:t>
            </a:r>
            <a:endParaRPr sz="1800">
              <a:latin typeface="Calibri"/>
              <a:ea typeface="Calibri"/>
              <a:cs typeface="Calibri"/>
              <a:sym typeface="Calibri"/>
            </a:endParaRPr>
          </a:p>
        </p:txBody>
      </p:sp>
      <p:sp>
        <p:nvSpPr>
          <p:cNvPr id="215" name="Google Shape;215;p16"/>
          <p:cNvSpPr txBox="1"/>
          <p:nvPr/>
        </p:nvSpPr>
        <p:spPr>
          <a:xfrm>
            <a:off x="1772539" y="1140967"/>
            <a:ext cx="73025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Viewer</a:t>
            </a:r>
            <a:endParaRPr sz="1800">
              <a:latin typeface="Calibri"/>
              <a:ea typeface="Calibri"/>
              <a:cs typeface="Calibri"/>
              <a:sym typeface="Calibri"/>
            </a:endParaRPr>
          </a:p>
        </p:txBody>
      </p:sp>
      <p:grpSp>
        <p:nvGrpSpPr>
          <p:cNvPr id="216" name="Google Shape;216;p16"/>
          <p:cNvGrpSpPr/>
          <p:nvPr/>
        </p:nvGrpSpPr>
        <p:grpSpPr>
          <a:xfrm>
            <a:off x="1594103" y="1426463"/>
            <a:ext cx="6044184" cy="1754125"/>
            <a:chOff x="1594103" y="1426463"/>
            <a:chExt cx="6044184" cy="1754125"/>
          </a:xfrm>
        </p:grpSpPr>
        <p:pic>
          <p:nvPicPr>
            <p:cNvPr id="217" name="Google Shape;217;p16"/>
            <p:cNvPicPr preferRelativeResize="0"/>
            <p:nvPr/>
          </p:nvPicPr>
          <p:blipFill rotWithShape="1">
            <a:blip r:embed="rId3">
              <a:alphaModFix/>
            </a:blip>
            <a:srcRect b="0" l="0" r="0" t="0"/>
            <a:stretch/>
          </p:blipFill>
          <p:spPr>
            <a:xfrm>
              <a:off x="1594103" y="2282952"/>
              <a:ext cx="1086611" cy="897636"/>
            </a:xfrm>
            <a:prstGeom prst="rect">
              <a:avLst/>
            </a:prstGeom>
            <a:noFill/>
            <a:ln>
              <a:noFill/>
            </a:ln>
          </p:spPr>
        </p:pic>
        <p:pic>
          <p:nvPicPr>
            <p:cNvPr id="218" name="Google Shape;218;p16"/>
            <p:cNvPicPr preferRelativeResize="0"/>
            <p:nvPr/>
          </p:nvPicPr>
          <p:blipFill rotWithShape="1">
            <a:blip r:embed="rId4">
              <a:alphaModFix/>
            </a:blip>
            <a:srcRect b="0" l="0" r="0" t="0"/>
            <a:stretch/>
          </p:blipFill>
          <p:spPr>
            <a:xfrm>
              <a:off x="1609343" y="1426463"/>
              <a:ext cx="1056132" cy="867156"/>
            </a:xfrm>
            <a:prstGeom prst="rect">
              <a:avLst/>
            </a:prstGeom>
            <a:noFill/>
            <a:ln>
              <a:noFill/>
            </a:ln>
          </p:spPr>
        </p:pic>
        <p:pic>
          <p:nvPicPr>
            <p:cNvPr id="219" name="Google Shape;219;p16"/>
            <p:cNvPicPr preferRelativeResize="0"/>
            <p:nvPr/>
          </p:nvPicPr>
          <p:blipFill rotWithShape="1">
            <a:blip r:embed="rId5">
              <a:alphaModFix/>
            </a:blip>
            <a:srcRect b="0" l="0" r="0" t="0"/>
            <a:stretch/>
          </p:blipFill>
          <p:spPr>
            <a:xfrm>
              <a:off x="4163568" y="2206751"/>
              <a:ext cx="816863" cy="562356"/>
            </a:xfrm>
            <a:prstGeom prst="rect">
              <a:avLst/>
            </a:prstGeom>
            <a:noFill/>
            <a:ln>
              <a:noFill/>
            </a:ln>
          </p:spPr>
        </p:pic>
        <p:pic>
          <p:nvPicPr>
            <p:cNvPr id="220" name="Google Shape;220;p16"/>
            <p:cNvPicPr preferRelativeResize="0"/>
            <p:nvPr/>
          </p:nvPicPr>
          <p:blipFill rotWithShape="1">
            <a:blip r:embed="rId6">
              <a:alphaModFix/>
            </a:blip>
            <a:srcRect b="0" l="0" r="0" t="0"/>
            <a:stretch/>
          </p:blipFill>
          <p:spPr>
            <a:xfrm>
              <a:off x="4178808" y="1685543"/>
              <a:ext cx="786383" cy="531875"/>
            </a:xfrm>
            <a:prstGeom prst="rect">
              <a:avLst/>
            </a:prstGeom>
            <a:noFill/>
            <a:ln>
              <a:noFill/>
            </a:ln>
          </p:spPr>
        </p:pic>
        <p:pic>
          <p:nvPicPr>
            <p:cNvPr id="221" name="Google Shape;221;p16"/>
            <p:cNvPicPr preferRelativeResize="0"/>
            <p:nvPr/>
          </p:nvPicPr>
          <p:blipFill rotWithShape="1">
            <a:blip r:embed="rId7">
              <a:alphaModFix/>
            </a:blip>
            <a:srcRect b="0" l="0" r="0" t="0"/>
            <a:stretch/>
          </p:blipFill>
          <p:spPr>
            <a:xfrm>
              <a:off x="6499859" y="2203704"/>
              <a:ext cx="1138428" cy="790956"/>
            </a:xfrm>
            <a:prstGeom prst="rect">
              <a:avLst/>
            </a:prstGeom>
            <a:noFill/>
            <a:ln>
              <a:noFill/>
            </a:ln>
          </p:spPr>
        </p:pic>
        <p:pic>
          <p:nvPicPr>
            <p:cNvPr id="222" name="Google Shape;222;p16"/>
            <p:cNvPicPr preferRelativeResize="0"/>
            <p:nvPr/>
          </p:nvPicPr>
          <p:blipFill rotWithShape="1">
            <a:blip r:embed="rId8">
              <a:alphaModFix/>
            </a:blip>
            <a:srcRect b="0" l="0" r="0" t="0"/>
            <a:stretch/>
          </p:blipFill>
          <p:spPr>
            <a:xfrm>
              <a:off x="6515100" y="1453895"/>
              <a:ext cx="1107948" cy="760476"/>
            </a:xfrm>
            <a:prstGeom prst="rect">
              <a:avLst/>
            </a:prstGeom>
            <a:noFill/>
            <a:ln>
              <a:noFill/>
            </a:ln>
          </p:spPr>
        </p:pic>
      </p:grpSp>
      <p:sp>
        <p:nvSpPr>
          <p:cNvPr id="223" name="Google Shape;223;p16"/>
          <p:cNvSpPr txBox="1"/>
          <p:nvPr/>
        </p:nvSpPr>
        <p:spPr>
          <a:xfrm>
            <a:off x="3707129" y="915416"/>
            <a:ext cx="1741805"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Calibri"/>
                <a:ea typeface="Calibri"/>
                <a:cs typeface="Calibri"/>
                <a:sym typeface="Calibri"/>
              </a:rPr>
              <a:t>Depth Quality Test</a:t>
            </a:r>
            <a:endParaRPr sz="1600">
              <a:latin typeface="Calibri"/>
              <a:ea typeface="Calibri"/>
              <a:cs typeface="Calibri"/>
              <a:sym typeface="Calibri"/>
            </a:endParaRPr>
          </a:p>
        </p:txBody>
      </p:sp>
      <p:sp>
        <p:nvSpPr>
          <p:cNvPr id="224" name="Google Shape;224;p16"/>
          <p:cNvSpPr txBox="1"/>
          <p:nvPr/>
        </p:nvSpPr>
        <p:spPr>
          <a:xfrm>
            <a:off x="3950970" y="1134872"/>
            <a:ext cx="1252855"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Calibri"/>
                <a:ea typeface="Calibri"/>
                <a:cs typeface="Calibri"/>
                <a:sym typeface="Calibri"/>
              </a:rPr>
              <a:t>tool for Intel®</a:t>
            </a:r>
            <a:endParaRPr sz="1600">
              <a:latin typeface="Calibri"/>
              <a:ea typeface="Calibri"/>
              <a:cs typeface="Calibri"/>
              <a:sym typeface="Calibri"/>
            </a:endParaRPr>
          </a:p>
        </p:txBody>
      </p:sp>
      <p:sp>
        <p:nvSpPr>
          <p:cNvPr id="225" name="Google Shape;225;p16"/>
          <p:cNvSpPr txBox="1"/>
          <p:nvPr/>
        </p:nvSpPr>
        <p:spPr>
          <a:xfrm>
            <a:off x="3675126" y="1354581"/>
            <a:ext cx="1805939"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Calibri"/>
                <a:ea typeface="Calibri"/>
                <a:cs typeface="Calibri"/>
                <a:sym typeface="Calibri"/>
              </a:rPr>
              <a:t>RealSense™ camera</a:t>
            </a:r>
            <a:endParaRPr sz="1600">
              <a:latin typeface="Calibri"/>
              <a:ea typeface="Calibri"/>
              <a:cs typeface="Calibri"/>
              <a:sym typeface="Calibri"/>
            </a:endParaRPr>
          </a:p>
        </p:txBody>
      </p:sp>
      <p:sp>
        <p:nvSpPr>
          <p:cNvPr id="226" name="Google Shape;226;p16"/>
          <p:cNvSpPr txBox="1"/>
          <p:nvPr/>
        </p:nvSpPr>
        <p:spPr>
          <a:xfrm>
            <a:off x="6394830" y="936752"/>
            <a:ext cx="133540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Calibri"/>
                <a:ea typeface="Calibri"/>
                <a:cs typeface="Calibri"/>
                <a:sym typeface="Calibri"/>
              </a:rPr>
              <a:t>Debug Tools</a:t>
            </a:r>
            <a:endParaRPr sz="1800">
              <a:latin typeface="Calibri"/>
              <a:ea typeface="Calibri"/>
              <a:cs typeface="Calibri"/>
              <a:sym typeface="Calibri"/>
            </a:endParaRPr>
          </a:p>
        </p:txBody>
      </p:sp>
      <p:sp>
        <p:nvSpPr>
          <p:cNvPr id="227" name="Google Shape;227;p16"/>
          <p:cNvSpPr txBox="1"/>
          <p:nvPr/>
        </p:nvSpPr>
        <p:spPr>
          <a:xfrm>
            <a:off x="1224178" y="2634488"/>
            <a:ext cx="1863725" cy="3917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latin typeface="Calibri"/>
                <a:ea typeface="Calibri"/>
                <a:cs typeface="Calibri"/>
                <a:sym typeface="Calibri"/>
              </a:rPr>
              <a:t>Capture, View and Manipulate Depth Streams</a:t>
            </a:r>
            <a:endParaRPr sz="1200">
              <a:latin typeface="Calibri"/>
              <a:ea typeface="Calibri"/>
              <a:cs typeface="Calibri"/>
              <a:sym typeface="Calibri"/>
            </a:endParaRPr>
          </a:p>
        </p:txBody>
      </p:sp>
      <p:sp>
        <p:nvSpPr>
          <p:cNvPr id="228" name="Google Shape;228;p16"/>
          <p:cNvSpPr txBox="1"/>
          <p:nvPr/>
        </p:nvSpPr>
        <p:spPr>
          <a:xfrm>
            <a:off x="1224178" y="3183382"/>
            <a:ext cx="119316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Calibri"/>
                <a:ea typeface="Calibri"/>
                <a:cs typeface="Calibri"/>
                <a:sym typeface="Calibri"/>
              </a:rPr>
              <a:t>Playback/Record</a:t>
            </a:r>
            <a:endParaRPr sz="1200">
              <a:latin typeface="Calibri"/>
              <a:ea typeface="Calibri"/>
              <a:cs typeface="Calibri"/>
              <a:sym typeface="Calibri"/>
            </a:endParaRPr>
          </a:p>
        </p:txBody>
      </p:sp>
      <p:sp>
        <p:nvSpPr>
          <p:cNvPr id="229" name="Google Shape;229;p16"/>
          <p:cNvSpPr txBox="1"/>
          <p:nvPr/>
        </p:nvSpPr>
        <p:spPr>
          <a:xfrm>
            <a:off x="1224178" y="3549141"/>
            <a:ext cx="174117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Calibri"/>
                <a:ea typeface="Calibri"/>
                <a:cs typeface="Calibri"/>
                <a:sym typeface="Calibri"/>
              </a:rPr>
              <a:t>3D PointCloud</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150">
              <a:latin typeface="Calibri"/>
              <a:ea typeface="Calibri"/>
              <a:cs typeface="Calibri"/>
              <a:sym typeface="Calibri"/>
            </a:endParaRPr>
          </a:p>
          <a:p>
            <a:pPr indent="0" lvl="0" marL="12700" marR="5080" rtl="0" algn="l">
              <a:lnSpc>
                <a:spcPct val="100000"/>
              </a:lnSpc>
              <a:spcBef>
                <a:spcPts val="0"/>
              </a:spcBef>
              <a:spcAft>
                <a:spcPts val="0"/>
              </a:spcAft>
              <a:buNone/>
            </a:pPr>
            <a:r>
              <a:rPr lang="en-US" sz="1200">
                <a:latin typeface="Calibri"/>
                <a:ea typeface="Calibri"/>
                <a:cs typeface="Calibri"/>
                <a:sym typeface="Calibri"/>
              </a:rPr>
              <a:t>Presets, Filtering, Optical Power</a:t>
            </a:r>
            <a:endParaRPr sz="1200">
              <a:latin typeface="Calibri"/>
              <a:ea typeface="Calibri"/>
              <a:cs typeface="Calibri"/>
              <a:sym typeface="Calibri"/>
            </a:endParaRPr>
          </a:p>
        </p:txBody>
      </p:sp>
      <p:sp>
        <p:nvSpPr>
          <p:cNvPr id="230" name="Google Shape;230;p16"/>
          <p:cNvSpPr txBox="1"/>
          <p:nvPr/>
        </p:nvSpPr>
        <p:spPr>
          <a:xfrm>
            <a:off x="3622928" y="2653029"/>
            <a:ext cx="1978025" cy="1123315"/>
          </a:xfrm>
          <a:prstGeom prst="rect">
            <a:avLst/>
          </a:prstGeom>
          <a:noFill/>
          <a:ln>
            <a:noFill/>
          </a:ln>
        </p:spPr>
        <p:txBody>
          <a:bodyPr anchorCtr="0" anchor="t" bIns="0" lIns="0" spcFirstLastPara="1" rIns="0" wrap="square" tIns="12700">
            <a:spAutoFit/>
          </a:bodyPr>
          <a:lstStyle/>
          <a:p>
            <a:pPr indent="0" lvl="0" marL="12700" marR="341630" rtl="0" algn="l">
              <a:lnSpc>
                <a:spcPct val="100000"/>
              </a:lnSpc>
              <a:spcBef>
                <a:spcPts val="0"/>
              </a:spcBef>
              <a:spcAft>
                <a:spcPts val="0"/>
              </a:spcAft>
              <a:buNone/>
            </a:pPr>
            <a:r>
              <a:rPr lang="en-US" sz="1200">
                <a:latin typeface="Calibri"/>
                <a:ea typeface="Calibri"/>
                <a:cs typeface="Calibri"/>
                <a:sym typeface="Calibri"/>
              </a:rPr>
              <a:t>Test Setup with camera position and target</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150">
              <a:latin typeface="Calibri"/>
              <a:ea typeface="Calibri"/>
              <a:cs typeface="Calibri"/>
              <a:sym typeface="Calibri"/>
            </a:endParaRPr>
          </a:p>
          <a:p>
            <a:pPr indent="0" lvl="0" marL="12700" marR="5080" rtl="0" algn="l">
              <a:lnSpc>
                <a:spcPct val="100000"/>
              </a:lnSpc>
              <a:spcBef>
                <a:spcPts val="5"/>
              </a:spcBef>
              <a:spcAft>
                <a:spcPts val="0"/>
              </a:spcAft>
              <a:buNone/>
            </a:pPr>
            <a:r>
              <a:rPr lang="en-US" sz="1200">
                <a:latin typeface="Calibri"/>
                <a:ea typeface="Calibri"/>
                <a:cs typeface="Calibri"/>
                <a:sym typeface="Calibri"/>
              </a:rPr>
              <a:t>Control settings– resolution, gain, exposure, distance to target, error etc.</a:t>
            </a:r>
            <a:endParaRPr sz="1200">
              <a:latin typeface="Calibri"/>
              <a:ea typeface="Calibri"/>
              <a:cs typeface="Calibri"/>
              <a:sym typeface="Calibri"/>
            </a:endParaRPr>
          </a:p>
        </p:txBody>
      </p:sp>
      <p:sp>
        <p:nvSpPr>
          <p:cNvPr id="231" name="Google Shape;231;p16"/>
          <p:cNvSpPr txBox="1"/>
          <p:nvPr/>
        </p:nvSpPr>
        <p:spPr>
          <a:xfrm>
            <a:off x="3622928" y="3933545"/>
            <a:ext cx="147510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Calibri"/>
                <a:ea typeface="Calibri"/>
                <a:cs typeface="Calibri"/>
                <a:sym typeface="Calibri"/>
              </a:rPr>
              <a:t>Calculate z-accuracy,</a:t>
            </a:r>
            <a:endParaRPr sz="1200">
              <a:latin typeface="Calibri"/>
              <a:ea typeface="Calibri"/>
              <a:cs typeface="Calibri"/>
              <a:sym typeface="Calibri"/>
            </a:endParaRPr>
          </a:p>
          <a:p>
            <a:pPr indent="0" lvl="0" marL="12700" rtl="0" algn="l">
              <a:lnSpc>
                <a:spcPct val="100000"/>
              </a:lnSpc>
              <a:spcBef>
                <a:spcPts val="0"/>
              </a:spcBef>
              <a:spcAft>
                <a:spcPts val="0"/>
              </a:spcAft>
              <a:buNone/>
            </a:pPr>
            <a:r>
              <a:rPr lang="en-US" sz="1200">
                <a:latin typeface="Calibri"/>
                <a:ea typeface="Calibri"/>
                <a:cs typeface="Calibri"/>
                <a:sym typeface="Calibri"/>
              </a:rPr>
              <a:t>standard deviation</a:t>
            </a:r>
            <a:endParaRPr sz="1200">
              <a:latin typeface="Calibri"/>
              <a:ea typeface="Calibri"/>
              <a:cs typeface="Calibri"/>
              <a:sym typeface="Calibri"/>
            </a:endParaRPr>
          </a:p>
        </p:txBody>
      </p:sp>
      <p:sp>
        <p:nvSpPr>
          <p:cNvPr id="232" name="Google Shape;232;p16"/>
          <p:cNvSpPr txBox="1"/>
          <p:nvPr/>
        </p:nvSpPr>
        <p:spPr>
          <a:xfrm>
            <a:off x="6288404" y="2764663"/>
            <a:ext cx="107950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Calibri"/>
                <a:ea typeface="Calibri"/>
                <a:cs typeface="Calibri"/>
                <a:sym typeface="Calibri"/>
              </a:rPr>
              <a:t>Data Collection</a:t>
            </a:r>
            <a:endParaRPr sz="1200">
              <a:latin typeface="Calibri"/>
              <a:ea typeface="Calibri"/>
              <a:cs typeface="Calibri"/>
              <a:sym typeface="Calibri"/>
            </a:endParaRPr>
          </a:p>
        </p:txBody>
      </p:sp>
      <p:sp>
        <p:nvSpPr>
          <p:cNvPr id="233" name="Google Shape;233;p16"/>
          <p:cNvSpPr txBox="1"/>
          <p:nvPr/>
        </p:nvSpPr>
        <p:spPr>
          <a:xfrm>
            <a:off x="6288404" y="3130676"/>
            <a:ext cx="1480820" cy="940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Calibri"/>
                <a:ea typeface="Calibri"/>
                <a:cs typeface="Calibri"/>
                <a:sym typeface="Calibri"/>
              </a:rPr>
              <a:t>FW logger</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150">
              <a:latin typeface="Calibri"/>
              <a:ea typeface="Calibri"/>
              <a:cs typeface="Calibri"/>
              <a:sym typeface="Calibri"/>
            </a:endParaRPr>
          </a:p>
          <a:p>
            <a:pPr indent="0" lvl="0" marL="12700" rtl="0" algn="l">
              <a:lnSpc>
                <a:spcPct val="100000"/>
              </a:lnSpc>
              <a:spcBef>
                <a:spcPts val="0"/>
              </a:spcBef>
              <a:spcAft>
                <a:spcPts val="0"/>
              </a:spcAft>
              <a:buNone/>
            </a:pPr>
            <a:r>
              <a:rPr lang="en-US" sz="1200">
                <a:latin typeface="Calibri"/>
                <a:ea typeface="Calibri"/>
                <a:cs typeface="Calibri"/>
                <a:sym typeface="Calibri"/>
              </a:rPr>
              <a:t>Terminal access</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150">
              <a:latin typeface="Calibri"/>
              <a:ea typeface="Calibri"/>
              <a:cs typeface="Calibri"/>
              <a:sym typeface="Calibri"/>
            </a:endParaRPr>
          </a:p>
          <a:p>
            <a:pPr indent="0" lvl="0" marL="12700" rtl="0" algn="l">
              <a:lnSpc>
                <a:spcPct val="100000"/>
              </a:lnSpc>
              <a:spcBef>
                <a:spcPts val="0"/>
              </a:spcBef>
              <a:spcAft>
                <a:spcPts val="0"/>
              </a:spcAft>
              <a:buNone/>
            </a:pPr>
            <a:r>
              <a:rPr lang="en-US" sz="1200">
                <a:latin typeface="Calibri"/>
                <a:ea typeface="Calibri"/>
                <a:cs typeface="Calibri"/>
                <a:sym typeface="Calibri"/>
              </a:rPr>
              <a:t>Camera Enumeration</a:t>
            </a:r>
            <a:endParaRPr sz="1200">
              <a:latin typeface="Calibri"/>
              <a:ea typeface="Calibri"/>
              <a:cs typeface="Calibri"/>
              <a:sym typeface="Calibri"/>
            </a:endParaRPr>
          </a:p>
        </p:txBody>
      </p:sp>
      <p:grpSp>
        <p:nvGrpSpPr>
          <p:cNvPr id="234" name="Google Shape;234;p16"/>
          <p:cNvGrpSpPr/>
          <p:nvPr/>
        </p:nvGrpSpPr>
        <p:grpSpPr>
          <a:xfrm>
            <a:off x="882396" y="4349496"/>
            <a:ext cx="7415783" cy="620268"/>
            <a:chOff x="882396" y="4349496"/>
            <a:chExt cx="7415783" cy="620268"/>
          </a:xfrm>
        </p:grpSpPr>
        <p:pic>
          <p:nvPicPr>
            <p:cNvPr id="235" name="Google Shape;235;p16"/>
            <p:cNvPicPr preferRelativeResize="0"/>
            <p:nvPr/>
          </p:nvPicPr>
          <p:blipFill rotWithShape="1">
            <a:blip r:embed="rId9">
              <a:alphaModFix/>
            </a:blip>
            <a:srcRect b="0" l="0" r="0" t="0"/>
            <a:stretch/>
          </p:blipFill>
          <p:spPr>
            <a:xfrm>
              <a:off x="882396" y="4349496"/>
              <a:ext cx="7415783" cy="597407"/>
            </a:xfrm>
            <a:prstGeom prst="rect">
              <a:avLst/>
            </a:prstGeom>
            <a:noFill/>
            <a:ln>
              <a:noFill/>
            </a:ln>
          </p:spPr>
        </p:pic>
        <p:pic>
          <p:nvPicPr>
            <p:cNvPr id="236" name="Google Shape;236;p16"/>
            <p:cNvPicPr preferRelativeResize="0"/>
            <p:nvPr/>
          </p:nvPicPr>
          <p:blipFill rotWithShape="1">
            <a:blip r:embed="rId10">
              <a:alphaModFix/>
            </a:blip>
            <a:srcRect b="0" l="0" r="0" t="0"/>
            <a:stretch/>
          </p:blipFill>
          <p:spPr>
            <a:xfrm>
              <a:off x="2168652" y="4395216"/>
              <a:ext cx="4837176" cy="574548"/>
            </a:xfrm>
            <a:prstGeom prst="rect">
              <a:avLst/>
            </a:prstGeom>
            <a:noFill/>
            <a:ln>
              <a:noFill/>
            </a:ln>
          </p:spPr>
        </p:pic>
        <p:sp>
          <p:nvSpPr>
            <p:cNvPr id="237" name="Google Shape;237;p16"/>
            <p:cNvSpPr/>
            <p:nvPr/>
          </p:nvSpPr>
          <p:spPr>
            <a:xfrm>
              <a:off x="942594" y="4382262"/>
              <a:ext cx="7295515" cy="477520"/>
            </a:xfrm>
            <a:custGeom>
              <a:rect b="b" l="l" r="r" t="t"/>
              <a:pathLst>
                <a:path extrusionOk="0" h="477520" w="7295515">
                  <a:moveTo>
                    <a:pt x="7215885" y="0"/>
                  </a:moveTo>
                  <a:lnTo>
                    <a:pt x="79502" y="0"/>
                  </a:lnTo>
                  <a:lnTo>
                    <a:pt x="48557" y="6248"/>
                  </a:lnTo>
                  <a:lnTo>
                    <a:pt x="23287" y="23287"/>
                  </a:lnTo>
                  <a:lnTo>
                    <a:pt x="6248" y="48557"/>
                  </a:lnTo>
                  <a:lnTo>
                    <a:pt x="0" y="79501"/>
                  </a:lnTo>
                  <a:lnTo>
                    <a:pt x="0" y="397509"/>
                  </a:lnTo>
                  <a:lnTo>
                    <a:pt x="6248" y="428454"/>
                  </a:lnTo>
                  <a:lnTo>
                    <a:pt x="23287" y="453724"/>
                  </a:lnTo>
                  <a:lnTo>
                    <a:pt x="48557" y="470763"/>
                  </a:lnTo>
                  <a:lnTo>
                    <a:pt x="79502" y="477012"/>
                  </a:lnTo>
                  <a:lnTo>
                    <a:pt x="7215885" y="477012"/>
                  </a:lnTo>
                  <a:lnTo>
                    <a:pt x="7246846" y="470763"/>
                  </a:lnTo>
                  <a:lnTo>
                    <a:pt x="7272115" y="453724"/>
                  </a:lnTo>
                  <a:lnTo>
                    <a:pt x="7289145" y="428454"/>
                  </a:lnTo>
                  <a:lnTo>
                    <a:pt x="7295387" y="397509"/>
                  </a:lnTo>
                  <a:lnTo>
                    <a:pt x="7295387" y="79501"/>
                  </a:lnTo>
                  <a:lnTo>
                    <a:pt x="7289145" y="48557"/>
                  </a:lnTo>
                  <a:lnTo>
                    <a:pt x="7272115" y="23287"/>
                  </a:lnTo>
                  <a:lnTo>
                    <a:pt x="7246846" y="6248"/>
                  </a:lnTo>
                  <a:lnTo>
                    <a:pt x="7215885"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p16"/>
            <p:cNvSpPr/>
            <p:nvPr/>
          </p:nvSpPr>
          <p:spPr>
            <a:xfrm>
              <a:off x="942594" y="4382262"/>
              <a:ext cx="7295515" cy="477520"/>
            </a:xfrm>
            <a:custGeom>
              <a:rect b="b" l="l" r="r" t="t"/>
              <a:pathLst>
                <a:path extrusionOk="0" h="477520" w="7295515">
                  <a:moveTo>
                    <a:pt x="0" y="79501"/>
                  </a:moveTo>
                  <a:lnTo>
                    <a:pt x="6248" y="48557"/>
                  </a:lnTo>
                  <a:lnTo>
                    <a:pt x="23287" y="23287"/>
                  </a:lnTo>
                  <a:lnTo>
                    <a:pt x="48557" y="6248"/>
                  </a:lnTo>
                  <a:lnTo>
                    <a:pt x="79502" y="0"/>
                  </a:lnTo>
                  <a:lnTo>
                    <a:pt x="7215885" y="0"/>
                  </a:lnTo>
                  <a:lnTo>
                    <a:pt x="7246846" y="6248"/>
                  </a:lnTo>
                  <a:lnTo>
                    <a:pt x="7272115" y="23287"/>
                  </a:lnTo>
                  <a:lnTo>
                    <a:pt x="7289145" y="48557"/>
                  </a:lnTo>
                  <a:lnTo>
                    <a:pt x="7295387" y="79501"/>
                  </a:lnTo>
                  <a:lnTo>
                    <a:pt x="7295387" y="397509"/>
                  </a:lnTo>
                  <a:lnTo>
                    <a:pt x="7289145" y="428454"/>
                  </a:lnTo>
                  <a:lnTo>
                    <a:pt x="7272115" y="453724"/>
                  </a:lnTo>
                  <a:lnTo>
                    <a:pt x="7246846" y="470763"/>
                  </a:lnTo>
                  <a:lnTo>
                    <a:pt x="7215885" y="477012"/>
                  </a:lnTo>
                  <a:lnTo>
                    <a:pt x="79502" y="477012"/>
                  </a:lnTo>
                  <a:lnTo>
                    <a:pt x="48557" y="470763"/>
                  </a:lnTo>
                  <a:lnTo>
                    <a:pt x="23287" y="453724"/>
                  </a:lnTo>
                  <a:lnTo>
                    <a:pt x="6248" y="428454"/>
                  </a:lnTo>
                  <a:lnTo>
                    <a:pt x="0" y="397509"/>
                  </a:lnTo>
                  <a:lnTo>
                    <a:pt x="0" y="79501"/>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39" name="Google Shape;239;p16"/>
          <p:cNvSpPr txBox="1"/>
          <p:nvPr/>
        </p:nvSpPr>
        <p:spPr>
          <a:xfrm>
            <a:off x="2341626" y="4454753"/>
            <a:ext cx="44925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Calibri"/>
                <a:ea typeface="Calibri"/>
                <a:cs typeface="Calibri"/>
                <a:sym typeface="Calibri"/>
              </a:rPr>
              <a:t>https://github.com/IntelRealSense</a:t>
            </a:r>
            <a:endParaRPr sz="1800">
              <a:latin typeface="Calibri"/>
              <a:ea typeface="Calibri"/>
              <a:cs typeface="Calibri"/>
              <a:sym typeface="Calibri"/>
            </a:endParaRPr>
          </a:p>
        </p:txBody>
      </p:sp>
      <p:sp>
        <p:nvSpPr>
          <p:cNvPr id="240" name="Google Shape;240;p16"/>
          <p:cNvSpPr txBox="1"/>
          <p:nvPr>
            <p:ph idx="12" type="sldNum"/>
          </p:nvPr>
        </p:nvSpPr>
        <p:spPr>
          <a:xfrm>
            <a:off x="8847073" y="4881984"/>
            <a:ext cx="210820" cy="157784"/>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1" name="Google Shape;241;p16"/>
          <p:cNvSpPr txBox="1"/>
          <p:nvPr/>
        </p:nvSpPr>
        <p:spPr>
          <a:xfrm>
            <a:off x="2832861" y="4983177"/>
            <a:ext cx="3145790" cy="15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
                <a:solidFill>
                  <a:srgbClr val="FFFFFF"/>
                </a:solidFill>
                <a:latin typeface="Calibri"/>
                <a:ea typeface="Calibri"/>
                <a:cs typeface="Calibri"/>
                <a:sym typeface="Calibri"/>
              </a:rPr>
              <a:t>* Other names and brands may be claimed as the property of others</a:t>
            </a:r>
            <a:endParaRPr sz="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pic>
        <p:nvPicPr>
          <p:cNvPr id="246" name="Google Shape;246;p1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247" name="Google Shape;247;p17"/>
          <p:cNvSpPr txBox="1"/>
          <p:nvPr/>
        </p:nvSpPr>
        <p:spPr>
          <a:xfrm>
            <a:off x="368100" y="386849"/>
            <a:ext cx="8661000" cy="4724100"/>
          </a:xfrm>
          <a:prstGeom prst="rect">
            <a:avLst/>
          </a:prstGeom>
          <a:noFill/>
          <a:ln>
            <a:noFill/>
          </a:ln>
        </p:spPr>
        <p:txBody>
          <a:bodyPr anchorCtr="0" anchor="t" bIns="0" lIns="0" spcFirstLastPara="1" rIns="0" wrap="square" tIns="12700">
            <a:spAutoFit/>
          </a:bodyPr>
          <a:lstStyle/>
          <a:p>
            <a:pPr indent="0" lvl="0" marL="12700" rtl="0" algn="l">
              <a:lnSpc>
                <a:spcPct val="99378"/>
              </a:lnSpc>
              <a:spcBef>
                <a:spcPts val="0"/>
              </a:spcBef>
              <a:spcAft>
                <a:spcPts val="0"/>
              </a:spcAft>
              <a:buClr>
                <a:schemeClr val="dk1"/>
              </a:buClr>
              <a:buSzPts val="1100"/>
              <a:buFont typeface="Arial"/>
              <a:buNone/>
            </a:pPr>
            <a:r>
              <a:rPr lang="en-US" sz="2200">
                <a:solidFill>
                  <a:srgbClr val="FFFFFF"/>
                </a:solidFill>
                <a:latin typeface="Calibri"/>
                <a:ea typeface="Calibri"/>
                <a:cs typeface="Calibri"/>
                <a:sym typeface="Calibri"/>
              </a:rPr>
              <a:t>In this presentation we will present 2 parts of codes:</a:t>
            </a:r>
            <a:endParaRPr sz="2200">
              <a:solidFill>
                <a:srgbClr val="FFFFFF"/>
              </a:solidFill>
              <a:latin typeface="Calibri"/>
              <a:ea typeface="Calibri"/>
              <a:cs typeface="Calibri"/>
              <a:sym typeface="Calibri"/>
            </a:endParaRPr>
          </a:p>
          <a:p>
            <a:pPr indent="-368300" lvl="0" marL="457200" rtl="0" algn="l">
              <a:lnSpc>
                <a:spcPct val="99378"/>
              </a:lnSpc>
              <a:spcBef>
                <a:spcPts val="0"/>
              </a:spcBef>
              <a:spcAft>
                <a:spcPts val="0"/>
              </a:spcAft>
              <a:buClr>
                <a:srgbClr val="FFFFFF"/>
              </a:buClr>
              <a:buSzPts val="2200"/>
              <a:buFont typeface="Calibri"/>
              <a:buChar char="●"/>
            </a:pPr>
            <a:r>
              <a:rPr b="1" lang="en-US" sz="2200">
                <a:solidFill>
                  <a:srgbClr val="FFFFFF"/>
                </a:solidFill>
                <a:latin typeface="Calibri"/>
                <a:ea typeface="Calibri"/>
                <a:cs typeface="Calibri"/>
                <a:sym typeface="Calibri"/>
              </a:rPr>
              <a:t>Distance detection with Depth Camera - Pycharm</a:t>
            </a:r>
            <a:endParaRPr b="1" sz="2200">
              <a:solidFill>
                <a:srgbClr val="FFFFFF"/>
              </a:solidFill>
              <a:latin typeface="Calibri"/>
              <a:ea typeface="Calibri"/>
              <a:cs typeface="Calibri"/>
              <a:sym typeface="Calibri"/>
            </a:endParaRPr>
          </a:p>
          <a:p>
            <a:pPr indent="-368300" lvl="1" marL="914400" rtl="0" algn="l">
              <a:lnSpc>
                <a:spcPct val="99378"/>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Get the frames from the depth camera.</a:t>
            </a:r>
            <a:endParaRPr sz="2200">
              <a:solidFill>
                <a:srgbClr val="FFFFFF"/>
              </a:solidFill>
              <a:latin typeface="Calibri"/>
              <a:ea typeface="Calibri"/>
              <a:cs typeface="Calibri"/>
              <a:sym typeface="Calibri"/>
            </a:endParaRPr>
          </a:p>
          <a:p>
            <a:pPr indent="-368300" lvl="1" marL="914400" rtl="0" algn="l">
              <a:lnSpc>
                <a:spcPct val="99378"/>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Distance detection on mouseover.</a:t>
            </a:r>
            <a:endParaRPr sz="2200">
              <a:solidFill>
                <a:srgbClr val="FFFFFF"/>
              </a:solidFill>
              <a:latin typeface="Calibri"/>
              <a:ea typeface="Calibri"/>
              <a:cs typeface="Calibri"/>
              <a:sym typeface="Calibri"/>
            </a:endParaRPr>
          </a:p>
          <a:p>
            <a:pPr indent="-368300" lvl="1" marL="914400" rtl="0" algn="l">
              <a:lnSpc>
                <a:spcPct val="99378"/>
              </a:lnSpc>
              <a:spcBef>
                <a:spcPts val="0"/>
              </a:spcBef>
              <a:spcAft>
                <a:spcPts val="0"/>
              </a:spcAft>
              <a:buClr>
                <a:srgbClr val="FFFFFF"/>
              </a:buClr>
              <a:buSzPts val="2200"/>
              <a:buFont typeface="Calibri"/>
              <a:buChar char="○"/>
            </a:pPr>
            <a:r>
              <a:rPr lang="en-US" sz="2200">
                <a:solidFill>
                  <a:schemeClr val="lt1"/>
                </a:solidFill>
                <a:latin typeface="Calibri"/>
                <a:ea typeface="Calibri"/>
                <a:cs typeface="Calibri"/>
                <a:sym typeface="Calibri"/>
              </a:rPr>
              <a:t>Distance detection on Fixed point.</a:t>
            </a:r>
            <a:endParaRPr sz="2200">
              <a:solidFill>
                <a:srgbClr val="FFFFFF"/>
              </a:solidFill>
              <a:latin typeface="Calibri"/>
              <a:ea typeface="Calibri"/>
              <a:cs typeface="Calibri"/>
              <a:sym typeface="Calibri"/>
            </a:endParaRPr>
          </a:p>
          <a:p>
            <a:pPr indent="0" lvl="0" marL="0" rtl="0" algn="l">
              <a:lnSpc>
                <a:spcPct val="99378"/>
              </a:lnSpc>
              <a:spcBef>
                <a:spcPts val="0"/>
              </a:spcBef>
              <a:spcAft>
                <a:spcPts val="0"/>
              </a:spcAft>
              <a:buNone/>
            </a:pPr>
            <a:r>
              <a:t/>
            </a:r>
            <a:endParaRPr sz="2200">
              <a:solidFill>
                <a:srgbClr val="FFFFFF"/>
              </a:solidFill>
              <a:latin typeface="Calibri"/>
              <a:ea typeface="Calibri"/>
              <a:cs typeface="Calibri"/>
              <a:sym typeface="Calibri"/>
            </a:endParaRPr>
          </a:p>
          <a:p>
            <a:pPr indent="0" lvl="0" marL="0" rtl="0" algn="l">
              <a:lnSpc>
                <a:spcPct val="99378"/>
              </a:lnSpc>
              <a:spcBef>
                <a:spcPts val="0"/>
              </a:spcBef>
              <a:spcAft>
                <a:spcPts val="0"/>
              </a:spcAft>
              <a:buNone/>
            </a:pPr>
            <a:r>
              <a:t/>
            </a:r>
            <a:endParaRPr sz="2200">
              <a:solidFill>
                <a:srgbClr val="FFFFFF"/>
              </a:solidFill>
              <a:latin typeface="Calibri"/>
              <a:ea typeface="Calibri"/>
              <a:cs typeface="Calibri"/>
              <a:sym typeface="Calibri"/>
            </a:endParaRPr>
          </a:p>
          <a:p>
            <a:pPr indent="-368300" lvl="0" marL="457200" rtl="0" algn="l">
              <a:lnSpc>
                <a:spcPct val="99378"/>
              </a:lnSpc>
              <a:spcBef>
                <a:spcPts val="0"/>
              </a:spcBef>
              <a:spcAft>
                <a:spcPts val="0"/>
              </a:spcAft>
              <a:buClr>
                <a:srgbClr val="FFFFFF"/>
              </a:buClr>
              <a:buSzPts val="2200"/>
              <a:buFont typeface="Calibri"/>
              <a:buChar char="●"/>
            </a:pPr>
            <a:r>
              <a:rPr b="1" lang="en-US" sz="2200">
                <a:solidFill>
                  <a:srgbClr val="FFFFFF"/>
                </a:solidFill>
                <a:latin typeface="Calibri"/>
                <a:ea typeface="Calibri"/>
                <a:cs typeface="Calibri"/>
                <a:sym typeface="Calibri"/>
              </a:rPr>
              <a:t>Identify and Measure precisely Objects distance - Pycharm</a:t>
            </a:r>
            <a:endParaRPr b="1" sz="2200">
              <a:solidFill>
                <a:srgbClr val="FFFFFF"/>
              </a:solidFill>
              <a:latin typeface="Calibri"/>
              <a:ea typeface="Calibri"/>
              <a:cs typeface="Calibri"/>
              <a:sym typeface="Calibri"/>
            </a:endParaRPr>
          </a:p>
          <a:p>
            <a:pPr indent="-368300" lvl="1" marL="914400" rtl="0" algn="l">
              <a:lnSpc>
                <a:spcPct val="99378"/>
              </a:lnSpc>
              <a:spcBef>
                <a:spcPts val="0"/>
              </a:spcBef>
              <a:spcAft>
                <a:spcPts val="0"/>
              </a:spcAft>
              <a:buClr>
                <a:srgbClr val="FFFFFF"/>
              </a:buClr>
              <a:buSzPts val="2200"/>
              <a:buFont typeface="Calibri"/>
              <a:buChar char="○"/>
            </a:pPr>
            <a:r>
              <a:rPr lang="en-US" sz="2200">
                <a:solidFill>
                  <a:schemeClr val="lt1"/>
                </a:solidFill>
                <a:latin typeface="Calibri"/>
                <a:ea typeface="Calibri"/>
                <a:cs typeface="Calibri"/>
                <a:sym typeface="Calibri"/>
              </a:rPr>
              <a:t>Get the frames from the depth camera.</a:t>
            </a:r>
            <a:endParaRPr sz="2200">
              <a:solidFill>
                <a:schemeClr val="lt1"/>
              </a:solidFill>
              <a:latin typeface="Calibri"/>
              <a:ea typeface="Calibri"/>
              <a:cs typeface="Calibri"/>
              <a:sym typeface="Calibri"/>
            </a:endParaRPr>
          </a:p>
          <a:p>
            <a:pPr indent="-368300" lvl="1" marL="914400" rtl="0" algn="l">
              <a:lnSpc>
                <a:spcPct val="99378"/>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Detect object with AI.</a:t>
            </a:r>
            <a:endParaRPr sz="2200">
              <a:solidFill>
                <a:schemeClr val="lt1"/>
              </a:solidFill>
              <a:latin typeface="Calibri"/>
              <a:ea typeface="Calibri"/>
              <a:cs typeface="Calibri"/>
              <a:sym typeface="Calibri"/>
            </a:endParaRPr>
          </a:p>
          <a:p>
            <a:pPr indent="-368300" lvl="1" marL="914400" rtl="0" algn="l">
              <a:lnSpc>
                <a:spcPct val="99378"/>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using openCV to Identify Certain objects.</a:t>
            </a:r>
            <a:endParaRPr sz="2200">
              <a:solidFill>
                <a:schemeClr val="lt1"/>
              </a:solidFill>
              <a:latin typeface="Calibri"/>
              <a:ea typeface="Calibri"/>
              <a:cs typeface="Calibri"/>
              <a:sym typeface="Calibri"/>
            </a:endParaRPr>
          </a:p>
          <a:p>
            <a:pPr indent="-368300" lvl="1" marL="914400" rtl="0" algn="l">
              <a:lnSpc>
                <a:spcPct val="99378"/>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Distance detection from objects.</a:t>
            </a:r>
            <a:endParaRPr sz="2200">
              <a:solidFill>
                <a:schemeClr val="lt1"/>
              </a:solidFill>
              <a:latin typeface="Calibri"/>
              <a:ea typeface="Calibri"/>
              <a:cs typeface="Calibri"/>
              <a:sym typeface="Calibri"/>
            </a:endParaRPr>
          </a:p>
          <a:p>
            <a:pPr indent="0" lvl="0" marL="914400" rtl="0" algn="l">
              <a:lnSpc>
                <a:spcPct val="99378"/>
              </a:lnSpc>
              <a:spcBef>
                <a:spcPts val="0"/>
              </a:spcBef>
              <a:spcAft>
                <a:spcPts val="0"/>
              </a:spcAft>
              <a:buNone/>
            </a:pPr>
            <a:r>
              <a:t/>
            </a:r>
            <a:endParaRPr sz="2200">
              <a:solidFill>
                <a:schemeClr val="lt1"/>
              </a:solidFill>
              <a:latin typeface="Calibri"/>
              <a:ea typeface="Calibri"/>
              <a:cs typeface="Calibri"/>
              <a:sym typeface="Calibri"/>
            </a:endParaRPr>
          </a:p>
          <a:p>
            <a:pPr indent="0" lvl="0" marL="12700" rtl="0" algn="l">
              <a:lnSpc>
                <a:spcPct val="99378"/>
              </a:lnSpc>
              <a:spcBef>
                <a:spcPts val="0"/>
              </a:spcBef>
              <a:spcAft>
                <a:spcPts val="0"/>
              </a:spcAft>
              <a:buNone/>
            </a:pPr>
            <a:r>
              <a:t/>
            </a:r>
            <a:endParaRPr sz="2200">
              <a:solidFill>
                <a:srgbClr val="FFFFFF"/>
              </a:solidFill>
              <a:latin typeface="Calibri"/>
              <a:ea typeface="Calibri"/>
              <a:cs typeface="Calibri"/>
              <a:sym typeface="Calibri"/>
            </a:endParaRPr>
          </a:p>
        </p:txBody>
      </p:sp>
      <p:sp>
        <p:nvSpPr>
          <p:cNvPr id="248" name="Google Shape;248;p17"/>
          <p:cNvSpPr txBox="1"/>
          <p:nvPr/>
        </p:nvSpPr>
        <p:spPr>
          <a:xfrm>
            <a:off x="442976" y="3713479"/>
            <a:ext cx="58866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220"/>
              </a:spcBef>
              <a:spcAft>
                <a:spcPts val="0"/>
              </a:spcAft>
              <a:buNone/>
            </a:pPr>
            <a:r>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442975" y="217175"/>
            <a:ext cx="7455600" cy="731100"/>
          </a:xfrm>
          <a:prstGeom prst="rect">
            <a:avLst/>
          </a:prstGeom>
          <a:noFill/>
          <a:ln>
            <a:noFill/>
          </a:ln>
        </p:spPr>
        <p:txBody>
          <a:bodyPr anchorCtr="0" anchor="t" bIns="0" lIns="0" spcFirstLastPara="1" rIns="0" wrap="square" tIns="12050">
            <a:spAutoFit/>
          </a:bodyPr>
          <a:lstStyle/>
          <a:p>
            <a:pPr indent="0" lvl="0" marL="0" rtl="0" algn="l">
              <a:lnSpc>
                <a:spcPct val="99378"/>
              </a:lnSpc>
              <a:spcBef>
                <a:spcPts val="0"/>
              </a:spcBef>
              <a:spcAft>
                <a:spcPts val="0"/>
              </a:spcAft>
              <a:buNone/>
            </a:pPr>
            <a:r>
              <a:rPr lang="en-US" sz="2500">
                <a:solidFill>
                  <a:srgbClr val="003B70"/>
                </a:solidFill>
              </a:rPr>
              <a:t>Distance detection with Depth Camera - Pycharm</a:t>
            </a:r>
            <a:endParaRPr sz="2500">
              <a:solidFill>
                <a:srgbClr val="003B70"/>
              </a:solidFill>
            </a:endParaRPr>
          </a:p>
          <a:p>
            <a:pPr indent="0" lvl="0" marL="0" rtl="0" algn="l">
              <a:lnSpc>
                <a:spcPct val="99378"/>
              </a:lnSpc>
              <a:spcBef>
                <a:spcPts val="0"/>
              </a:spcBef>
              <a:spcAft>
                <a:spcPts val="0"/>
              </a:spcAft>
              <a:buNone/>
            </a:pPr>
            <a:r>
              <a:rPr lang="en-US" sz="2200">
                <a:solidFill>
                  <a:srgbClr val="0064BE"/>
                </a:solidFill>
                <a:latin typeface="Calibri"/>
                <a:ea typeface="Calibri"/>
                <a:cs typeface="Calibri"/>
                <a:sym typeface="Calibri"/>
              </a:rPr>
              <a:t>Distance detection on Fixed point.</a:t>
            </a:r>
            <a:endParaRPr sz="2500">
              <a:solidFill>
                <a:srgbClr val="0064BE"/>
              </a:solidFill>
            </a:endParaRPr>
          </a:p>
        </p:txBody>
      </p:sp>
      <p:sp>
        <p:nvSpPr>
          <p:cNvPr id="254" name="Google Shape;254;p18"/>
          <p:cNvSpPr txBox="1"/>
          <p:nvPr/>
        </p:nvSpPr>
        <p:spPr>
          <a:xfrm>
            <a:off x="8869426" y="4924583"/>
            <a:ext cx="177300" cy="170100"/>
          </a:xfrm>
          <a:prstGeom prst="rect">
            <a:avLst/>
          </a:prstGeom>
          <a:noFill/>
          <a:ln>
            <a:noFill/>
          </a:ln>
        </p:spPr>
        <p:txBody>
          <a:bodyPr anchorCtr="0" anchor="t" bIns="0" lIns="0" spcFirstLastPara="1" rIns="0" wrap="square" tIns="46350">
            <a:spAutoFit/>
          </a:bodyPr>
          <a:lstStyle/>
          <a:p>
            <a:pPr indent="0" lvl="0" marL="38100" marR="0" rtl="0" algn="l">
              <a:lnSpc>
                <a:spcPct val="100000"/>
              </a:lnSpc>
              <a:spcBef>
                <a:spcPts val="0"/>
              </a:spcBef>
              <a:spcAft>
                <a:spcPts val="0"/>
              </a:spcAft>
              <a:buNone/>
            </a:pPr>
            <a:fld id="{00000000-1234-1234-1234-123412341234}" type="slidenum">
              <a:rPr lang="en-US" sz="800">
                <a:solidFill>
                  <a:srgbClr val="FFFFFF"/>
                </a:solidFill>
                <a:latin typeface="Malgun Gothic"/>
                <a:ea typeface="Malgun Gothic"/>
                <a:cs typeface="Malgun Gothic"/>
                <a:sym typeface="Malgun Gothic"/>
              </a:rPr>
              <a:t>‹#›</a:t>
            </a:fld>
            <a:endParaRPr sz="800">
              <a:latin typeface="Malgun Gothic"/>
              <a:ea typeface="Malgun Gothic"/>
              <a:cs typeface="Malgun Gothic"/>
              <a:sym typeface="Malgun Gothic"/>
            </a:endParaRPr>
          </a:p>
        </p:txBody>
      </p:sp>
      <p:sp>
        <p:nvSpPr>
          <p:cNvPr id="255" name="Google Shape;255;p18"/>
          <p:cNvSpPr txBox="1"/>
          <p:nvPr/>
        </p:nvSpPr>
        <p:spPr>
          <a:xfrm>
            <a:off x="641400" y="823550"/>
            <a:ext cx="78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56" name="Google Shape;256;p18"/>
          <p:cNvPicPr preferRelativeResize="0"/>
          <p:nvPr/>
        </p:nvPicPr>
        <p:blipFill>
          <a:blip r:embed="rId3">
            <a:alphaModFix/>
          </a:blip>
          <a:stretch>
            <a:fillRect/>
          </a:stretch>
        </p:blipFill>
        <p:spPr>
          <a:xfrm>
            <a:off x="300725" y="1054200"/>
            <a:ext cx="4091124" cy="3198675"/>
          </a:xfrm>
          <a:prstGeom prst="rect">
            <a:avLst/>
          </a:prstGeom>
          <a:noFill/>
          <a:ln>
            <a:noFill/>
          </a:ln>
        </p:spPr>
      </p:pic>
      <p:pic>
        <p:nvPicPr>
          <p:cNvPr id="257" name="Google Shape;257;p18"/>
          <p:cNvPicPr preferRelativeResize="0"/>
          <p:nvPr/>
        </p:nvPicPr>
        <p:blipFill>
          <a:blip r:embed="rId4">
            <a:alphaModFix/>
          </a:blip>
          <a:stretch>
            <a:fillRect/>
          </a:stretch>
        </p:blipFill>
        <p:spPr>
          <a:xfrm>
            <a:off x="4838350" y="1054200"/>
            <a:ext cx="3986149" cy="3138768"/>
          </a:xfrm>
          <a:prstGeom prst="rect">
            <a:avLst/>
          </a:prstGeom>
          <a:noFill/>
          <a:ln>
            <a:noFill/>
          </a:ln>
        </p:spPr>
      </p:pic>
      <p:sp>
        <p:nvSpPr>
          <p:cNvPr id="258" name="Google Shape;258;p18"/>
          <p:cNvSpPr txBox="1"/>
          <p:nvPr/>
        </p:nvSpPr>
        <p:spPr>
          <a:xfrm>
            <a:off x="5338150" y="8610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442975" y="217175"/>
            <a:ext cx="7455600" cy="2750400"/>
          </a:xfrm>
          <a:prstGeom prst="rect">
            <a:avLst/>
          </a:prstGeom>
          <a:noFill/>
          <a:ln>
            <a:noFill/>
          </a:ln>
        </p:spPr>
        <p:txBody>
          <a:bodyPr anchorCtr="0" anchor="t" bIns="0" lIns="0" spcFirstLastPara="1" rIns="0" wrap="square" tIns="12050">
            <a:spAutoFit/>
          </a:bodyPr>
          <a:lstStyle/>
          <a:p>
            <a:pPr indent="0" lvl="0" marL="0" rtl="0" algn="l">
              <a:lnSpc>
                <a:spcPct val="99378"/>
              </a:lnSpc>
              <a:spcBef>
                <a:spcPts val="0"/>
              </a:spcBef>
              <a:spcAft>
                <a:spcPts val="0"/>
              </a:spcAft>
              <a:buNone/>
            </a:pPr>
            <a:r>
              <a:rPr lang="en-US" sz="2500">
                <a:solidFill>
                  <a:srgbClr val="003B70"/>
                </a:solidFill>
              </a:rPr>
              <a:t>Distance detection with Depth Camera - Pycharm</a:t>
            </a:r>
            <a:endParaRPr sz="2500">
              <a:solidFill>
                <a:srgbClr val="003B70"/>
              </a:solidFill>
            </a:endParaRPr>
          </a:p>
          <a:p>
            <a:pPr indent="0" lvl="0" marL="0" rtl="0" algn="l">
              <a:lnSpc>
                <a:spcPct val="99378"/>
              </a:lnSpc>
              <a:spcBef>
                <a:spcPts val="0"/>
              </a:spcBef>
              <a:spcAft>
                <a:spcPts val="0"/>
              </a:spcAft>
              <a:buNone/>
            </a:pPr>
            <a:r>
              <a:rPr lang="en-US" sz="2200">
                <a:solidFill>
                  <a:srgbClr val="0064BE"/>
                </a:solidFill>
                <a:latin typeface="Calibri"/>
                <a:ea typeface="Calibri"/>
                <a:cs typeface="Calibri"/>
                <a:sym typeface="Calibri"/>
              </a:rPr>
              <a:t>Distance detection on mouseover.</a:t>
            </a:r>
            <a:endParaRPr sz="2200">
              <a:solidFill>
                <a:srgbClr val="0064BE"/>
              </a:solidFill>
              <a:latin typeface="Calibri"/>
              <a:ea typeface="Calibri"/>
              <a:cs typeface="Calibri"/>
              <a:sym typeface="Calibri"/>
            </a:endParaRPr>
          </a:p>
          <a:p>
            <a:pPr indent="0" lvl="0" marL="0" rtl="0" algn="l">
              <a:lnSpc>
                <a:spcPct val="99378"/>
              </a:lnSpc>
              <a:spcBef>
                <a:spcPts val="0"/>
              </a:spcBef>
              <a:spcAft>
                <a:spcPts val="0"/>
              </a:spcAft>
              <a:buNone/>
            </a:pPr>
            <a:r>
              <a:t/>
            </a:r>
            <a:endParaRPr sz="2200">
              <a:solidFill>
                <a:srgbClr val="0064BE"/>
              </a:solidFill>
            </a:endParaRPr>
          </a:p>
          <a:p>
            <a:pPr indent="0" lvl="0" marL="0" rtl="0" algn="l">
              <a:lnSpc>
                <a:spcPct val="99378"/>
              </a:lnSpc>
              <a:spcBef>
                <a:spcPts val="0"/>
              </a:spcBef>
              <a:spcAft>
                <a:spcPts val="0"/>
              </a:spcAft>
              <a:buNone/>
            </a:pPr>
            <a:r>
              <a:t/>
            </a:r>
            <a:endParaRPr sz="2200">
              <a:solidFill>
                <a:srgbClr val="0064BE"/>
              </a:solidFill>
            </a:endParaRPr>
          </a:p>
          <a:p>
            <a:pPr indent="0" lvl="0" marL="0" rtl="0" algn="l">
              <a:lnSpc>
                <a:spcPct val="99378"/>
              </a:lnSpc>
              <a:spcBef>
                <a:spcPts val="0"/>
              </a:spcBef>
              <a:spcAft>
                <a:spcPts val="0"/>
              </a:spcAft>
              <a:buNone/>
            </a:pPr>
            <a:r>
              <a:t/>
            </a:r>
            <a:endParaRPr sz="2200">
              <a:solidFill>
                <a:srgbClr val="0064BE"/>
              </a:solidFill>
            </a:endParaRPr>
          </a:p>
          <a:p>
            <a:pPr indent="0" lvl="0" marL="0" rtl="0" algn="l">
              <a:lnSpc>
                <a:spcPct val="99378"/>
              </a:lnSpc>
              <a:spcBef>
                <a:spcPts val="0"/>
              </a:spcBef>
              <a:spcAft>
                <a:spcPts val="0"/>
              </a:spcAft>
              <a:buNone/>
            </a:pPr>
            <a:r>
              <a:t/>
            </a:r>
            <a:endParaRPr sz="2200">
              <a:solidFill>
                <a:srgbClr val="0064BE"/>
              </a:solidFill>
            </a:endParaRPr>
          </a:p>
          <a:p>
            <a:pPr indent="0" lvl="0" marL="0" rtl="0" algn="l">
              <a:lnSpc>
                <a:spcPct val="99378"/>
              </a:lnSpc>
              <a:spcBef>
                <a:spcPts val="0"/>
              </a:spcBef>
              <a:spcAft>
                <a:spcPts val="0"/>
              </a:spcAft>
              <a:buNone/>
            </a:pPr>
            <a:r>
              <a:t/>
            </a:r>
            <a:endParaRPr sz="2200">
              <a:solidFill>
                <a:srgbClr val="0064BE"/>
              </a:solidFill>
            </a:endParaRPr>
          </a:p>
          <a:p>
            <a:pPr indent="0" lvl="0" marL="0" rtl="0" algn="l">
              <a:lnSpc>
                <a:spcPct val="99378"/>
              </a:lnSpc>
              <a:spcBef>
                <a:spcPts val="0"/>
              </a:spcBef>
              <a:spcAft>
                <a:spcPts val="0"/>
              </a:spcAft>
              <a:buNone/>
            </a:pPr>
            <a:r>
              <a:t/>
            </a:r>
            <a:endParaRPr sz="2200">
              <a:solidFill>
                <a:srgbClr val="0064BE"/>
              </a:solidFill>
            </a:endParaRPr>
          </a:p>
        </p:txBody>
      </p:sp>
      <p:sp>
        <p:nvSpPr>
          <p:cNvPr id="264" name="Google Shape;264;p19"/>
          <p:cNvSpPr txBox="1"/>
          <p:nvPr/>
        </p:nvSpPr>
        <p:spPr>
          <a:xfrm>
            <a:off x="8869426" y="4924583"/>
            <a:ext cx="177300" cy="170100"/>
          </a:xfrm>
          <a:prstGeom prst="rect">
            <a:avLst/>
          </a:prstGeom>
          <a:noFill/>
          <a:ln>
            <a:noFill/>
          </a:ln>
        </p:spPr>
        <p:txBody>
          <a:bodyPr anchorCtr="0" anchor="t" bIns="0" lIns="0" spcFirstLastPara="1" rIns="0" wrap="square" tIns="46350">
            <a:spAutoFit/>
          </a:bodyPr>
          <a:lstStyle/>
          <a:p>
            <a:pPr indent="0" lvl="0" marL="38100" marR="0" rtl="0" algn="l">
              <a:lnSpc>
                <a:spcPct val="100000"/>
              </a:lnSpc>
              <a:spcBef>
                <a:spcPts val="0"/>
              </a:spcBef>
              <a:spcAft>
                <a:spcPts val="0"/>
              </a:spcAft>
              <a:buNone/>
            </a:pPr>
            <a:fld id="{00000000-1234-1234-1234-123412341234}" type="slidenum">
              <a:rPr lang="en-US" sz="800">
                <a:solidFill>
                  <a:srgbClr val="FFFFFF"/>
                </a:solidFill>
                <a:latin typeface="Malgun Gothic"/>
                <a:ea typeface="Malgun Gothic"/>
                <a:cs typeface="Malgun Gothic"/>
                <a:sym typeface="Malgun Gothic"/>
              </a:rPr>
              <a:t>‹#›</a:t>
            </a:fld>
            <a:endParaRPr sz="800">
              <a:latin typeface="Malgun Gothic"/>
              <a:ea typeface="Malgun Gothic"/>
              <a:cs typeface="Malgun Gothic"/>
              <a:sym typeface="Malgun Gothic"/>
            </a:endParaRPr>
          </a:p>
        </p:txBody>
      </p:sp>
      <p:sp>
        <p:nvSpPr>
          <p:cNvPr id="265" name="Google Shape;265;p19"/>
          <p:cNvSpPr txBox="1"/>
          <p:nvPr/>
        </p:nvSpPr>
        <p:spPr>
          <a:xfrm>
            <a:off x="641400" y="823550"/>
            <a:ext cx="78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6" name="Google Shape;266;p19"/>
          <p:cNvSpPr txBox="1"/>
          <p:nvPr/>
        </p:nvSpPr>
        <p:spPr>
          <a:xfrm>
            <a:off x="5338150" y="8610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67" name="Google Shape;267;p19" title="Distance detection on mouseover - RealSense Camera">
            <a:hlinkClick r:id="rId3"/>
          </p:cNvPr>
          <p:cNvPicPr preferRelativeResize="0"/>
          <p:nvPr/>
        </p:nvPicPr>
        <p:blipFill>
          <a:blip r:embed="rId4">
            <a:alphaModFix/>
          </a:blip>
          <a:stretch>
            <a:fillRect/>
          </a:stretch>
        </p:blipFill>
        <p:spPr>
          <a:xfrm>
            <a:off x="1934950" y="899275"/>
            <a:ext cx="5441125" cy="408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type="title"/>
          </p:nvPr>
        </p:nvSpPr>
        <p:spPr>
          <a:xfrm>
            <a:off x="442975" y="217175"/>
            <a:ext cx="7455600" cy="746400"/>
          </a:xfrm>
          <a:prstGeom prst="rect">
            <a:avLst/>
          </a:prstGeom>
          <a:noFill/>
          <a:ln>
            <a:noFill/>
          </a:ln>
        </p:spPr>
        <p:txBody>
          <a:bodyPr anchorCtr="0" anchor="t" bIns="0" lIns="0" spcFirstLastPara="1" rIns="0" wrap="square" tIns="12050">
            <a:spAutoFit/>
          </a:bodyPr>
          <a:lstStyle/>
          <a:p>
            <a:pPr indent="0" lvl="0" marL="0" rtl="0" algn="l">
              <a:lnSpc>
                <a:spcPct val="99378"/>
              </a:lnSpc>
              <a:spcBef>
                <a:spcPts val="0"/>
              </a:spcBef>
              <a:spcAft>
                <a:spcPts val="0"/>
              </a:spcAft>
              <a:buNone/>
            </a:pPr>
            <a:r>
              <a:rPr lang="en-US" sz="2400">
                <a:solidFill>
                  <a:srgbClr val="003B70"/>
                </a:solidFill>
              </a:rPr>
              <a:t>Identify and Measure precisely Objects distance - Pycharm</a:t>
            </a:r>
            <a:endParaRPr sz="2400">
              <a:solidFill>
                <a:srgbClr val="003B70"/>
              </a:solidFill>
            </a:endParaRPr>
          </a:p>
          <a:p>
            <a:pPr indent="0" lvl="0" marL="0" rtl="0" algn="l">
              <a:lnSpc>
                <a:spcPct val="99378"/>
              </a:lnSpc>
              <a:spcBef>
                <a:spcPts val="0"/>
              </a:spcBef>
              <a:spcAft>
                <a:spcPts val="0"/>
              </a:spcAft>
              <a:buNone/>
            </a:pPr>
            <a:r>
              <a:t/>
            </a:r>
            <a:endParaRPr sz="2400">
              <a:solidFill>
                <a:srgbClr val="0064BE"/>
              </a:solidFill>
            </a:endParaRPr>
          </a:p>
        </p:txBody>
      </p:sp>
      <p:sp>
        <p:nvSpPr>
          <p:cNvPr id="273" name="Google Shape;273;p20"/>
          <p:cNvSpPr txBox="1"/>
          <p:nvPr/>
        </p:nvSpPr>
        <p:spPr>
          <a:xfrm>
            <a:off x="8869426" y="4924583"/>
            <a:ext cx="177300" cy="170100"/>
          </a:xfrm>
          <a:prstGeom prst="rect">
            <a:avLst/>
          </a:prstGeom>
          <a:noFill/>
          <a:ln>
            <a:noFill/>
          </a:ln>
        </p:spPr>
        <p:txBody>
          <a:bodyPr anchorCtr="0" anchor="t" bIns="0" lIns="0" spcFirstLastPara="1" rIns="0" wrap="square" tIns="46350">
            <a:spAutoFit/>
          </a:bodyPr>
          <a:lstStyle/>
          <a:p>
            <a:pPr indent="0" lvl="0" marL="38100" marR="0" rtl="0" algn="l">
              <a:lnSpc>
                <a:spcPct val="100000"/>
              </a:lnSpc>
              <a:spcBef>
                <a:spcPts val="0"/>
              </a:spcBef>
              <a:spcAft>
                <a:spcPts val="0"/>
              </a:spcAft>
              <a:buNone/>
            </a:pPr>
            <a:fld id="{00000000-1234-1234-1234-123412341234}" type="slidenum">
              <a:rPr lang="en-US" sz="800">
                <a:solidFill>
                  <a:srgbClr val="FFFFFF"/>
                </a:solidFill>
                <a:latin typeface="Malgun Gothic"/>
                <a:ea typeface="Malgun Gothic"/>
                <a:cs typeface="Malgun Gothic"/>
                <a:sym typeface="Malgun Gothic"/>
              </a:rPr>
              <a:t>‹#›</a:t>
            </a:fld>
            <a:endParaRPr sz="800">
              <a:latin typeface="Malgun Gothic"/>
              <a:ea typeface="Malgun Gothic"/>
              <a:cs typeface="Malgun Gothic"/>
              <a:sym typeface="Malgun Gothic"/>
            </a:endParaRPr>
          </a:p>
        </p:txBody>
      </p:sp>
      <p:sp>
        <p:nvSpPr>
          <p:cNvPr id="274" name="Google Shape;274;p20"/>
          <p:cNvSpPr txBox="1"/>
          <p:nvPr/>
        </p:nvSpPr>
        <p:spPr>
          <a:xfrm>
            <a:off x="641400" y="823550"/>
            <a:ext cx="78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5" name="Google Shape;275;p20"/>
          <p:cNvSpPr txBox="1"/>
          <p:nvPr/>
        </p:nvSpPr>
        <p:spPr>
          <a:xfrm>
            <a:off x="5338150" y="8610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76" name="Google Shape;276;p20"/>
          <p:cNvPicPr preferRelativeResize="0"/>
          <p:nvPr/>
        </p:nvPicPr>
        <p:blipFill>
          <a:blip r:embed="rId3">
            <a:alphaModFix/>
          </a:blip>
          <a:stretch>
            <a:fillRect/>
          </a:stretch>
        </p:blipFill>
        <p:spPr>
          <a:xfrm>
            <a:off x="168725" y="963575"/>
            <a:ext cx="4598031" cy="3614950"/>
          </a:xfrm>
          <a:prstGeom prst="rect">
            <a:avLst/>
          </a:prstGeom>
          <a:noFill/>
          <a:ln>
            <a:noFill/>
          </a:ln>
        </p:spPr>
      </p:pic>
      <p:pic>
        <p:nvPicPr>
          <p:cNvPr id="277" name="Google Shape;277;p20"/>
          <p:cNvPicPr preferRelativeResize="0"/>
          <p:nvPr/>
        </p:nvPicPr>
        <p:blipFill>
          <a:blip r:embed="rId4">
            <a:alphaModFix/>
          </a:blip>
          <a:stretch>
            <a:fillRect/>
          </a:stretch>
        </p:blipFill>
        <p:spPr>
          <a:xfrm>
            <a:off x="4766750" y="1067001"/>
            <a:ext cx="4279975" cy="340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442975" y="217175"/>
            <a:ext cx="7455600" cy="746400"/>
          </a:xfrm>
          <a:prstGeom prst="rect">
            <a:avLst/>
          </a:prstGeom>
          <a:noFill/>
          <a:ln>
            <a:noFill/>
          </a:ln>
        </p:spPr>
        <p:txBody>
          <a:bodyPr anchorCtr="0" anchor="t" bIns="0" lIns="0" spcFirstLastPara="1" rIns="0" wrap="square" tIns="12050">
            <a:spAutoFit/>
          </a:bodyPr>
          <a:lstStyle/>
          <a:p>
            <a:pPr indent="0" lvl="0" marL="0" rtl="0" algn="l">
              <a:lnSpc>
                <a:spcPct val="99378"/>
              </a:lnSpc>
              <a:spcBef>
                <a:spcPts val="0"/>
              </a:spcBef>
              <a:spcAft>
                <a:spcPts val="0"/>
              </a:spcAft>
              <a:buNone/>
            </a:pPr>
            <a:r>
              <a:rPr lang="en-US" sz="2400">
                <a:solidFill>
                  <a:srgbClr val="003B70"/>
                </a:solidFill>
              </a:rPr>
              <a:t>Identify and Measure precisely Objects distance - Pycharm</a:t>
            </a:r>
            <a:endParaRPr sz="2400">
              <a:solidFill>
                <a:srgbClr val="003B70"/>
              </a:solidFill>
            </a:endParaRPr>
          </a:p>
          <a:p>
            <a:pPr indent="0" lvl="0" marL="0" rtl="0" algn="l">
              <a:lnSpc>
                <a:spcPct val="99378"/>
              </a:lnSpc>
              <a:spcBef>
                <a:spcPts val="0"/>
              </a:spcBef>
              <a:spcAft>
                <a:spcPts val="0"/>
              </a:spcAft>
              <a:buNone/>
            </a:pPr>
            <a:r>
              <a:t/>
            </a:r>
            <a:endParaRPr sz="2400">
              <a:solidFill>
                <a:srgbClr val="0064BE"/>
              </a:solidFill>
            </a:endParaRPr>
          </a:p>
        </p:txBody>
      </p:sp>
      <p:sp>
        <p:nvSpPr>
          <p:cNvPr id="283" name="Google Shape;283;p21"/>
          <p:cNvSpPr txBox="1"/>
          <p:nvPr/>
        </p:nvSpPr>
        <p:spPr>
          <a:xfrm>
            <a:off x="8869426" y="4924583"/>
            <a:ext cx="177300" cy="170100"/>
          </a:xfrm>
          <a:prstGeom prst="rect">
            <a:avLst/>
          </a:prstGeom>
          <a:noFill/>
          <a:ln>
            <a:noFill/>
          </a:ln>
        </p:spPr>
        <p:txBody>
          <a:bodyPr anchorCtr="0" anchor="t" bIns="0" lIns="0" spcFirstLastPara="1" rIns="0" wrap="square" tIns="46350">
            <a:spAutoFit/>
          </a:bodyPr>
          <a:lstStyle/>
          <a:p>
            <a:pPr indent="0" lvl="0" marL="38100" marR="0" rtl="0" algn="l">
              <a:lnSpc>
                <a:spcPct val="100000"/>
              </a:lnSpc>
              <a:spcBef>
                <a:spcPts val="0"/>
              </a:spcBef>
              <a:spcAft>
                <a:spcPts val="0"/>
              </a:spcAft>
              <a:buNone/>
            </a:pPr>
            <a:fld id="{00000000-1234-1234-1234-123412341234}" type="slidenum">
              <a:rPr lang="en-US" sz="800">
                <a:solidFill>
                  <a:srgbClr val="FFFFFF"/>
                </a:solidFill>
                <a:latin typeface="Malgun Gothic"/>
                <a:ea typeface="Malgun Gothic"/>
                <a:cs typeface="Malgun Gothic"/>
                <a:sym typeface="Malgun Gothic"/>
              </a:rPr>
              <a:t>‹#›</a:t>
            </a:fld>
            <a:endParaRPr sz="800">
              <a:latin typeface="Malgun Gothic"/>
              <a:ea typeface="Malgun Gothic"/>
              <a:cs typeface="Malgun Gothic"/>
              <a:sym typeface="Malgun Gothic"/>
            </a:endParaRPr>
          </a:p>
        </p:txBody>
      </p:sp>
      <p:sp>
        <p:nvSpPr>
          <p:cNvPr id="284" name="Google Shape;284;p21"/>
          <p:cNvSpPr txBox="1"/>
          <p:nvPr/>
        </p:nvSpPr>
        <p:spPr>
          <a:xfrm>
            <a:off x="641400" y="823550"/>
            <a:ext cx="78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5" name="Google Shape;285;p21"/>
          <p:cNvSpPr txBox="1"/>
          <p:nvPr/>
        </p:nvSpPr>
        <p:spPr>
          <a:xfrm>
            <a:off x="5338150" y="8610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6" name="Google Shape;286;p21" title="RealSense - Identify and Measure objects">
            <a:hlinkClick r:id="rId3"/>
          </p:cNvPr>
          <p:cNvPicPr preferRelativeResize="0"/>
          <p:nvPr/>
        </p:nvPicPr>
        <p:blipFill>
          <a:blip r:embed="rId4">
            <a:alphaModFix/>
          </a:blip>
          <a:stretch>
            <a:fillRect/>
          </a:stretch>
        </p:blipFill>
        <p:spPr>
          <a:xfrm>
            <a:off x="1804300" y="624575"/>
            <a:ext cx="5902775" cy="442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ph type="title"/>
          </p:nvPr>
        </p:nvSpPr>
        <p:spPr>
          <a:xfrm>
            <a:off x="83616" y="-51104"/>
            <a:ext cx="6487515" cy="1012698"/>
          </a:xfrm>
          <a:prstGeom prst="rect">
            <a:avLst/>
          </a:prstGeom>
          <a:noFill/>
          <a:ln>
            <a:noFill/>
          </a:ln>
        </p:spPr>
        <p:txBody>
          <a:bodyPr anchorCtr="0" anchor="t" bIns="0" lIns="0" spcFirstLastPara="1" rIns="0" wrap="square" tIns="286425">
            <a:spAutoFit/>
          </a:bodyPr>
          <a:lstStyle/>
          <a:p>
            <a:pPr indent="0" lvl="0" marL="369570" rtl="0" algn="l">
              <a:lnSpc>
                <a:spcPct val="100000"/>
              </a:lnSpc>
              <a:spcBef>
                <a:spcPts val="0"/>
              </a:spcBef>
              <a:spcAft>
                <a:spcPts val="0"/>
              </a:spcAft>
              <a:buNone/>
            </a:pPr>
            <a:r>
              <a:rPr lang="en-US"/>
              <a:t>Content</a:t>
            </a:r>
            <a:endParaRPr/>
          </a:p>
        </p:txBody>
      </p:sp>
      <p:sp>
        <p:nvSpPr>
          <p:cNvPr id="62" name="Google Shape;62;p8"/>
          <p:cNvSpPr txBox="1"/>
          <p:nvPr>
            <p:ph idx="12" type="sldNum"/>
          </p:nvPr>
        </p:nvSpPr>
        <p:spPr>
          <a:xfrm>
            <a:off x="8847073" y="4881984"/>
            <a:ext cx="210820" cy="157784"/>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3" name="Google Shape;63;p8"/>
          <p:cNvSpPr txBox="1"/>
          <p:nvPr/>
        </p:nvSpPr>
        <p:spPr>
          <a:xfrm>
            <a:off x="444500" y="1041275"/>
            <a:ext cx="7237200" cy="3559800"/>
          </a:xfrm>
          <a:prstGeom prst="rect">
            <a:avLst/>
          </a:prstGeom>
          <a:noFill/>
          <a:ln>
            <a:noFill/>
          </a:ln>
        </p:spPr>
        <p:txBody>
          <a:bodyPr anchorCtr="0" anchor="t" bIns="0" lIns="0" spcFirstLastPara="1" rIns="0" wrap="square" tIns="13325">
            <a:spAutoFit/>
          </a:bodyPr>
          <a:lstStyle/>
          <a:p>
            <a:pPr indent="-173990" lvl="0" marL="186055" rtl="0" algn="l">
              <a:lnSpc>
                <a:spcPct val="100000"/>
              </a:lnSpc>
              <a:spcBef>
                <a:spcPts val="0"/>
              </a:spcBef>
              <a:spcAft>
                <a:spcPts val="0"/>
              </a:spcAft>
              <a:buClr>
                <a:srgbClr val="0070C5"/>
              </a:buClr>
              <a:buSzPts val="2000"/>
              <a:buFont typeface="Arial"/>
              <a:buChar char="•"/>
            </a:pPr>
            <a:r>
              <a:rPr lang="en-US" sz="2000">
                <a:solidFill>
                  <a:srgbClr val="0070C5"/>
                </a:solidFill>
                <a:latin typeface="Calibri"/>
                <a:ea typeface="Calibri"/>
                <a:cs typeface="Calibri"/>
                <a:sym typeface="Calibri"/>
              </a:rPr>
              <a:t>Distance &amp; Object Detection</a:t>
            </a:r>
            <a:endParaRPr sz="2000">
              <a:latin typeface="Calibri"/>
              <a:ea typeface="Calibri"/>
              <a:cs typeface="Calibri"/>
              <a:sym typeface="Calibri"/>
            </a:endParaRPr>
          </a:p>
          <a:p>
            <a:pPr indent="-171450" lvl="1" marL="526415" rtl="0" algn="l">
              <a:lnSpc>
                <a:spcPct val="100000"/>
              </a:lnSpc>
              <a:spcBef>
                <a:spcPts val="45"/>
              </a:spcBef>
              <a:spcAft>
                <a:spcPts val="0"/>
              </a:spcAft>
              <a:buClr>
                <a:schemeClr val="dk1"/>
              </a:buClr>
              <a:buSzPts val="1400"/>
              <a:buFont typeface="Noto Sans Symbols"/>
              <a:buChar char="▪"/>
            </a:pPr>
            <a:r>
              <a:rPr lang="en-US" sz="1400">
                <a:solidFill>
                  <a:srgbClr val="003B70"/>
                </a:solidFill>
                <a:latin typeface="Calibri"/>
                <a:ea typeface="Calibri"/>
                <a:cs typeface="Calibri"/>
                <a:sym typeface="Calibri"/>
              </a:rPr>
              <a:t>Introduce </a:t>
            </a:r>
            <a:r>
              <a:rPr lang="en-US">
                <a:solidFill>
                  <a:srgbClr val="003B70"/>
                </a:solidFill>
                <a:latin typeface="Calibri"/>
                <a:ea typeface="Calibri"/>
                <a:cs typeface="Calibri"/>
                <a:sym typeface="Calibri"/>
              </a:rPr>
              <a:t>RealSense l515 Camera</a:t>
            </a:r>
            <a:endParaRPr sz="1400">
              <a:latin typeface="Calibri"/>
              <a:ea typeface="Calibri"/>
              <a:cs typeface="Calibri"/>
              <a:sym typeface="Calibri"/>
            </a:endParaRPr>
          </a:p>
          <a:p>
            <a:pPr indent="-171450" lvl="1" marL="526415" rtl="0" algn="l">
              <a:lnSpc>
                <a:spcPct val="100000"/>
              </a:lnSpc>
              <a:spcBef>
                <a:spcPts val="0"/>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What is a Depth camera?</a:t>
            </a:r>
            <a:endParaRPr sz="1400">
              <a:latin typeface="Calibri"/>
              <a:ea typeface="Calibri"/>
              <a:cs typeface="Calibri"/>
              <a:sym typeface="Calibri"/>
            </a:endParaRPr>
          </a:p>
          <a:p>
            <a:pPr indent="-171450" lvl="1" marL="526415" rtl="0" algn="l">
              <a:lnSpc>
                <a:spcPct val="118214"/>
              </a:lnSpc>
              <a:spcBef>
                <a:spcPts val="5"/>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How can this data be used?</a:t>
            </a:r>
            <a:endParaRPr>
              <a:solidFill>
                <a:srgbClr val="003B70"/>
              </a:solidFill>
              <a:latin typeface="Calibri"/>
              <a:ea typeface="Calibri"/>
              <a:cs typeface="Calibri"/>
              <a:sym typeface="Calibri"/>
            </a:endParaRPr>
          </a:p>
          <a:p>
            <a:pPr indent="-171450" lvl="1" marL="526415" rtl="0" algn="l">
              <a:lnSpc>
                <a:spcPct val="118214"/>
              </a:lnSpc>
              <a:spcBef>
                <a:spcPts val="5"/>
              </a:spcBef>
              <a:spcAft>
                <a:spcPts val="0"/>
              </a:spcAft>
              <a:buClr>
                <a:schemeClr val="dk1"/>
              </a:buClr>
              <a:buSzPts val="1400"/>
              <a:buFont typeface="Calibri"/>
              <a:buChar char="▪"/>
            </a:pPr>
            <a:r>
              <a:rPr lang="en-US">
                <a:solidFill>
                  <a:srgbClr val="003B70"/>
                </a:solidFill>
                <a:latin typeface="Calibri"/>
                <a:ea typeface="Calibri"/>
                <a:cs typeface="Calibri"/>
                <a:sym typeface="Calibri"/>
              </a:rPr>
              <a:t>How we detect the distance?</a:t>
            </a:r>
            <a:endParaRPr>
              <a:solidFill>
                <a:srgbClr val="003B70"/>
              </a:solidFill>
              <a:latin typeface="Calibri"/>
              <a:ea typeface="Calibri"/>
              <a:cs typeface="Calibri"/>
              <a:sym typeface="Calibri"/>
            </a:endParaRPr>
          </a:p>
          <a:p>
            <a:pPr indent="-171450" lvl="1" marL="526415" rtl="0" algn="l">
              <a:lnSpc>
                <a:spcPct val="118214"/>
              </a:lnSpc>
              <a:spcBef>
                <a:spcPts val="5"/>
              </a:spcBef>
              <a:spcAft>
                <a:spcPts val="0"/>
              </a:spcAft>
              <a:buClr>
                <a:srgbClr val="003B70"/>
              </a:buClr>
              <a:buSzPts val="1400"/>
              <a:buFont typeface="Calibri"/>
              <a:buChar char="▪"/>
            </a:pPr>
            <a:r>
              <a:rPr lang="en-US">
                <a:solidFill>
                  <a:srgbClr val="003B70"/>
                </a:solidFill>
                <a:latin typeface="Calibri"/>
                <a:ea typeface="Calibri"/>
                <a:cs typeface="Calibri"/>
                <a:sym typeface="Calibri"/>
              </a:rPr>
              <a:t>How we detect the objects?</a:t>
            </a:r>
            <a:endParaRPr>
              <a:solidFill>
                <a:srgbClr val="003B70"/>
              </a:solidFill>
              <a:latin typeface="Calibri"/>
              <a:ea typeface="Calibri"/>
              <a:cs typeface="Calibri"/>
              <a:sym typeface="Calibri"/>
            </a:endParaRPr>
          </a:p>
          <a:p>
            <a:pPr indent="-355600" lvl="0" marL="457200" rtl="0" algn="l">
              <a:lnSpc>
                <a:spcPct val="118750"/>
              </a:lnSpc>
              <a:spcBef>
                <a:spcPts val="0"/>
              </a:spcBef>
              <a:spcAft>
                <a:spcPts val="0"/>
              </a:spcAft>
              <a:buClr>
                <a:srgbClr val="0070C5"/>
              </a:buClr>
              <a:buSzPts val="2000"/>
              <a:buChar char="•"/>
            </a:pPr>
            <a:r>
              <a:rPr lang="en-US" sz="2000">
                <a:solidFill>
                  <a:srgbClr val="0070C5"/>
                </a:solidFill>
                <a:latin typeface="Calibri"/>
                <a:ea typeface="Calibri"/>
                <a:cs typeface="Calibri"/>
                <a:sym typeface="Calibri"/>
              </a:rPr>
              <a:t>Distance detection with Depth Camera - Pycharm</a:t>
            </a:r>
            <a:endParaRPr sz="2000">
              <a:solidFill>
                <a:schemeClr val="dk1"/>
              </a:solidFill>
              <a:latin typeface="Calibri"/>
              <a:ea typeface="Calibri"/>
              <a:cs typeface="Calibri"/>
              <a:sym typeface="Calibri"/>
            </a:endParaRPr>
          </a:p>
          <a:p>
            <a:pPr indent="-317500" lvl="1" marL="914400" rtl="0" algn="l">
              <a:spcBef>
                <a:spcPts val="45"/>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Code - Pycharm</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Project result - Screenshots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Project result - YouTube Video</a:t>
            </a:r>
            <a:endParaRPr>
              <a:solidFill>
                <a:srgbClr val="003B70"/>
              </a:solidFill>
              <a:latin typeface="Calibri"/>
              <a:ea typeface="Calibri"/>
              <a:cs typeface="Calibri"/>
              <a:sym typeface="Calibri"/>
            </a:endParaRPr>
          </a:p>
          <a:p>
            <a:pPr indent="-355600" lvl="0" marL="457200" rtl="0" algn="l">
              <a:lnSpc>
                <a:spcPct val="118750"/>
              </a:lnSpc>
              <a:spcBef>
                <a:spcPts val="0"/>
              </a:spcBef>
              <a:spcAft>
                <a:spcPts val="0"/>
              </a:spcAft>
              <a:buClr>
                <a:srgbClr val="0070C5"/>
              </a:buClr>
              <a:buSzPts val="2000"/>
              <a:buChar char="•"/>
            </a:pPr>
            <a:r>
              <a:rPr lang="en-US" sz="2000">
                <a:solidFill>
                  <a:srgbClr val="0070C5"/>
                </a:solidFill>
                <a:latin typeface="Calibri"/>
                <a:ea typeface="Calibri"/>
                <a:cs typeface="Calibri"/>
                <a:sym typeface="Calibri"/>
              </a:rPr>
              <a:t>Identify and Measure precisely Objects distance - Pycharm</a:t>
            </a:r>
            <a:endParaRPr sz="2000">
              <a:solidFill>
                <a:srgbClr val="0070C5"/>
              </a:solidFill>
              <a:latin typeface="Calibri"/>
              <a:ea typeface="Calibri"/>
              <a:cs typeface="Calibri"/>
              <a:sym typeface="Calibri"/>
            </a:endParaRPr>
          </a:p>
          <a:p>
            <a:pPr indent="-317500" lvl="1" marL="914400" rtl="0" algn="l">
              <a:spcBef>
                <a:spcPts val="45"/>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Code - Pycharm</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Project result - Screenshots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Noto Sans Symbols"/>
              <a:buChar char="▪"/>
            </a:pPr>
            <a:r>
              <a:rPr lang="en-US">
                <a:solidFill>
                  <a:srgbClr val="003B70"/>
                </a:solidFill>
                <a:latin typeface="Calibri"/>
                <a:ea typeface="Calibri"/>
                <a:cs typeface="Calibri"/>
                <a:sym typeface="Calibri"/>
              </a:rPr>
              <a:t>Project result - YouTube Video</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9"/>
          <p:cNvSpPr txBox="1"/>
          <p:nvPr>
            <p:ph type="title"/>
          </p:nvPr>
        </p:nvSpPr>
        <p:spPr>
          <a:xfrm>
            <a:off x="83629" y="-51100"/>
            <a:ext cx="9186900" cy="1123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rgbClr val="003B70"/>
                </a:solidFill>
              </a:rPr>
              <a:t>RealSense</a:t>
            </a:r>
            <a:endParaRPr>
              <a:solidFill>
                <a:srgbClr val="003B70"/>
              </a:solidFill>
            </a:endParaRPr>
          </a:p>
          <a:p>
            <a:pPr indent="0" lvl="0" marL="0" rtl="0" algn="l">
              <a:spcBef>
                <a:spcPts val="0"/>
              </a:spcBef>
              <a:spcAft>
                <a:spcPts val="0"/>
              </a:spcAft>
              <a:buNone/>
            </a:pPr>
            <a:r>
              <a:rPr lang="en-US" sz="3300">
                <a:solidFill>
                  <a:srgbClr val="003B70"/>
                </a:solidFill>
              </a:rPr>
              <a:t>lidar-camera-l515</a:t>
            </a:r>
            <a:endParaRPr sz="3300">
              <a:solidFill>
                <a:srgbClr val="003B70"/>
              </a:solidFill>
            </a:endParaRPr>
          </a:p>
        </p:txBody>
      </p:sp>
      <p:sp>
        <p:nvSpPr>
          <p:cNvPr id="69" name="Google Shape;69;p9"/>
          <p:cNvSpPr txBox="1"/>
          <p:nvPr>
            <p:ph idx="1" type="body"/>
          </p:nvPr>
        </p:nvSpPr>
        <p:spPr>
          <a:xfrm>
            <a:off x="145225" y="1072394"/>
            <a:ext cx="4040400" cy="1452300"/>
          </a:xfrm>
          <a:prstGeom prst="rect">
            <a:avLst/>
          </a:prstGeom>
        </p:spPr>
        <p:txBody>
          <a:bodyPr anchorCtr="0" anchor="t" bIns="0" lIns="0" spcFirstLastPara="1" rIns="0" wrap="square" tIns="0">
            <a:spAutoFit/>
          </a:bodyPr>
          <a:lstStyle/>
          <a:p>
            <a:pPr indent="-349250" lvl="0" marL="457200" rtl="0" algn="l">
              <a:lnSpc>
                <a:spcPct val="127777"/>
              </a:lnSpc>
              <a:spcBef>
                <a:spcPts val="0"/>
              </a:spcBef>
              <a:spcAft>
                <a:spcPts val="0"/>
              </a:spcAft>
              <a:buClr>
                <a:srgbClr val="0064BE"/>
              </a:buClr>
              <a:buSzPts val="1900"/>
              <a:buChar char="●"/>
            </a:pPr>
            <a:r>
              <a:rPr lang="en-US" sz="1350">
                <a:solidFill>
                  <a:srgbClr val="0064BE"/>
                </a:solidFill>
                <a:highlight>
                  <a:srgbClr val="FFFFFF"/>
                </a:highlight>
                <a:latin typeface="Arial"/>
                <a:ea typeface="Arial"/>
                <a:cs typeface="Arial"/>
                <a:sym typeface="Arial"/>
              </a:rPr>
              <a:t>Depth technology: LiDAR</a:t>
            </a:r>
            <a:endParaRPr sz="1350">
              <a:solidFill>
                <a:srgbClr val="0064BE"/>
              </a:solidFill>
              <a:highlight>
                <a:srgbClr val="FFFFFF"/>
              </a:highlight>
              <a:latin typeface="Arial"/>
              <a:ea typeface="Arial"/>
              <a:cs typeface="Arial"/>
              <a:sym typeface="Arial"/>
            </a:endParaRPr>
          </a:p>
          <a:p>
            <a:pPr indent="-320675" lvl="0" marL="457200" rtl="0" algn="l">
              <a:lnSpc>
                <a:spcPct val="127777"/>
              </a:lnSpc>
              <a:spcBef>
                <a:spcPts val="0"/>
              </a:spcBef>
              <a:spcAft>
                <a:spcPts val="0"/>
              </a:spcAft>
              <a:buClr>
                <a:srgbClr val="0064BE"/>
              </a:buClr>
              <a:buSzPts val="1450"/>
              <a:buChar char="●"/>
            </a:pPr>
            <a:r>
              <a:rPr lang="en-US" sz="1350">
                <a:solidFill>
                  <a:srgbClr val="0064BE"/>
                </a:solidFill>
                <a:highlight>
                  <a:srgbClr val="FFFFFF"/>
                </a:highlight>
                <a:latin typeface="Arial"/>
                <a:ea typeface="Arial"/>
                <a:cs typeface="Arial"/>
                <a:sym typeface="Arial"/>
              </a:rPr>
              <a:t>Depth frame rate: 30 fps</a:t>
            </a:r>
            <a:endParaRPr sz="1350">
              <a:solidFill>
                <a:srgbClr val="0064BE"/>
              </a:solidFill>
              <a:highlight>
                <a:srgbClr val="FFFFFF"/>
              </a:highlight>
              <a:latin typeface="Arial"/>
              <a:ea typeface="Arial"/>
              <a:cs typeface="Arial"/>
              <a:sym typeface="Arial"/>
            </a:endParaRPr>
          </a:p>
          <a:p>
            <a:pPr indent="-320675" lvl="0" marL="457200" rtl="0" algn="l">
              <a:lnSpc>
                <a:spcPct val="127777"/>
              </a:lnSpc>
              <a:spcBef>
                <a:spcPts val="0"/>
              </a:spcBef>
              <a:spcAft>
                <a:spcPts val="0"/>
              </a:spcAft>
              <a:buClr>
                <a:srgbClr val="0064BE"/>
              </a:buClr>
              <a:buSzPts val="1450"/>
              <a:buChar char="●"/>
            </a:pPr>
            <a:r>
              <a:rPr lang="en-US" sz="1350">
                <a:solidFill>
                  <a:srgbClr val="0064BE"/>
                </a:solidFill>
                <a:highlight>
                  <a:srgbClr val="FFFFFF"/>
                </a:highlight>
                <a:latin typeface="Arial"/>
                <a:ea typeface="Arial"/>
                <a:cs typeface="Arial"/>
                <a:sym typeface="Arial"/>
              </a:rPr>
              <a:t>Depth output resolution:Up to 1024 × 768</a:t>
            </a:r>
            <a:endParaRPr sz="1350">
              <a:solidFill>
                <a:srgbClr val="0064BE"/>
              </a:solidFill>
              <a:highlight>
                <a:srgbClr val="FFFFFF"/>
              </a:highlight>
              <a:latin typeface="Arial"/>
              <a:ea typeface="Arial"/>
              <a:cs typeface="Arial"/>
              <a:sym typeface="Arial"/>
            </a:endParaRPr>
          </a:p>
          <a:p>
            <a:pPr indent="-320675" lvl="0" marL="457200" rtl="0" algn="l">
              <a:lnSpc>
                <a:spcPct val="127777"/>
              </a:lnSpc>
              <a:spcBef>
                <a:spcPts val="0"/>
              </a:spcBef>
              <a:spcAft>
                <a:spcPts val="0"/>
              </a:spcAft>
              <a:buClr>
                <a:srgbClr val="0064BE"/>
              </a:buClr>
              <a:buSzPts val="1450"/>
              <a:buChar char="●"/>
            </a:pPr>
            <a:r>
              <a:rPr lang="en-US" sz="1350">
                <a:solidFill>
                  <a:srgbClr val="0064BE"/>
                </a:solidFill>
                <a:highlight>
                  <a:srgbClr val="FFFFFF"/>
                </a:highlight>
                <a:latin typeface="Arial"/>
                <a:ea typeface="Arial"/>
                <a:cs typeface="Arial"/>
                <a:sym typeface="Arial"/>
              </a:rPr>
              <a:t>RGB frame resolution: 1920 × 1080</a:t>
            </a:r>
            <a:endParaRPr sz="1350">
              <a:solidFill>
                <a:srgbClr val="0064BE"/>
              </a:solidFill>
              <a:highlight>
                <a:srgbClr val="FFFFFF"/>
              </a:highlight>
              <a:latin typeface="Arial"/>
              <a:ea typeface="Arial"/>
              <a:cs typeface="Arial"/>
              <a:sym typeface="Arial"/>
            </a:endParaRPr>
          </a:p>
          <a:p>
            <a:pPr indent="-320675" lvl="0" marL="457200" rtl="0" algn="l">
              <a:lnSpc>
                <a:spcPct val="127777"/>
              </a:lnSpc>
              <a:spcBef>
                <a:spcPts val="0"/>
              </a:spcBef>
              <a:spcAft>
                <a:spcPts val="0"/>
              </a:spcAft>
              <a:buClr>
                <a:srgbClr val="0064BE"/>
              </a:buClr>
              <a:buSzPts val="1450"/>
              <a:buChar char="●"/>
            </a:pPr>
            <a:r>
              <a:rPr lang="en-US" sz="1350">
                <a:solidFill>
                  <a:srgbClr val="0064BE"/>
                </a:solidFill>
                <a:highlight>
                  <a:srgbClr val="FFFFFF"/>
                </a:highlight>
                <a:latin typeface="Arial"/>
                <a:ea typeface="Arial"/>
                <a:cs typeface="Arial"/>
                <a:sym typeface="Arial"/>
              </a:rPr>
              <a:t>RGB frame rate: 30 fps</a:t>
            </a:r>
            <a:endParaRPr sz="1800">
              <a:solidFill>
                <a:srgbClr val="0064BE"/>
              </a:solidFill>
            </a:endParaRPr>
          </a:p>
        </p:txBody>
      </p:sp>
      <p:pic>
        <p:nvPicPr>
          <p:cNvPr id="70" name="Google Shape;70;p9"/>
          <p:cNvPicPr preferRelativeResize="0"/>
          <p:nvPr/>
        </p:nvPicPr>
        <p:blipFill>
          <a:blip r:embed="rId3">
            <a:alphaModFix/>
          </a:blip>
          <a:stretch>
            <a:fillRect/>
          </a:stretch>
        </p:blipFill>
        <p:spPr>
          <a:xfrm>
            <a:off x="3234077" y="2299700"/>
            <a:ext cx="5909927" cy="2445000"/>
          </a:xfrm>
          <a:prstGeom prst="rect">
            <a:avLst/>
          </a:prstGeom>
          <a:noFill/>
          <a:ln>
            <a:noFill/>
          </a:ln>
        </p:spPr>
      </p:pic>
      <p:sp>
        <p:nvSpPr>
          <p:cNvPr id="71" name="Google Shape;71;p9"/>
          <p:cNvSpPr txBox="1"/>
          <p:nvPr/>
        </p:nvSpPr>
        <p:spPr>
          <a:xfrm>
            <a:off x="83625" y="3204375"/>
            <a:ext cx="3008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064BE"/>
                </a:solidFill>
                <a:highlight>
                  <a:srgbClr val="FFFFFF"/>
                </a:highlight>
              </a:rPr>
              <a:t>This is not an operation that can be done with a simple webcam because it does not provide depth information, you need a camera with an infrared sensor or other dedicated technology for distance measurement.</a:t>
            </a:r>
            <a:endParaRPr>
              <a:solidFill>
                <a:srgbClr val="0064BE"/>
              </a:solidFill>
              <a:latin typeface="Calibri"/>
              <a:ea typeface="Calibri"/>
              <a:cs typeface="Calibri"/>
              <a:sym typeface="Calibri"/>
            </a:endParaRPr>
          </a:p>
        </p:txBody>
      </p:sp>
      <p:sp>
        <p:nvSpPr>
          <p:cNvPr id="72" name="Google Shape;72;p9"/>
          <p:cNvSpPr txBox="1"/>
          <p:nvPr>
            <p:ph idx="12" type="sldNum"/>
          </p:nvPr>
        </p:nvSpPr>
        <p:spPr>
          <a:xfrm>
            <a:off x="8847073" y="4881984"/>
            <a:ext cx="210900" cy="1359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0"/>
          <p:cNvSpPr txBox="1"/>
          <p:nvPr>
            <p:ph type="title"/>
          </p:nvPr>
        </p:nvSpPr>
        <p:spPr>
          <a:xfrm>
            <a:off x="128132" y="-2275"/>
            <a:ext cx="3567900" cy="520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300"/>
              <a:t>WHAT IS DEPTH?</a:t>
            </a:r>
            <a:endParaRPr sz="3300"/>
          </a:p>
        </p:txBody>
      </p:sp>
      <p:sp>
        <p:nvSpPr>
          <p:cNvPr id="78" name="Google Shape;78;p10"/>
          <p:cNvSpPr txBox="1"/>
          <p:nvPr/>
        </p:nvSpPr>
        <p:spPr>
          <a:xfrm>
            <a:off x="360679" y="736803"/>
            <a:ext cx="326517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solidFill>
                  <a:srgbClr val="003B70"/>
                </a:solidFill>
                <a:latin typeface="Calibri"/>
                <a:ea typeface="Calibri"/>
                <a:cs typeface="Calibri"/>
                <a:sym typeface="Calibri"/>
              </a:rPr>
              <a:t>Color Image from a Color Camera</a:t>
            </a:r>
            <a:r>
              <a:rPr lang="en-US" sz="1200">
                <a:solidFill>
                  <a:srgbClr val="003B70"/>
                </a:solidFill>
                <a:latin typeface="Calibri"/>
                <a:ea typeface="Calibri"/>
                <a:cs typeface="Calibri"/>
                <a:sym typeface="Calibri"/>
              </a:rPr>
              <a:t>:</a:t>
            </a:r>
            <a:endParaRPr sz="1200">
              <a:latin typeface="Calibri"/>
              <a:ea typeface="Calibri"/>
              <a:cs typeface="Calibri"/>
              <a:sym typeface="Calibri"/>
            </a:endParaRPr>
          </a:p>
          <a:p>
            <a:pPr indent="0" lvl="0" marL="12700" rtl="0" algn="l">
              <a:lnSpc>
                <a:spcPct val="100000"/>
              </a:lnSpc>
              <a:spcBef>
                <a:spcPts val="5"/>
              </a:spcBef>
              <a:spcAft>
                <a:spcPts val="0"/>
              </a:spcAft>
              <a:buNone/>
            </a:pPr>
            <a:r>
              <a:rPr lang="en-US" sz="1200">
                <a:solidFill>
                  <a:srgbClr val="003B70"/>
                </a:solidFill>
                <a:latin typeface="Calibri"/>
                <a:ea typeface="Calibri"/>
                <a:cs typeface="Calibri"/>
                <a:sym typeface="Calibri"/>
              </a:rPr>
              <a:t>Each PIXEL has a Color (Red-Green-Blue) Value</a:t>
            </a:r>
            <a:endParaRPr sz="1200">
              <a:latin typeface="Calibri"/>
              <a:ea typeface="Calibri"/>
              <a:cs typeface="Calibri"/>
              <a:sym typeface="Calibri"/>
            </a:endParaRPr>
          </a:p>
        </p:txBody>
      </p:sp>
      <p:sp>
        <p:nvSpPr>
          <p:cNvPr id="79" name="Google Shape;79;p10"/>
          <p:cNvSpPr txBox="1"/>
          <p:nvPr/>
        </p:nvSpPr>
        <p:spPr>
          <a:xfrm>
            <a:off x="4839080" y="767588"/>
            <a:ext cx="36951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solidFill>
                  <a:srgbClr val="003B70"/>
                </a:solidFill>
                <a:latin typeface="Calibri"/>
                <a:ea typeface="Calibri"/>
                <a:cs typeface="Calibri"/>
                <a:sym typeface="Calibri"/>
              </a:rPr>
              <a:t>Depth Image from a Depth Camera</a:t>
            </a:r>
            <a:r>
              <a:rPr lang="en-US" sz="1200">
                <a:solidFill>
                  <a:srgbClr val="003B70"/>
                </a:solidFill>
                <a:latin typeface="Calibri"/>
                <a:ea typeface="Calibri"/>
                <a:cs typeface="Calibri"/>
                <a:sym typeface="Calibri"/>
              </a:rPr>
              <a:t>:</a:t>
            </a:r>
            <a:endParaRPr sz="1200">
              <a:latin typeface="Calibri"/>
              <a:ea typeface="Calibri"/>
              <a:cs typeface="Calibri"/>
              <a:sym typeface="Calibri"/>
            </a:endParaRPr>
          </a:p>
          <a:p>
            <a:pPr indent="0" lvl="0" marL="12700" rtl="0" algn="l">
              <a:lnSpc>
                <a:spcPct val="100000"/>
              </a:lnSpc>
              <a:spcBef>
                <a:spcPts val="0"/>
              </a:spcBef>
              <a:spcAft>
                <a:spcPts val="0"/>
              </a:spcAft>
              <a:buNone/>
            </a:pPr>
            <a:r>
              <a:rPr lang="en-US" sz="1200">
                <a:solidFill>
                  <a:srgbClr val="003B70"/>
                </a:solidFill>
                <a:latin typeface="Calibri"/>
                <a:ea typeface="Calibri"/>
                <a:cs typeface="Calibri"/>
                <a:sym typeface="Calibri"/>
              </a:rPr>
              <a:t>Each PIXEL has a Depth (distance from camera) Value</a:t>
            </a:r>
            <a:endParaRPr sz="1200">
              <a:latin typeface="Calibri"/>
              <a:ea typeface="Calibri"/>
              <a:cs typeface="Calibri"/>
              <a:sym typeface="Calibri"/>
            </a:endParaRPr>
          </a:p>
        </p:txBody>
      </p:sp>
      <p:pic>
        <p:nvPicPr>
          <p:cNvPr id="80" name="Google Shape;80;p10"/>
          <p:cNvPicPr preferRelativeResize="0"/>
          <p:nvPr/>
        </p:nvPicPr>
        <p:blipFill rotWithShape="1">
          <a:blip r:embed="rId3">
            <a:alphaModFix/>
          </a:blip>
          <a:srcRect b="0" l="0" r="0" t="0"/>
          <a:stretch/>
        </p:blipFill>
        <p:spPr>
          <a:xfrm>
            <a:off x="245343" y="4312712"/>
            <a:ext cx="8543567" cy="360019"/>
          </a:xfrm>
          <a:prstGeom prst="rect">
            <a:avLst/>
          </a:prstGeom>
          <a:noFill/>
          <a:ln>
            <a:noFill/>
          </a:ln>
        </p:spPr>
      </p:pic>
      <p:sp>
        <p:nvSpPr>
          <p:cNvPr id="81" name="Google Shape;81;p10"/>
          <p:cNvSpPr txBox="1"/>
          <p:nvPr/>
        </p:nvSpPr>
        <p:spPr>
          <a:xfrm>
            <a:off x="269240" y="4297172"/>
            <a:ext cx="83089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Calibri"/>
                <a:ea typeface="Calibri"/>
                <a:cs typeface="Calibri"/>
                <a:sym typeface="Calibri"/>
              </a:rPr>
              <a:t>The Depth Map conveys the distance information between points on an object's surface and the camera</a:t>
            </a:r>
            <a:endParaRPr sz="1400">
              <a:latin typeface="Calibri"/>
              <a:ea typeface="Calibri"/>
              <a:cs typeface="Calibri"/>
              <a:sym typeface="Calibri"/>
            </a:endParaRPr>
          </a:p>
        </p:txBody>
      </p:sp>
      <p:sp>
        <p:nvSpPr>
          <p:cNvPr id="82" name="Google Shape;82;p10"/>
          <p:cNvSpPr txBox="1"/>
          <p:nvPr>
            <p:ph idx="12" type="sldNum"/>
          </p:nvPr>
        </p:nvSpPr>
        <p:spPr>
          <a:xfrm>
            <a:off x="8847073" y="4881984"/>
            <a:ext cx="210820" cy="157784"/>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83" name="Google Shape;83;p10"/>
          <p:cNvPicPr preferRelativeResize="0"/>
          <p:nvPr/>
        </p:nvPicPr>
        <p:blipFill>
          <a:blip r:embed="rId4">
            <a:alphaModFix/>
          </a:blip>
          <a:stretch>
            <a:fillRect/>
          </a:stretch>
        </p:blipFill>
        <p:spPr>
          <a:xfrm>
            <a:off x="97325" y="1303188"/>
            <a:ext cx="4041649" cy="2819400"/>
          </a:xfrm>
          <a:prstGeom prst="rect">
            <a:avLst/>
          </a:prstGeom>
          <a:noFill/>
          <a:ln>
            <a:noFill/>
          </a:ln>
        </p:spPr>
      </p:pic>
      <p:pic>
        <p:nvPicPr>
          <p:cNvPr id="84" name="Google Shape;84;p10"/>
          <p:cNvPicPr preferRelativeResize="0"/>
          <p:nvPr/>
        </p:nvPicPr>
        <p:blipFill>
          <a:blip r:embed="rId5">
            <a:alphaModFix/>
          </a:blip>
          <a:stretch>
            <a:fillRect/>
          </a:stretch>
        </p:blipFill>
        <p:spPr>
          <a:xfrm>
            <a:off x="4796263" y="1217100"/>
            <a:ext cx="3780700" cy="299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1"/>
          <p:cNvGrpSpPr/>
          <p:nvPr/>
        </p:nvGrpSpPr>
        <p:grpSpPr>
          <a:xfrm>
            <a:off x="54864" y="799338"/>
            <a:ext cx="8928100" cy="1659000"/>
            <a:chOff x="54864" y="799338"/>
            <a:chExt cx="8928100" cy="1659000"/>
          </a:xfrm>
        </p:grpSpPr>
        <p:sp>
          <p:nvSpPr>
            <p:cNvPr id="90" name="Google Shape;90;p11"/>
            <p:cNvSpPr/>
            <p:nvPr/>
          </p:nvSpPr>
          <p:spPr>
            <a:xfrm>
              <a:off x="54864" y="1921763"/>
              <a:ext cx="8928100" cy="536575"/>
            </a:xfrm>
            <a:custGeom>
              <a:rect b="b" l="l" r="r" t="t"/>
              <a:pathLst>
                <a:path extrusionOk="0" h="536575" w="8928100">
                  <a:moveTo>
                    <a:pt x="8927592" y="0"/>
                  </a:moveTo>
                  <a:lnTo>
                    <a:pt x="0" y="0"/>
                  </a:lnTo>
                  <a:lnTo>
                    <a:pt x="0" y="536448"/>
                  </a:lnTo>
                  <a:lnTo>
                    <a:pt x="8927592" y="536448"/>
                  </a:lnTo>
                  <a:lnTo>
                    <a:pt x="8927592" y="0"/>
                  </a:lnTo>
                  <a:close/>
                </a:path>
              </a:pathLst>
            </a:custGeom>
            <a:solidFill>
              <a:srgbClr val="EEF0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p11"/>
            <p:cNvSpPr/>
            <p:nvPr/>
          </p:nvSpPr>
          <p:spPr>
            <a:xfrm>
              <a:off x="550926" y="805434"/>
              <a:ext cx="1346200" cy="942340"/>
            </a:xfrm>
            <a:custGeom>
              <a:rect b="b" l="l" r="r" t="t"/>
              <a:pathLst>
                <a:path extrusionOk="0" h="942339" w="1346200">
                  <a:moveTo>
                    <a:pt x="874649" y="0"/>
                  </a:moveTo>
                  <a:lnTo>
                    <a:pt x="0" y="0"/>
                  </a:lnTo>
                  <a:lnTo>
                    <a:pt x="470992" y="470915"/>
                  </a:lnTo>
                  <a:lnTo>
                    <a:pt x="0" y="941831"/>
                  </a:lnTo>
                  <a:lnTo>
                    <a:pt x="874649" y="941831"/>
                  </a:lnTo>
                  <a:lnTo>
                    <a:pt x="1345692" y="470915"/>
                  </a:lnTo>
                  <a:lnTo>
                    <a:pt x="874649" y="0"/>
                  </a:lnTo>
                  <a:close/>
                </a:path>
              </a:pathLst>
            </a:custGeom>
            <a:solidFill>
              <a:srgbClr val="0070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 name="Google Shape;92;p11"/>
            <p:cNvSpPr/>
            <p:nvPr/>
          </p:nvSpPr>
          <p:spPr>
            <a:xfrm>
              <a:off x="550926" y="805434"/>
              <a:ext cx="1346200" cy="942340"/>
            </a:xfrm>
            <a:custGeom>
              <a:rect b="b" l="l" r="r" t="t"/>
              <a:pathLst>
                <a:path extrusionOk="0" h="942339" w="1346200">
                  <a:moveTo>
                    <a:pt x="0" y="0"/>
                  </a:moveTo>
                  <a:lnTo>
                    <a:pt x="874649" y="0"/>
                  </a:lnTo>
                  <a:lnTo>
                    <a:pt x="1345692" y="470915"/>
                  </a:lnTo>
                  <a:lnTo>
                    <a:pt x="874649" y="941831"/>
                  </a:lnTo>
                  <a:lnTo>
                    <a:pt x="0" y="941831"/>
                  </a:lnTo>
                  <a:lnTo>
                    <a:pt x="470992" y="470915"/>
                  </a:lnTo>
                  <a:lnTo>
                    <a:pt x="0" y="0"/>
                  </a:lnTo>
                  <a:close/>
                </a:path>
              </a:pathLst>
            </a:custGeom>
            <a:noFill/>
            <a:ln cap="flat" cmpd="sng" w="25900">
              <a:solidFill>
                <a:srgbClr val="0070C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3" name="Google Shape;93;p11"/>
            <p:cNvPicPr preferRelativeResize="0"/>
            <p:nvPr/>
          </p:nvPicPr>
          <p:blipFill rotWithShape="1">
            <a:blip r:embed="rId3">
              <a:alphaModFix/>
            </a:blip>
            <a:srcRect b="0" l="0" r="0" t="0"/>
            <a:stretch/>
          </p:blipFill>
          <p:spPr>
            <a:xfrm>
              <a:off x="1037844" y="1456944"/>
              <a:ext cx="524256" cy="525779"/>
            </a:xfrm>
            <a:prstGeom prst="rect">
              <a:avLst/>
            </a:prstGeom>
            <a:noFill/>
            <a:ln>
              <a:noFill/>
            </a:ln>
          </p:spPr>
        </p:pic>
        <p:pic>
          <p:nvPicPr>
            <p:cNvPr id="94" name="Google Shape;94;p11"/>
            <p:cNvPicPr preferRelativeResize="0"/>
            <p:nvPr/>
          </p:nvPicPr>
          <p:blipFill rotWithShape="1">
            <a:blip r:embed="rId4">
              <a:alphaModFix/>
            </a:blip>
            <a:srcRect b="0" l="0" r="0" t="0"/>
            <a:stretch/>
          </p:blipFill>
          <p:spPr>
            <a:xfrm>
              <a:off x="1053083" y="972312"/>
              <a:ext cx="493775" cy="495300"/>
            </a:xfrm>
            <a:prstGeom prst="rect">
              <a:avLst/>
            </a:prstGeom>
            <a:noFill/>
            <a:ln>
              <a:noFill/>
            </a:ln>
          </p:spPr>
        </p:pic>
        <p:sp>
          <p:nvSpPr>
            <p:cNvPr id="95" name="Google Shape;95;p11"/>
            <p:cNvSpPr/>
            <p:nvPr/>
          </p:nvSpPr>
          <p:spPr>
            <a:xfrm>
              <a:off x="3918966" y="805434"/>
              <a:ext cx="1346200" cy="942340"/>
            </a:xfrm>
            <a:custGeom>
              <a:rect b="b" l="l" r="r" t="t"/>
              <a:pathLst>
                <a:path extrusionOk="0" h="942339" w="1346200">
                  <a:moveTo>
                    <a:pt x="874649" y="0"/>
                  </a:moveTo>
                  <a:lnTo>
                    <a:pt x="0" y="0"/>
                  </a:lnTo>
                  <a:lnTo>
                    <a:pt x="471043" y="470915"/>
                  </a:lnTo>
                  <a:lnTo>
                    <a:pt x="0" y="941831"/>
                  </a:lnTo>
                  <a:lnTo>
                    <a:pt x="874649" y="941831"/>
                  </a:lnTo>
                  <a:lnTo>
                    <a:pt x="1345692" y="470915"/>
                  </a:lnTo>
                  <a:lnTo>
                    <a:pt x="874649" y="0"/>
                  </a:lnTo>
                  <a:close/>
                </a:path>
              </a:pathLst>
            </a:custGeom>
            <a:solidFill>
              <a:srgbClr val="009C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11"/>
            <p:cNvSpPr/>
            <p:nvPr/>
          </p:nvSpPr>
          <p:spPr>
            <a:xfrm>
              <a:off x="3918966" y="805434"/>
              <a:ext cx="1346200" cy="942340"/>
            </a:xfrm>
            <a:custGeom>
              <a:rect b="b" l="l" r="r" t="t"/>
              <a:pathLst>
                <a:path extrusionOk="0" h="942339" w="1346200">
                  <a:moveTo>
                    <a:pt x="0" y="0"/>
                  </a:moveTo>
                  <a:lnTo>
                    <a:pt x="874649" y="0"/>
                  </a:lnTo>
                  <a:lnTo>
                    <a:pt x="1345692" y="470915"/>
                  </a:lnTo>
                  <a:lnTo>
                    <a:pt x="874649" y="941831"/>
                  </a:lnTo>
                  <a:lnTo>
                    <a:pt x="0" y="941831"/>
                  </a:lnTo>
                  <a:lnTo>
                    <a:pt x="471043" y="470915"/>
                  </a:lnTo>
                  <a:lnTo>
                    <a:pt x="0" y="0"/>
                  </a:lnTo>
                  <a:close/>
                </a:path>
              </a:pathLst>
            </a:custGeom>
            <a:noFill/>
            <a:ln cap="flat" cmpd="sng" w="25900">
              <a:solidFill>
                <a:srgbClr val="009CD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7" name="Google Shape;97;p11"/>
            <p:cNvPicPr preferRelativeResize="0"/>
            <p:nvPr/>
          </p:nvPicPr>
          <p:blipFill rotWithShape="1">
            <a:blip r:embed="rId5">
              <a:alphaModFix/>
            </a:blip>
            <a:srcRect b="0" l="0" r="0" t="0"/>
            <a:stretch/>
          </p:blipFill>
          <p:spPr>
            <a:xfrm>
              <a:off x="4396740" y="1475231"/>
              <a:ext cx="524256" cy="524256"/>
            </a:xfrm>
            <a:prstGeom prst="rect">
              <a:avLst/>
            </a:prstGeom>
            <a:noFill/>
            <a:ln>
              <a:noFill/>
            </a:ln>
          </p:spPr>
        </p:pic>
        <p:pic>
          <p:nvPicPr>
            <p:cNvPr id="98" name="Google Shape;98;p11"/>
            <p:cNvPicPr preferRelativeResize="0"/>
            <p:nvPr/>
          </p:nvPicPr>
          <p:blipFill rotWithShape="1">
            <a:blip r:embed="rId6">
              <a:alphaModFix/>
            </a:blip>
            <a:srcRect b="0" l="0" r="0" t="0"/>
            <a:stretch/>
          </p:blipFill>
          <p:spPr>
            <a:xfrm>
              <a:off x="4331208" y="941832"/>
              <a:ext cx="731520" cy="544068"/>
            </a:xfrm>
            <a:prstGeom prst="rect">
              <a:avLst/>
            </a:prstGeom>
            <a:noFill/>
            <a:ln>
              <a:noFill/>
            </a:ln>
          </p:spPr>
        </p:pic>
        <p:sp>
          <p:nvSpPr>
            <p:cNvPr id="99" name="Google Shape;99;p11"/>
            <p:cNvSpPr/>
            <p:nvPr/>
          </p:nvSpPr>
          <p:spPr>
            <a:xfrm>
              <a:off x="7125461" y="799338"/>
              <a:ext cx="1344295" cy="948055"/>
            </a:xfrm>
            <a:custGeom>
              <a:rect b="b" l="l" r="r" t="t"/>
              <a:pathLst>
                <a:path extrusionOk="0" h="948055" w="1344295">
                  <a:moveTo>
                    <a:pt x="873760" y="0"/>
                  </a:moveTo>
                  <a:lnTo>
                    <a:pt x="0" y="0"/>
                  </a:lnTo>
                  <a:lnTo>
                    <a:pt x="470408" y="473963"/>
                  </a:lnTo>
                  <a:lnTo>
                    <a:pt x="0" y="947927"/>
                  </a:lnTo>
                  <a:lnTo>
                    <a:pt x="873760" y="947927"/>
                  </a:lnTo>
                  <a:lnTo>
                    <a:pt x="1344168" y="473963"/>
                  </a:lnTo>
                  <a:lnTo>
                    <a:pt x="873760" y="0"/>
                  </a:lnTo>
                  <a:close/>
                </a:path>
              </a:pathLst>
            </a:custGeom>
            <a:solidFill>
              <a:srgbClr val="F8D34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11"/>
            <p:cNvSpPr/>
            <p:nvPr/>
          </p:nvSpPr>
          <p:spPr>
            <a:xfrm>
              <a:off x="7125461" y="799338"/>
              <a:ext cx="1344295" cy="948055"/>
            </a:xfrm>
            <a:custGeom>
              <a:rect b="b" l="l" r="r" t="t"/>
              <a:pathLst>
                <a:path extrusionOk="0" h="948055" w="1344295">
                  <a:moveTo>
                    <a:pt x="0" y="0"/>
                  </a:moveTo>
                  <a:lnTo>
                    <a:pt x="873760" y="0"/>
                  </a:lnTo>
                  <a:lnTo>
                    <a:pt x="1344168" y="473963"/>
                  </a:lnTo>
                  <a:lnTo>
                    <a:pt x="873760" y="947927"/>
                  </a:lnTo>
                  <a:lnTo>
                    <a:pt x="0" y="947927"/>
                  </a:lnTo>
                  <a:lnTo>
                    <a:pt x="470408" y="473963"/>
                  </a:lnTo>
                  <a:lnTo>
                    <a:pt x="0" y="0"/>
                  </a:lnTo>
                  <a:close/>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1" name="Google Shape;101;p11"/>
          <p:cNvSpPr txBox="1"/>
          <p:nvPr>
            <p:ph type="title"/>
          </p:nvPr>
        </p:nvSpPr>
        <p:spPr>
          <a:xfrm>
            <a:off x="83616" y="-51104"/>
            <a:ext cx="6487515" cy="1012698"/>
          </a:xfrm>
          <a:prstGeom prst="rect">
            <a:avLst/>
          </a:prstGeom>
          <a:noFill/>
          <a:ln>
            <a:noFill/>
          </a:ln>
        </p:spPr>
        <p:txBody>
          <a:bodyPr anchorCtr="0" anchor="t" bIns="0" lIns="0" spcFirstLastPara="1" rIns="0" wrap="square" tIns="146175">
            <a:spAutoFit/>
          </a:bodyPr>
          <a:lstStyle/>
          <a:p>
            <a:pPr indent="0" lvl="0" marL="12700" rtl="0" algn="l">
              <a:lnSpc>
                <a:spcPct val="100000"/>
              </a:lnSpc>
              <a:spcBef>
                <a:spcPts val="0"/>
              </a:spcBef>
              <a:spcAft>
                <a:spcPts val="0"/>
              </a:spcAft>
              <a:buNone/>
            </a:pPr>
            <a:r>
              <a:rPr lang="en-US" sz="3600"/>
              <a:t>HOW CAN THIS DATA BE USED?</a:t>
            </a:r>
            <a:endParaRPr sz="3600"/>
          </a:p>
        </p:txBody>
      </p:sp>
      <p:sp>
        <p:nvSpPr>
          <p:cNvPr id="102" name="Google Shape;102;p11"/>
          <p:cNvSpPr txBox="1"/>
          <p:nvPr/>
        </p:nvSpPr>
        <p:spPr>
          <a:xfrm>
            <a:off x="3526663" y="2054478"/>
            <a:ext cx="185293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latin typeface="Calibri"/>
                <a:ea typeface="Calibri"/>
                <a:cs typeface="Calibri"/>
                <a:sym typeface="Calibri"/>
              </a:rPr>
              <a:t>Visualize &amp; Process</a:t>
            </a:r>
            <a:endParaRPr sz="1600">
              <a:latin typeface="Calibri"/>
              <a:ea typeface="Calibri"/>
              <a:cs typeface="Calibri"/>
              <a:sym typeface="Calibri"/>
            </a:endParaRPr>
          </a:p>
        </p:txBody>
      </p:sp>
      <p:sp>
        <p:nvSpPr>
          <p:cNvPr id="103" name="Google Shape;103;p11"/>
          <p:cNvSpPr txBox="1"/>
          <p:nvPr/>
        </p:nvSpPr>
        <p:spPr>
          <a:xfrm>
            <a:off x="225348" y="2036521"/>
            <a:ext cx="180213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1600">
                <a:latin typeface="Calibri"/>
                <a:ea typeface="Calibri"/>
                <a:cs typeface="Calibri"/>
                <a:sym typeface="Calibri"/>
              </a:rPr>
              <a:t>Sense and Capture</a:t>
            </a:r>
            <a:endParaRPr sz="1600">
              <a:latin typeface="Calibri"/>
              <a:ea typeface="Calibri"/>
              <a:cs typeface="Calibri"/>
              <a:sym typeface="Calibri"/>
            </a:endParaRPr>
          </a:p>
        </p:txBody>
      </p:sp>
      <p:sp>
        <p:nvSpPr>
          <p:cNvPr id="104" name="Google Shape;104;p11"/>
          <p:cNvSpPr txBox="1"/>
          <p:nvPr/>
        </p:nvSpPr>
        <p:spPr>
          <a:xfrm>
            <a:off x="3681975" y="2689849"/>
            <a:ext cx="1773000" cy="1437300"/>
          </a:xfrm>
          <a:prstGeom prst="rect">
            <a:avLst/>
          </a:prstGeom>
          <a:noFill/>
          <a:ln cap="flat" cmpd="sng" w="9525">
            <a:solidFill>
              <a:srgbClr val="82C9FF"/>
            </a:solidFill>
            <a:prstDash val="solid"/>
            <a:round/>
            <a:headEnd len="sm" w="sm" type="none"/>
            <a:tailEnd len="sm" w="sm" type="none"/>
          </a:ln>
        </p:spPr>
        <p:txBody>
          <a:bodyPr anchorCtr="0" anchor="t" bIns="0" lIns="0" spcFirstLastPara="1" rIns="0" wrap="square" tIns="38100">
            <a:spAutoFit/>
          </a:bodyPr>
          <a:lstStyle/>
          <a:p>
            <a:pPr indent="0" lvl="0" marL="411480" marR="403860" rtl="0" algn="ctr">
              <a:lnSpc>
                <a:spcPct val="108333"/>
              </a:lnSpc>
              <a:spcBef>
                <a:spcPts val="0"/>
              </a:spcBef>
              <a:spcAft>
                <a:spcPts val="0"/>
              </a:spcAft>
              <a:buNone/>
            </a:pPr>
            <a:r>
              <a:rPr lang="en-US" sz="1200">
                <a:latin typeface="Calibri"/>
                <a:ea typeface="Calibri"/>
                <a:cs typeface="Calibri"/>
                <a:sym typeface="Calibri"/>
              </a:rPr>
              <a:t>SDK Tools for prototyping</a:t>
            </a:r>
            <a:endParaRPr sz="1200">
              <a:latin typeface="Calibri"/>
              <a:ea typeface="Calibri"/>
              <a:cs typeface="Calibri"/>
              <a:sym typeface="Calibri"/>
            </a:endParaRPr>
          </a:p>
          <a:p>
            <a:pPr indent="0" lvl="0" marL="0" rtl="0" algn="l">
              <a:lnSpc>
                <a:spcPct val="100000"/>
              </a:lnSpc>
              <a:spcBef>
                <a:spcPts val="10"/>
              </a:spcBef>
              <a:spcAft>
                <a:spcPts val="0"/>
              </a:spcAft>
              <a:buNone/>
            </a:pPr>
            <a:r>
              <a:t/>
            </a:r>
            <a:endParaRPr sz="1400">
              <a:latin typeface="Calibri"/>
              <a:ea typeface="Calibri"/>
              <a:cs typeface="Calibri"/>
              <a:sym typeface="Calibri"/>
            </a:endParaRPr>
          </a:p>
          <a:p>
            <a:pPr indent="0" lvl="0" marL="113664" marR="107950" rtl="0" algn="ctr">
              <a:lnSpc>
                <a:spcPct val="108333"/>
              </a:lnSpc>
              <a:spcBef>
                <a:spcPts val="0"/>
              </a:spcBef>
              <a:spcAft>
                <a:spcPts val="0"/>
              </a:spcAft>
              <a:buNone/>
            </a:pPr>
            <a:r>
              <a:rPr lang="en-US" sz="1200">
                <a:latin typeface="Calibri"/>
                <a:ea typeface="Calibri"/>
                <a:cs typeface="Calibri"/>
                <a:sym typeface="Calibri"/>
              </a:rPr>
              <a:t>Samples Codes &amp; APIs for applications</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250">
              <a:latin typeface="Calibri"/>
              <a:ea typeface="Calibri"/>
              <a:cs typeface="Calibri"/>
              <a:sym typeface="Calibri"/>
            </a:endParaRPr>
          </a:p>
          <a:p>
            <a:pPr indent="0" lvl="0" marL="211454" rtl="0" algn="l">
              <a:lnSpc>
                <a:spcPct val="100000"/>
              </a:lnSpc>
              <a:spcBef>
                <a:spcPts val="0"/>
              </a:spcBef>
              <a:spcAft>
                <a:spcPts val="0"/>
              </a:spcAft>
              <a:buNone/>
            </a:pPr>
            <a:r>
              <a:rPr lang="en-US" sz="1200">
                <a:latin typeface="Calibri"/>
                <a:ea typeface="Calibri"/>
                <a:cs typeface="Calibri"/>
                <a:sym typeface="Calibri"/>
              </a:rPr>
              <a:t>Design &amp; Validation</a:t>
            </a:r>
            <a:endParaRPr sz="1200">
              <a:latin typeface="Calibri"/>
              <a:ea typeface="Calibri"/>
              <a:cs typeface="Calibri"/>
              <a:sym typeface="Calibri"/>
            </a:endParaRPr>
          </a:p>
        </p:txBody>
      </p:sp>
      <p:sp>
        <p:nvSpPr>
          <p:cNvPr id="105" name="Google Shape;105;p11"/>
          <p:cNvSpPr/>
          <p:nvPr/>
        </p:nvSpPr>
        <p:spPr>
          <a:xfrm>
            <a:off x="6751319" y="2721864"/>
            <a:ext cx="2392680" cy="1385570"/>
          </a:xfrm>
          <a:custGeom>
            <a:rect b="b" l="l" r="r" t="t"/>
            <a:pathLst>
              <a:path extrusionOk="0" h="1385570" w="2392679">
                <a:moveTo>
                  <a:pt x="0" y="1385316"/>
                </a:moveTo>
                <a:lnTo>
                  <a:pt x="2392679" y="1385316"/>
                </a:lnTo>
              </a:path>
              <a:path extrusionOk="0" h="1385570" w="2392679">
                <a:moveTo>
                  <a:pt x="2392679" y="0"/>
                </a:moveTo>
                <a:lnTo>
                  <a:pt x="0" y="0"/>
                </a:lnTo>
                <a:lnTo>
                  <a:pt x="0" y="1385316"/>
                </a:lnTo>
              </a:path>
            </a:pathLst>
          </a:custGeom>
          <a:noFill/>
          <a:ln cap="flat" cmpd="sng" w="9525">
            <a:solidFill>
              <a:srgbClr val="82C9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11"/>
          <p:cNvSpPr txBox="1"/>
          <p:nvPr/>
        </p:nvSpPr>
        <p:spPr>
          <a:xfrm>
            <a:off x="6913626" y="2927985"/>
            <a:ext cx="2082900" cy="751800"/>
          </a:xfrm>
          <a:prstGeom prst="rect">
            <a:avLst/>
          </a:prstGeom>
          <a:noFill/>
          <a:ln>
            <a:noFill/>
          </a:ln>
        </p:spPr>
        <p:txBody>
          <a:bodyPr anchorCtr="0" anchor="t" bIns="0" lIns="0" spcFirstLastPara="1" rIns="0" wrap="square" tIns="12700">
            <a:spAutoFit/>
          </a:bodyPr>
          <a:lstStyle/>
          <a:p>
            <a:pPr indent="-1904" lvl="0" marL="12700" marR="5080" rtl="0" algn="ctr">
              <a:lnSpc>
                <a:spcPct val="100000"/>
              </a:lnSpc>
              <a:spcBef>
                <a:spcPts val="0"/>
              </a:spcBef>
              <a:spcAft>
                <a:spcPts val="0"/>
              </a:spcAft>
              <a:buNone/>
            </a:pPr>
            <a:r>
              <a:rPr lang="en-US" sz="1200">
                <a:latin typeface="Calibri"/>
                <a:ea typeface="Calibri"/>
                <a:cs typeface="Calibri"/>
                <a:sym typeface="Calibri"/>
              </a:rPr>
              <a:t>Distance Detection</a:t>
            </a:r>
            <a:endParaRPr sz="1200">
              <a:latin typeface="Calibri"/>
              <a:ea typeface="Calibri"/>
              <a:cs typeface="Calibri"/>
              <a:sym typeface="Calibri"/>
            </a:endParaRPr>
          </a:p>
          <a:p>
            <a:pPr indent="-1904" lvl="0" marL="12700" marR="5080" rtl="0" algn="ctr">
              <a:lnSpc>
                <a:spcPct val="100000"/>
              </a:lnSpc>
              <a:spcBef>
                <a:spcPts val="0"/>
              </a:spcBef>
              <a:spcAft>
                <a:spcPts val="0"/>
              </a:spcAft>
              <a:buNone/>
            </a:pPr>
            <a:r>
              <a:rPr lang="en-US" sz="1200">
                <a:latin typeface="Calibri"/>
                <a:ea typeface="Calibri"/>
                <a:cs typeface="Calibri"/>
                <a:sym typeface="Calibri"/>
              </a:rPr>
              <a:t>Object Detection</a:t>
            </a:r>
            <a:endParaRPr sz="1200">
              <a:latin typeface="Calibri"/>
              <a:ea typeface="Calibri"/>
              <a:cs typeface="Calibri"/>
              <a:sym typeface="Calibri"/>
            </a:endParaRPr>
          </a:p>
          <a:p>
            <a:pPr indent="-1904" lvl="0" marL="12700" marR="5080" rtl="0" algn="ctr">
              <a:lnSpc>
                <a:spcPct val="100000"/>
              </a:lnSpc>
              <a:spcBef>
                <a:spcPts val="0"/>
              </a:spcBef>
              <a:spcAft>
                <a:spcPts val="0"/>
              </a:spcAft>
              <a:buNone/>
            </a:pPr>
            <a:r>
              <a:rPr lang="en-US" sz="1200">
                <a:latin typeface="Calibri"/>
                <a:ea typeface="Calibri"/>
                <a:cs typeface="Calibri"/>
                <a:sym typeface="Calibri"/>
              </a:rPr>
              <a:t>Deep Learning (</a:t>
            </a:r>
            <a:r>
              <a:rPr lang="en-US" sz="1200" u="sng">
                <a:solidFill>
                  <a:schemeClr val="hlink"/>
                </a:solidFill>
                <a:latin typeface="Calibri"/>
                <a:ea typeface="Calibri"/>
                <a:cs typeface="Calibri"/>
                <a:sym typeface="Calibri"/>
                <a:hlinkClick r:id="rId7"/>
              </a:rPr>
              <a:t>MR-CNN model</a:t>
            </a:r>
            <a:r>
              <a:rPr lang="en-US" sz="1200">
                <a:latin typeface="Calibri"/>
                <a:ea typeface="Calibri"/>
                <a:cs typeface="Calibri"/>
                <a:sym typeface="Calibri"/>
              </a:rPr>
              <a:t>)</a:t>
            </a:r>
            <a:endParaRPr sz="1200">
              <a:latin typeface="Calibri"/>
              <a:ea typeface="Calibri"/>
              <a:cs typeface="Calibri"/>
              <a:sym typeface="Calibri"/>
            </a:endParaRPr>
          </a:p>
          <a:p>
            <a:pPr indent="-1904" lvl="0" marL="12700" marR="5080" rtl="0" algn="ctr">
              <a:lnSpc>
                <a:spcPct val="100000"/>
              </a:lnSpc>
              <a:spcBef>
                <a:spcPts val="0"/>
              </a:spcBef>
              <a:spcAft>
                <a:spcPts val="0"/>
              </a:spcAft>
              <a:buNone/>
            </a:pPr>
            <a:r>
              <a:t/>
            </a:r>
            <a:endParaRPr sz="1200">
              <a:latin typeface="Calibri"/>
              <a:ea typeface="Calibri"/>
              <a:cs typeface="Calibri"/>
              <a:sym typeface="Calibri"/>
            </a:endParaRPr>
          </a:p>
        </p:txBody>
      </p:sp>
      <p:grpSp>
        <p:nvGrpSpPr>
          <p:cNvPr id="107" name="Google Shape;107;p11"/>
          <p:cNvGrpSpPr/>
          <p:nvPr/>
        </p:nvGrpSpPr>
        <p:grpSpPr>
          <a:xfrm>
            <a:off x="7595616" y="885444"/>
            <a:ext cx="513587" cy="896112"/>
            <a:chOff x="7595616" y="885444"/>
            <a:chExt cx="513587" cy="896112"/>
          </a:xfrm>
        </p:grpSpPr>
        <p:pic>
          <p:nvPicPr>
            <p:cNvPr id="108" name="Google Shape;108;p11"/>
            <p:cNvPicPr preferRelativeResize="0"/>
            <p:nvPr/>
          </p:nvPicPr>
          <p:blipFill rotWithShape="1">
            <a:blip r:embed="rId8">
              <a:alphaModFix/>
            </a:blip>
            <a:srcRect b="0" l="0" r="0" t="0"/>
            <a:stretch/>
          </p:blipFill>
          <p:spPr>
            <a:xfrm>
              <a:off x="7595616" y="1306068"/>
              <a:ext cx="513587" cy="461772"/>
            </a:xfrm>
            <a:prstGeom prst="rect">
              <a:avLst/>
            </a:prstGeom>
            <a:noFill/>
            <a:ln>
              <a:noFill/>
            </a:ln>
          </p:spPr>
        </p:pic>
        <p:pic>
          <p:nvPicPr>
            <p:cNvPr id="109" name="Google Shape;109;p11"/>
            <p:cNvPicPr preferRelativeResize="0"/>
            <p:nvPr/>
          </p:nvPicPr>
          <p:blipFill rotWithShape="1">
            <a:blip r:embed="rId9">
              <a:alphaModFix/>
            </a:blip>
            <a:srcRect b="0" l="0" r="0" t="0"/>
            <a:stretch/>
          </p:blipFill>
          <p:spPr>
            <a:xfrm>
              <a:off x="7610856" y="885444"/>
              <a:ext cx="483108" cy="431291"/>
            </a:xfrm>
            <a:prstGeom prst="rect">
              <a:avLst/>
            </a:prstGeom>
            <a:noFill/>
            <a:ln>
              <a:noFill/>
            </a:ln>
          </p:spPr>
        </p:pic>
        <p:pic>
          <p:nvPicPr>
            <p:cNvPr id="110" name="Google Shape;110;p11"/>
            <p:cNvPicPr preferRelativeResize="0"/>
            <p:nvPr/>
          </p:nvPicPr>
          <p:blipFill rotWithShape="1">
            <a:blip r:embed="rId10">
              <a:alphaModFix/>
            </a:blip>
            <a:srcRect b="0" l="0" r="0" t="0"/>
            <a:stretch/>
          </p:blipFill>
          <p:spPr>
            <a:xfrm>
              <a:off x="7610856" y="1379220"/>
              <a:ext cx="489203" cy="402336"/>
            </a:xfrm>
            <a:prstGeom prst="rect">
              <a:avLst/>
            </a:prstGeom>
            <a:noFill/>
            <a:ln>
              <a:noFill/>
            </a:ln>
          </p:spPr>
        </p:pic>
      </p:grpSp>
      <p:pic>
        <p:nvPicPr>
          <p:cNvPr id="111" name="Google Shape;111;p11"/>
          <p:cNvPicPr preferRelativeResize="0"/>
          <p:nvPr/>
        </p:nvPicPr>
        <p:blipFill rotWithShape="1">
          <a:blip r:embed="rId11">
            <a:alphaModFix/>
          </a:blip>
          <a:srcRect b="0" l="0" r="0" t="0"/>
          <a:stretch/>
        </p:blipFill>
        <p:spPr>
          <a:xfrm>
            <a:off x="74676" y="2618232"/>
            <a:ext cx="2529840" cy="1240536"/>
          </a:xfrm>
          <a:prstGeom prst="rect">
            <a:avLst/>
          </a:prstGeom>
          <a:noFill/>
          <a:ln>
            <a:noFill/>
          </a:ln>
        </p:spPr>
      </p:pic>
      <p:sp>
        <p:nvSpPr>
          <p:cNvPr id="112" name="Google Shape;112;p11"/>
          <p:cNvSpPr txBox="1"/>
          <p:nvPr/>
        </p:nvSpPr>
        <p:spPr>
          <a:xfrm>
            <a:off x="6571868" y="1992629"/>
            <a:ext cx="2298700" cy="488315"/>
          </a:xfrm>
          <a:prstGeom prst="rect">
            <a:avLst/>
          </a:prstGeom>
          <a:noFill/>
          <a:ln>
            <a:noFill/>
          </a:ln>
        </p:spPr>
        <p:txBody>
          <a:bodyPr anchorCtr="0" anchor="t" bIns="0" lIns="0" spcFirstLastPara="1" rIns="0" wrap="square" tIns="39350">
            <a:spAutoFit/>
          </a:bodyPr>
          <a:lstStyle/>
          <a:p>
            <a:pPr indent="492125" lvl="0" marL="12700" marR="5080" rtl="0" algn="l">
              <a:lnSpc>
                <a:spcPct val="108124"/>
              </a:lnSpc>
              <a:spcBef>
                <a:spcPts val="0"/>
              </a:spcBef>
              <a:spcAft>
                <a:spcPts val="0"/>
              </a:spcAft>
              <a:buNone/>
            </a:pPr>
            <a:r>
              <a:rPr b="1" lang="en-US" sz="1600">
                <a:latin typeface="Calibri"/>
                <a:ea typeface="Calibri"/>
                <a:cs typeface="Calibri"/>
                <a:sym typeface="Calibri"/>
              </a:rPr>
              <a:t>Integrate into Applications &amp; Products</a:t>
            </a:r>
            <a:endParaRPr sz="1600">
              <a:latin typeface="Calibri"/>
              <a:ea typeface="Calibri"/>
              <a:cs typeface="Calibri"/>
              <a:sym typeface="Calibri"/>
            </a:endParaRPr>
          </a:p>
        </p:txBody>
      </p:sp>
      <p:sp>
        <p:nvSpPr>
          <p:cNvPr id="113" name="Google Shape;113;p11"/>
          <p:cNvSpPr txBox="1"/>
          <p:nvPr/>
        </p:nvSpPr>
        <p:spPr>
          <a:xfrm>
            <a:off x="2617977" y="3059049"/>
            <a:ext cx="1016635" cy="193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003B70"/>
                </a:solidFill>
                <a:latin typeface="Calibri"/>
                <a:ea typeface="Calibri"/>
                <a:cs typeface="Calibri"/>
                <a:sym typeface="Calibri"/>
              </a:rPr>
              <a:t>Raw Depth Map</a:t>
            </a:r>
            <a:endParaRPr sz="1100">
              <a:latin typeface="Calibri"/>
              <a:ea typeface="Calibri"/>
              <a:cs typeface="Calibri"/>
              <a:sym typeface="Calibri"/>
            </a:endParaRPr>
          </a:p>
        </p:txBody>
      </p:sp>
      <p:sp>
        <p:nvSpPr>
          <p:cNvPr id="114" name="Google Shape;114;p11"/>
          <p:cNvSpPr txBox="1"/>
          <p:nvPr/>
        </p:nvSpPr>
        <p:spPr>
          <a:xfrm>
            <a:off x="5687948" y="2753995"/>
            <a:ext cx="770255" cy="52959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100">
                <a:solidFill>
                  <a:srgbClr val="003B70"/>
                </a:solidFill>
                <a:latin typeface="Calibri"/>
                <a:ea typeface="Calibri"/>
                <a:cs typeface="Calibri"/>
                <a:sym typeface="Calibri"/>
              </a:rPr>
              <a:t>Intelligence from depth information</a:t>
            </a:r>
            <a:endParaRPr sz="1100">
              <a:latin typeface="Calibri"/>
              <a:ea typeface="Calibri"/>
              <a:cs typeface="Calibri"/>
              <a:sym typeface="Calibri"/>
            </a:endParaRPr>
          </a:p>
        </p:txBody>
      </p:sp>
      <p:sp>
        <p:nvSpPr>
          <p:cNvPr id="115" name="Google Shape;115;p11"/>
          <p:cNvSpPr/>
          <p:nvPr/>
        </p:nvSpPr>
        <p:spPr>
          <a:xfrm>
            <a:off x="2816351" y="3186683"/>
            <a:ext cx="593090" cy="462280"/>
          </a:xfrm>
          <a:custGeom>
            <a:rect b="b" l="l" r="r" t="t"/>
            <a:pathLst>
              <a:path extrusionOk="0" h="462279" w="593089">
                <a:moveTo>
                  <a:pt x="361950" y="0"/>
                </a:moveTo>
                <a:lnTo>
                  <a:pt x="361950" y="115443"/>
                </a:lnTo>
                <a:lnTo>
                  <a:pt x="0" y="115443"/>
                </a:lnTo>
                <a:lnTo>
                  <a:pt x="0" y="346329"/>
                </a:lnTo>
                <a:lnTo>
                  <a:pt x="361950" y="346329"/>
                </a:lnTo>
                <a:lnTo>
                  <a:pt x="361950" y="461772"/>
                </a:lnTo>
                <a:lnTo>
                  <a:pt x="592836" y="230886"/>
                </a:lnTo>
                <a:lnTo>
                  <a:pt x="361950" y="0"/>
                </a:lnTo>
                <a:close/>
              </a:path>
            </a:pathLst>
          </a:custGeom>
          <a:solidFill>
            <a:srgbClr val="82C9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11"/>
          <p:cNvSpPr/>
          <p:nvPr/>
        </p:nvSpPr>
        <p:spPr>
          <a:xfrm>
            <a:off x="5824728" y="3186683"/>
            <a:ext cx="593090" cy="462280"/>
          </a:xfrm>
          <a:custGeom>
            <a:rect b="b" l="l" r="r" t="t"/>
            <a:pathLst>
              <a:path extrusionOk="0" h="462279" w="593089">
                <a:moveTo>
                  <a:pt x="361950" y="0"/>
                </a:moveTo>
                <a:lnTo>
                  <a:pt x="361950" y="115443"/>
                </a:lnTo>
                <a:lnTo>
                  <a:pt x="0" y="115443"/>
                </a:lnTo>
                <a:lnTo>
                  <a:pt x="0" y="346329"/>
                </a:lnTo>
                <a:lnTo>
                  <a:pt x="361950" y="346329"/>
                </a:lnTo>
                <a:lnTo>
                  <a:pt x="361950" y="461772"/>
                </a:lnTo>
                <a:lnTo>
                  <a:pt x="592836" y="230886"/>
                </a:lnTo>
                <a:lnTo>
                  <a:pt x="361950" y="0"/>
                </a:lnTo>
                <a:close/>
              </a:path>
            </a:pathLst>
          </a:custGeom>
          <a:solidFill>
            <a:srgbClr val="82C9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7" name="Google Shape;117;p11"/>
          <p:cNvPicPr preferRelativeResize="0"/>
          <p:nvPr/>
        </p:nvPicPr>
        <p:blipFill rotWithShape="1">
          <a:blip r:embed="rId12">
            <a:alphaModFix/>
          </a:blip>
          <a:srcRect b="0" l="0" r="0" t="0"/>
          <a:stretch/>
        </p:blipFill>
        <p:spPr>
          <a:xfrm>
            <a:off x="344424" y="4250434"/>
            <a:ext cx="8508492" cy="766572"/>
          </a:xfrm>
          <a:prstGeom prst="rect">
            <a:avLst/>
          </a:prstGeom>
          <a:noFill/>
          <a:ln>
            <a:noFill/>
          </a:ln>
        </p:spPr>
      </p:pic>
      <p:sp>
        <p:nvSpPr>
          <p:cNvPr id="118" name="Google Shape;118;p11"/>
          <p:cNvSpPr txBox="1"/>
          <p:nvPr/>
        </p:nvSpPr>
        <p:spPr>
          <a:xfrm>
            <a:off x="665784" y="4306011"/>
            <a:ext cx="7864500" cy="504600"/>
          </a:xfrm>
          <a:prstGeom prst="rect">
            <a:avLst/>
          </a:prstGeom>
          <a:noFill/>
          <a:ln>
            <a:noFill/>
          </a:ln>
        </p:spPr>
        <p:txBody>
          <a:bodyPr anchorCtr="0" anchor="t" bIns="0" lIns="0" spcFirstLastPara="1" rIns="0" wrap="square" tIns="12050">
            <a:spAutoFit/>
          </a:bodyPr>
          <a:lstStyle/>
          <a:p>
            <a:pPr indent="0" lvl="0" marL="2540" rtl="0" algn="ctr">
              <a:lnSpc>
                <a:spcPct val="100000"/>
              </a:lnSpc>
              <a:spcBef>
                <a:spcPts val="5"/>
              </a:spcBef>
              <a:spcAft>
                <a:spcPts val="0"/>
              </a:spcAft>
              <a:buNone/>
            </a:pPr>
            <a:r>
              <a:rPr lang="en-US" sz="1600">
                <a:latin typeface="Calibri"/>
                <a:ea typeface="Calibri"/>
                <a:cs typeface="Calibri"/>
                <a:sym typeface="Calibri"/>
              </a:rPr>
              <a:t>Enhanced Depth perception makes robots/drones smarter devices and applications across multiple</a:t>
            </a:r>
            <a:endParaRPr sz="1600">
              <a:latin typeface="Calibri"/>
              <a:ea typeface="Calibri"/>
              <a:cs typeface="Calibri"/>
              <a:sym typeface="Calibri"/>
            </a:endParaRPr>
          </a:p>
        </p:txBody>
      </p:sp>
      <p:sp>
        <p:nvSpPr>
          <p:cNvPr id="119" name="Google Shape;119;p11"/>
          <p:cNvSpPr/>
          <p:nvPr/>
        </p:nvSpPr>
        <p:spPr>
          <a:xfrm>
            <a:off x="32765" y="1882901"/>
            <a:ext cx="8974455" cy="651510"/>
          </a:xfrm>
          <a:custGeom>
            <a:rect b="b" l="l" r="r" t="t"/>
            <a:pathLst>
              <a:path extrusionOk="0" h="651510" w="8974455">
                <a:moveTo>
                  <a:pt x="0" y="508"/>
                </a:moveTo>
                <a:lnTo>
                  <a:pt x="8974074" y="0"/>
                </a:lnTo>
              </a:path>
              <a:path extrusionOk="0" h="651510" w="8974455">
                <a:moveTo>
                  <a:pt x="3047" y="620268"/>
                </a:moveTo>
                <a:lnTo>
                  <a:pt x="8973566" y="651129"/>
                </a:lnTo>
              </a:path>
            </a:pathLst>
          </a:custGeom>
          <a:noFill/>
          <a:ln cap="flat" cmpd="sng" w="25900">
            <a:solidFill>
              <a:srgbClr val="82C9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11"/>
          <p:cNvSpPr txBox="1"/>
          <p:nvPr>
            <p:ph idx="12" type="sldNum"/>
          </p:nvPr>
        </p:nvSpPr>
        <p:spPr>
          <a:xfrm>
            <a:off x="8847073" y="4881984"/>
            <a:ext cx="210820" cy="157784"/>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1" name="Google Shape;121;p11"/>
          <p:cNvPicPr preferRelativeResize="0"/>
          <p:nvPr/>
        </p:nvPicPr>
        <p:blipFill>
          <a:blip r:embed="rId13">
            <a:alphaModFix/>
          </a:blip>
          <a:stretch>
            <a:fillRect/>
          </a:stretch>
        </p:blipFill>
        <p:spPr>
          <a:xfrm>
            <a:off x="83625" y="2713450"/>
            <a:ext cx="1257774" cy="1012700"/>
          </a:xfrm>
          <a:prstGeom prst="rect">
            <a:avLst/>
          </a:prstGeom>
          <a:noFill/>
          <a:ln>
            <a:noFill/>
          </a:ln>
        </p:spPr>
      </p:pic>
      <p:pic>
        <p:nvPicPr>
          <p:cNvPr id="122" name="Google Shape;122;p11"/>
          <p:cNvPicPr preferRelativeResize="0"/>
          <p:nvPr/>
        </p:nvPicPr>
        <p:blipFill>
          <a:blip r:embed="rId14">
            <a:alphaModFix/>
          </a:blip>
          <a:stretch>
            <a:fillRect/>
          </a:stretch>
        </p:blipFill>
        <p:spPr>
          <a:xfrm>
            <a:off x="1341401" y="2713452"/>
            <a:ext cx="1279813" cy="101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83629" y="-51100"/>
            <a:ext cx="9186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How we detect the distance?</a:t>
            </a:r>
            <a:endParaRPr sz="3300">
              <a:solidFill>
                <a:srgbClr val="003B70"/>
              </a:solidFill>
            </a:endParaRPr>
          </a:p>
        </p:txBody>
      </p:sp>
      <p:sp>
        <p:nvSpPr>
          <p:cNvPr id="128" name="Google Shape;128;p12"/>
          <p:cNvSpPr txBox="1"/>
          <p:nvPr/>
        </p:nvSpPr>
        <p:spPr>
          <a:xfrm>
            <a:off x="239600" y="778650"/>
            <a:ext cx="7576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3B70"/>
                </a:solidFill>
                <a:latin typeface="Calibri"/>
                <a:ea typeface="Calibri"/>
                <a:cs typeface="Calibri"/>
                <a:sym typeface="Calibri"/>
              </a:rPr>
              <a:t>Depth frame</a:t>
            </a:r>
            <a:r>
              <a:rPr lang="en-US" sz="1600">
                <a:latin typeface="Calibri"/>
                <a:ea typeface="Calibri"/>
                <a:cs typeface="Calibri"/>
                <a:sym typeface="Calibri"/>
              </a:rPr>
              <a:t> - </a:t>
            </a:r>
            <a:r>
              <a:rPr lang="en-US" sz="1600">
                <a:solidFill>
                  <a:srgbClr val="0064BE"/>
                </a:solidFill>
                <a:latin typeface="Calibri"/>
                <a:ea typeface="Calibri"/>
                <a:cs typeface="Calibri"/>
                <a:sym typeface="Calibri"/>
              </a:rPr>
              <a:t>contains pixels: Each pixel has an array that consists of the distance from the pixel to the object that the camera is aimed at.</a:t>
            </a:r>
            <a:endParaRPr sz="1600">
              <a:solidFill>
                <a:srgbClr val="0064BE"/>
              </a:solidFill>
              <a:latin typeface="Calibri"/>
              <a:ea typeface="Calibri"/>
              <a:cs typeface="Calibri"/>
              <a:sym typeface="Calibri"/>
            </a:endParaRPr>
          </a:p>
          <a:p>
            <a:pPr indent="0" lvl="0" marL="0" rtl="0" algn="l">
              <a:spcBef>
                <a:spcPts val="0"/>
              </a:spcBef>
              <a:spcAft>
                <a:spcPts val="0"/>
              </a:spcAft>
              <a:buNone/>
            </a:pPr>
            <a:r>
              <a:t/>
            </a:r>
            <a:endParaRPr sz="1600">
              <a:solidFill>
                <a:srgbClr val="0064BE"/>
              </a:solidFill>
              <a:latin typeface="Calibri"/>
              <a:ea typeface="Calibri"/>
              <a:cs typeface="Calibri"/>
              <a:sym typeface="Calibri"/>
            </a:endParaRPr>
          </a:p>
          <a:p>
            <a:pPr indent="0" lvl="0" marL="0" rtl="0" algn="l">
              <a:spcBef>
                <a:spcPts val="0"/>
              </a:spcBef>
              <a:spcAft>
                <a:spcPts val="0"/>
              </a:spcAft>
              <a:buNone/>
            </a:pPr>
            <a:r>
              <a:rPr lang="en-US" sz="1600">
                <a:solidFill>
                  <a:srgbClr val="0064BE"/>
                </a:solidFill>
                <a:latin typeface="Calibri"/>
                <a:ea typeface="Calibri"/>
                <a:cs typeface="Calibri"/>
                <a:sym typeface="Calibri"/>
              </a:rPr>
              <a:t>The distance that appears on the screen is the calculated distance from Depth frame to point / mouse / object</a:t>
            </a:r>
            <a:endParaRPr sz="1600">
              <a:solidFill>
                <a:srgbClr val="0064BE"/>
              </a:solidFill>
              <a:latin typeface="Calibri"/>
              <a:ea typeface="Calibri"/>
              <a:cs typeface="Calibri"/>
              <a:sym typeface="Calibri"/>
            </a:endParaRPr>
          </a:p>
          <a:p>
            <a:pPr indent="0" lvl="0" marL="0" rtl="0" algn="l">
              <a:spcBef>
                <a:spcPts val="0"/>
              </a:spcBef>
              <a:spcAft>
                <a:spcPts val="0"/>
              </a:spcAft>
              <a:buNone/>
            </a:pPr>
            <a:r>
              <a:t/>
            </a:r>
            <a:endParaRPr sz="1600">
              <a:solidFill>
                <a:srgbClr val="0064BE"/>
              </a:solidFill>
              <a:latin typeface="Calibri"/>
              <a:ea typeface="Calibri"/>
              <a:cs typeface="Calibri"/>
              <a:sym typeface="Calibri"/>
            </a:endParaRPr>
          </a:p>
          <a:p>
            <a:pPr indent="0" lvl="0" marL="0" rtl="0" algn="l">
              <a:spcBef>
                <a:spcPts val="0"/>
              </a:spcBef>
              <a:spcAft>
                <a:spcPts val="0"/>
              </a:spcAft>
              <a:buNone/>
            </a:pPr>
            <a:r>
              <a:rPr lang="en-US" sz="1600">
                <a:solidFill>
                  <a:srgbClr val="0064BE"/>
                </a:solidFill>
                <a:latin typeface="Calibri"/>
                <a:ea typeface="Calibri"/>
                <a:cs typeface="Calibri"/>
                <a:sym typeface="Calibri"/>
              </a:rPr>
              <a:t>There are parts that the camera does not pick up and is wrong because it needs to be assigned filtering code to the code. In addition, the camera's prediction is damaged when there is a reflection of light on it.</a:t>
            </a:r>
            <a:endParaRPr sz="1600">
              <a:solidFill>
                <a:srgbClr val="0064BE"/>
              </a:solidFill>
              <a:latin typeface="Calibri"/>
              <a:ea typeface="Calibri"/>
              <a:cs typeface="Calibri"/>
              <a:sym typeface="Calibri"/>
            </a:endParaRPr>
          </a:p>
        </p:txBody>
      </p:sp>
      <p:sp>
        <p:nvSpPr>
          <p:cNvPr id="129" name="Google Shape;129;p12"/>
          <p:cNvSpPr txBox="1"/>
          <p:nvPr>
            <p:ph idx="12" type="sldNum"/>
          </p:nvPr>
        </p:nvSpPr>
        <p:spPr>
          <a:xfrm>
            <a:off x="8847073" y="4881984"/>
            <a:ext cx="210900" cy="1359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3629" y="-51100"/>
            <a:ext cx="9186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How we detect the objects?</a:t>
            </a:r>
            <a:endParaRPr sz="3300">
              <a:solidFill>
                <a:srgbClr val="003B70"/>
              </a:solidFill>
            </a:endParaRPr>
          </a:p>
        </p:txBody>
      </p:sp>
      <p:sp>
        <p:nvSpPr>
          <p:cNvPr id="135" name="Google Shape;135;p13"/>
          <p:cNvSpPr txBox="1"/>
          <p:nvPr/>
        </p:nvSpPr>
        <p:spPr>
          <a:xfrm>
            <a:off x="239600" y="778650"/>
            <a:ext cx="75768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3B70"/>
                </a:solidFill>
                <a:latin typeface="Calibri"/>
                <a:ea typeface="Calibri"/>
                <a:cs typeface="Calibri"/>
                <a:sym typeface="Calibri"/>
              </a:rPr>
              <a:t>We are using R-CNN training model:</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a:p>
            <a:pPr indent="-330200" lvl="0" marL="457200" rtl="0" algn="l">
              <a:spcBef>
                <a:spcPts val="0"/>
              </a:spcBef>
              <a:spcAft>
                <a:spcPts val="0"/>
              </a:spcAft>
              <a:buClr>
                <a:srgbClr val="003B70"/>
              </a:buClr>
              <a:buSzPts val="1600"/>
              <a:buFont typeface="Calibri"/>
              <a:buAutoNum type="arabicPeriod"/>
            </a:pPr>
            <a:r>
              <a:rPr b="1" lang="en-US" sz="1600">
                <a:solidFill>
                  <a:srgbClr val="003B70"/>
                </a:solidFill>
                <a:latin typeface="Calibri"/>
                <a:ea typeface="Calibri"/>
                <a:cs typeface="Calibri"/>
                <a:sym typeface="Calibri"/>
              </a:rPr>
              <a:t>Picture the object several times, in several positions, in different shapes and sizes‏</a:t>
            </a:r>
            <a:endParaRPr b="1" sz="1600">
              <a:solidFill>
                <a:srgbClr val="003B70"/>
              </a:solidFill>
              <a:latin typeface="Calibri"/>
              <a:ea typeface="Calibri"/>
              <a:cs typeface="Calibri"/>
              <a:sym typeface="Calibri"/>
            </a:endParaRPr>
          </a:p>
          <a:p>
            <a:pPr indent="0" lvl="0" marL="457200" rtl="0" algn="l">
              <a:spcBef>
                <a:spcPts val="0"/>
              </a:spcBef>
              <a:spcAft>
                <a:spcPts val="0"/>
              </a:spcAft>
              <a:buNone/>
            </a:pPr>
            <a:r>
              <a:t/>
            </a:r>
            <a:endParaRPr b="1" sz="1600">
              <a:solidFill>
                <a:srgbClr val="003B70"/>
              </a:solidFill>
              <a:latin typeface="Calibri"/>
              <a:ea typeface="Calibri"/>
              <a:cs typeface="Calibri"/>
              <a:sym typeface="Calibri"/>
            </a:endParaRPr>
          </a:p>
          <a:p>
            <a:pPr indent="-330200" lvl="0" marL="457200" rtl="0" algn="l">
              <a:spcBef>
                <a:spcPts val="0"/>
              </a:spcBef>
              <a:spcAft>
                <a:spcPts val="0"/>
              </a:spcAft>
              <a:buClr>
                <a:srgbClr val="003B70"/>
              </a:buClr>
              <a:buSzPts val="1600"/>
              <a:buFont typeface="Calibri"/>
              <a:buAutoNum type="arabicPeriod"/>
            </a:pPr>
            <a:r>
              <a:rPr b="1" lang="en-US" sz="1600">
                <a:solidFill>
                  <a:srgbClr val="003B70"/>
                </a:solidFill>
                <a:latin typeface="Calibri"/>
                <a:ea typeface="Calibri"/>
                <a:cs typeface="Calibri"/>
                <a:sym typeface="Calibri"/>
              </a:rPr>
              <a:t>We used the MakeSense.AI website: the website allows you to take the photos we took and draw the shape of the object under a certain label (polygons,rects and more)</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a:p>
            <a:pPr indent="-330200" lvl="0" marL="457200" rtl="0" algn="l">
              <a:spcBef>
                <a:spcPts val="0"/>
              </a:spcBef>
              <a:spcAft>
                <a:spcPts val="0"/>
              </a:spcAft>
              <a:buClr>
                <a:srgbClr val="003B70"/>
              </a:buClr>
              <a:buSzPts val="1600"/>
              <a:buFont typeface="Calibri"/>
              <a:buAutoNum type="arabicPeriod"/>
            </a:pPr>
            <a:r>
              <a:rPr b="1" lang="en-US" sz="1600">
                <a:solidFill>
                  <a:srgbClr val="003B70"/>
                </a:solidFill>
                <a:latin typeface="Calibri"/>
                <a:ea typeface="Calibri"/>
                <a:cs typeface="Calibri"/>
                <a:sym typeface="Calibri"/>
              </a:rPr>
              <a:t>We used a trained model and added our object to it - the model's training was done through an open source in google colab notebook</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a:p>
            <a:pPr indent="-330200" lvl="0" marL="457200" rtl="0" algn="l">
              <a:spcBef>
                <a:spcPts val="0"/>
              </a:spcBef>
              <a:spcAft>
                <a:spcPts val="0"/>
              </a:spcAft>
              <a:buClr>
                <a:srgbClr val="003B70"/>
              </a:buClr>
              <a:buSzPts val="1600"/>
              <a:buFont typeface="Calibri"/>
              <a:buAutoNum type="arabicPeriod"/>
            </a:pPr>
            <a:r>
              <a:rPr b="1" lang="en-US" sz="1600">
                <a:solidFill>
                  <a:srgbClr val="003B70"/>
                </a:solidFill>
                <a:latin typeface="Calibri"/>
                <a:ea typeface="Calibri"/>
                <a:cs typeface="Calibri"/>
                <a:sym typeface="Calibri"/>
              </a:rPr>
              <a:t>We added the trained model to our code - each identified object is painted with a different color, with its own label, and with its own shape. In addition, the distance from the object is displayed on the screen</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a:p>
            <a:pPr indent="0" lvl="0" marL="457200" rtl="0" algn="l">
              <a:spcBef>
                <a:spcPts val="0"/>
              </a:spcBef>
              <a:spcAft>
                <a:spcPts val="0"/>
              </a:spcAft>
              <a:buNone/>
            </a:pPr>
            <a:r>
              <a:t/>
            </a:r>
            <a:endParaRPr b="1" sz="1600">
              <a:solidFill>
                <a:srgbClr val="003B70"/>
              </a:solidFill>
              <a:latin typeface="Calibri"/>
              <a:ea typeface="Calibri"/>
              <a:cs typeface="Calibri"/>
              <a:sym typeface="Calibri"/>
            </a:endParaRPr>
          </a:p>
          <a:p>
            <a:pPr indent="0" lvl="0" marL="457200" rtl="0" algn="l">
              <a:spcBef>
                <a:spcPts val="0"/>
              </a:spcBef>
              <a:spcAft>
                <a:spcPts val="0"/>
              </a:spcAft>
              <a:buNone/>
            </a:pPr>
            <a:r>
              <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a:p>
            <a:pPr indent="0" lvl="0" marL="0" rtl="0" algn="l">
              <a:spcBef>
                <a:spcPts val="0"/>
              </a:spcBef>
              <a:spcAft>
                <a:spcPts val="0"/>
              </a:spcAft>
              <a:buNone/>
            </a:pPr>
            <a:r>
              <a:t/>
            </a:r>
            <a:endParaRPr b="1" sz="1600">
              <a:solidFill>
                <a:srgbClr val="003B70"/>
              </a:solidFill>
              <a:latin typeface="Calibri"/>
              <a:ea typeface="Calibri"/>
              <a:cs typeface="Calibri"/>
              <a:sym typeface="Calibri"/>
            </a:endParaRPr>
          </a:p>
        </p:txBody>
      </p:sp>
      <p:sp>
        <p:nvSpPr>
          <p:cNvPr id="136" name="Google Shape;136;p13"/>
          <p:cNvSpPr txBox="1"/>
          <p:nvPr>
            <p:ph idx="12" type="sldNum"/>
          </p:nvPr>
        </p:nvSpPr>
        <p:spPr>
          <a:xfrm>
            <a:off x="8847073" y="4881984"/>
            <a:ext cx="210900" cy="1359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2" type="sldNum"/>
          </p:nvPr>
        </p:nvSpPr>
        <p:spPr>
          <a:xfrm>
            <a:off x="8847073" y="4881984"/>
            <a:ext cx="210900" cy="13590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2" name="Google Shape;142;p14"/>
          <p:cNvPicPr preferRelativeResize="0"/>
          <p:nvPr/>
        </p:nvPicPr>
        <p:blipFill>
          <a:blip r:embed="rId3">
            <a:alphaModFix/>
          </a:blip>
          <a:stretch>
            <a:fillRect/>
          </a:stretch>
        </p:blipFill>
        <p:spPr>
          <a:xfrm>
            <a:off x="3150900" y="-12"/>
            <a:ext cx="2752499" cy="1375250"/>
          </a:xfrm>
          <a:prstGeom prst="rect">
            <a:avLst/>
          </a:prstGeom>
          <a:noFill/>
          <a:ln>
            <a:noFill/>
          </a:ln>
        </p:spPr>
      </p:pic>
      <p:pic>
        <p:nvPicPr>
          <p:cNvPr id="143" name="Google Shape;143;p14"/>
          <p:cNvPicPr preferRelativeResize="0"/>
          <p:nvPr/>
        </p:nvPicPr>
        <p:blipFill>
          <a:blip r:embed="rId4">
            <a:alphaModFix/>
          </a:blip>
          <a:stretch>
            <a:fillRect/>
          </a:stretch>
        </p:blipFill>
        <p:spPr>
          <a:xfrm>
            <a:off x="6358475" y="0"/>
            <a:ext cx="2800973" cy="1302724"/>
          </a:xfrm>
          <a:prstGeom prst="rect">
            <a:avLst/>
          </a:prstGeom>
          <a:noFill/>
          <a:ln>
            <a:noFill/>
          </a:ln>
        </p:spPr>
      </p:pic>
      <p:pic>
        <p:nvPicPr>
          <p:cNvPr id="144" name="Google Shape;144;p14"/>
          <p:cNvPicPr preferRelativeResize="0"/>
          <p:nvPr/>
        </p:nvPicPr>
        <p:blipFill>
          <a:blip r:embed="rId5">
            <a:alphaModFix/>
          </a:blip>
          <a:stretch>
            <a:fillRect/>
          </a:stretch>
        </p:blipFill>
        <p:spPr>
          <a:xfrm>
            <a:off x="0" y="0"/>
            <a:ext cx="2542876" cy="1255575"/>
          </a:xfrm>
          <a:prstGeom prst="rect">
            <a:avLst/>
          </a:prstGeom>
          <a:noFill/>
          <a:ln>
            <a:noFill/>
          </a:ln>
        </p:spPr>
      </p:pic>
      <p:pic>
        <p:nvPicPr>
          <p:cNvPr id="145" name="Google Shape;145;p14"/>
          <p:cNvPicPr preferRelativeResize="0"/>
          <p:nvPr/>
        </p:nvPicPr>
        <p:blipFill>
          <a:blip r:embed="rId6">
            <a:alphaModFix/>
          </a:blip>
          <a:stretch>
            <a:fillRect/>
          </a:stretch>
        </p:blipFill>
        <p:spPr>
          <a:xfrm>
            <a:off x="6296475" y="1852875"/>
            <a:ext cx="2862975" cy="2505275"/>
          </a:xfrm>
          <a:prstGeom prst="rect">
            <a:avLst/>
          </a:prstGeom>
          <a:noFill/>
          <a:ln>
            <a:noFill/>
          </a:ln>
        </p:spPr>
      </p:pic>
      <p:pic>
        <p:nvPicPr>
          <p:cNvPr id="146" name="Google Shape;146;p14"/>
          <p:cNvPicPr preferRelativeResize="0"/>
          <p:nvPr/>
        </p:nvPicPr>
        <p:blipFill>
          <a:blip r:embed="rId7">
            <a:alphaModFix/>
          </a:blip>
          <a:stretch>
            <a:fillRect/>
          </a:stretch>
        </p:blipFill>
        <p:spPr>
          <a:xfrm>
            <a:off x="0" y="1509000"/>
            <a:ext cx="5819824" cy="1010425"/>
          </a:xfrm>
          <a:prstGeom prst="rect">
            <a:avLst/>
          </a:prstGeom>
          <a:noFill/>
          <a:ln>
            <a:noFill/>
          </a:ln>
        </p:spPr>
      </p:pic>
      <p:pic>
        <p:nvPicPr>
          <p:cNvPr id="147" name="Google Shape;147;p14"/>
          <p:cNvPicPr preferRelativeResize="0"/>
          <p:nvPr/>
        </p:nvPicPr>
        <p:blipFill>
          <a:blip r:embed="rId8">
            <a:alphaModFix/>
          </a:blip>
          <a:stretch>
            <a:fillRect/>
          </a:stretch>
        </p:blipFill>
        <p:spPr>
          <a:xfrm>
            <a:off x="21023" y="2610889"/>
            <a:ext cx="2862974" cy="2532610"/>
          </a:xfrm>
          <a:prstGeom prst="rect">
            <a:avLst/>
          </a:prstGeom>
          <a:noFill/>
          <a:ln>
            <a:noFill/>
          </a:ln>
        </p:spPr>
      </p:pic>
      <p:sp>
        <p:nvSpPr>
          <p:cNvPr id="148" name="Google Shape;148;p14"/>
          <p:cNvSpPr/>
          <p:nvPr/>
        </p:nvSpPr>
        <p:spPr>
          <a:xfrm>
            <a:off x="2630550" y="535075"/>
            <a:ext cx="439200" cy="20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5907150" y="535075"/>
            <a:ext cx="439200" cy="20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rot="5400000">
            <a:off x="7659750" y="1525675"/>
            <a:ext cx="439200" cy="20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rot="10800000">
            <a:off x="5796200" y="2038563"/>
            <a:ext cx="439200" cy="20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rot="8467579">
            <a:off x="2974906" y="2726368"/>
            <a:ext cx="439289" cy="20226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83616" y="-51104"/>
            <a:ext cx="6487515" cy="1012698"/>
          </a:xfrm>
          <a:prstGeom prst="rect">
            <a:avLst/>
          </a:prstGeom>
          <a:noFill/>
          <a:ln>
            <a:noFill/>
          </a:ln>
        </p:spPr>
        <p:txBody>
          <a:bodyPr anchorCtr="0" anchor="t" bIns="0" lIns="0" spcFirstLastPara="1" rIns="0" wrap="square" tIns="386125">
            <a:spAutoFit/>
          </a:bodyPr>
          <a:lstStyle/>
          <a:p>
            <a:pPr indent="0" lvl="0" marL="3638550" rtl="0" algn="l">
              <a:lnSpc>
                <a:spcPct val="100000"/>
              </a:lnSpc>
              <a:spcBef>
                <a:spcPts val="0"/>
              </a:spcBef>
              <a:spcAft>
                <a:spcPts val="0"/>
              </a:spcAft>
              <a:buNone/>
            </a:pPr>
            <a:r>
              <a:rPr lang="en-US" sz="3600"/>
              <a:t>Market Focus</a:t>
            </a:r>
            <a:endParaRPr sz="3600"/>
          </a:p>
        </p:txBody>
      </p:sp>
      <p:pic>
        <p:nvPicPr>
          <p:cNvPr id="158" name="Google Shape;158;p15"/>
          <p:cNvPicPr preferRelativeResize="0"/>
          <p:nvPr/>
        </p:nvPicPr>
        <p:blipFill rotWithShape="1">
          <a:blip r:embed="rId3">
            <a:alphaModFix/>
          </a:blip>
          <a:srcRect b="0" l="0" r="0" t="0"/>
          <a:stretch/>
        </p:blipFill>
        <p:spPr>
          <a:xfrm>
            <a:off x="3544823" y="1437567"/>
            <a:ext cx="1694688" cy="687759"/>
          </a:xfrm>
          <a:prstGeom prst="rect">
            <a:avLst/>
          </a:prstGeom>
          <a:noFill/>
          <a:ln>
            <a:noFill/>
          </a:ln>
        </p:spPr>
      </p:pic>
      <p:pic>
        <p:nvPicPr>
          <p:cNvPr id="159" name="Google Shape;159;p15"/>
          <p:cNvPicPr preferRelativeResize="0"/>
          <p:nvPr/>
        </p:nvPicPr>
        <p:blipFill rotWithShape="1">
          <a:blip r:embed="rId4">
            <a:alphaModFix/>
          </a:blip>
          <a:srcRect b="0" l="0" r="0" t="0"/>
          <a:stretch/>
        </p:blipFill>
        <p:spPr>
          <a:xfrm>
            <a:off x="804672" y="1269491"/>
            <a:ext cx="1693164" cy="1069848"/>
          </a:xfrm>
          <a:prstGeom prst="rect">
            <a:avLst/>
          </a:prstGeom>
          <a:noFill/>
          <a:ln>
            <a:noFill/>
          </a:ln>
        </p:spPr>
      </p:pic>
      <p:grpSp>
        <p:nvGrpSpPr>
          <p:cNvPr id="160" name="Google Shape;160;p15"/>
          <p:cNvGrpSpPr/>
          <p:nvPr/>
        </p:nvGrpSpPr>
        <p:grpSpPr>
          <a:xfrm>
            <a:off x="6194298" y="1197101"/>
            <a:ext cx="1857756" cy="1226439"/>
            <a:chOff x="6194298" y="1197101"/>
            <a:chExt cx="1857756" cy="1226439"/>
          </a:xfrm>
        </p:grpSpPr>
        <p:pic>
          <p:nvPicPr>
            <p:cNvPr id="161" name="Google Shape;161;p15"/>
            <p:cNvPicPr preferRelativeResize="0"/>
            <p:nvPr/>
          </p:nvPicPr>
          <p:blipFill rotWithShape="1">
            <a:blip r:embed="rId5">
              <a:alphaModFix/>
            </a:blip>
            <a:srcRect b="0" l="0" r="0" t="0"/>
            <a:stretch/>
          </p:blipFill>
          <p:spPr>
            <a:xfrm>
              <a:off x="6265164" y="1231391"/>
              <a:ext cx="1694688" cy="1069848"/>
            </a:xfrm>
            <a:prstGeom prst="rect">
              <a:avLst/>
            </a:prstGeom>
            <a:noFill/>
            <a:ln>
              <a:noFill/>
            </a:ln>
          </p:spPr>
        </p:pic>
        <p:sp>
          <p:nvSpPr>
            <p:cNvPr id="162" name="Google Shape;162;p15"/>
            <p:cNvSpPr/>
            <p:nvPr/>
          </p:nvSpPr>
          <p:spPr>
            <a:xfrm>
              <a:off x="6194298" y="1197101"/>
              <a:ext cx="1857375" cy="1217930"/>
            </a:xfrm>
            <a:custGeom>
              <a:rect b="b" l="l" r="r" t="t"/>
              <a:pathLst>
                <a:path extrusionOk="0" h="1217930" w="1857375">
                  <a:moveTo>
                    <a:pt x="0" y="9144"/>
                  </a:moveTo>
                  <a:lnTo>
                    <a:pt x="264413" y="9144"/>
                  </a:lnTo>
                </a:path>
                <a:path extrusionOk="0" h="1217930" w="1857375">
                  <a:moveTo>
                    <a:pt x="0" y="264413"/>
                  </a:moveTo>
                  <a:lnTo>
                    <a:pt x="0" y="0"/>
                  </a:lnTo>
                </a:path>
                <a:path extrusionOk="0" h="1217930" w="1857375">
                  <a:moveTo>
                    <a:pt x="1856994" y="1217676"/>
                  </a:moveTo>
                  <a:lnTo>
                    <a:pt x="1592579"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15"/>
            <p:cNvSpPr/>
            <p:nvPr/>
          </p:nvSpPr>
          <p:spPr>
            <a:xfrm>
              <a:off x="8052054" y="2158745"/>
              <a:ext cx="0" cy="264795"/>
            </a:xfrm>
            <a:custGeom>
              <a:rect b="b" l="l" r="r" t="t"/>
              <a:pathLst>
                <a:path extrusionOk="0" h="264794" w="120000">
                  <a:moveTo>
                    <a:pt x="0" y="0"/>
                  </a:moveTo>
                  <a:lnTo>
                    <a:pt x="0" y="264414"/>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15"/>
            <p:cNvSpPr/>
            <p:nvPr/>
          </p:nvSpPr>
          <p:spPr>
            <a:xfrm>
              <a:off x="6259068" y="1231391"/>
              <a:ext cx="1694814" cy="1077595"/>
            </a:xfrm>
            <a:custGeom>
              <a:rect b="b" l="l" r="r" t="t"/>
              <a:pathLst>
                <a:path extrusionOk="0" h="1077595" w="1694815">
                  <a:moveTo>
                    <a:pt x="1694688" y="0"/>
                  </a:moveTo>
                  <a:lnTo>
                    <a:pt x="0" y="0"/>
                  </a:lnTo>
                  <a:lnTo>
                    <a:pt x="0" y="1077467"/>
                  </a:lnTo>
                  <a:lnTo>
                    <a:pt x="1694688" y="1077467"/>
                  </a:lnTo>
                  <a:lnTo>
                    <a:pt x="1694688" y="0"/>
                  </a:lnTo>
                  <a:close/>
                </a:path>
              </a:pathLst>
            </a:custGeom>
            <a:solidFill>
              <a:srgbClr val="003B70">
                <a:alpha val="2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65" name="Google Shape;165;p15"/>
          <p:cNvGrpSpPr/>
          <p:nvPr/>
        </p:nvGrpSpPr>
        <p:grpSpPr>
          <a:xfrm>
            <a:off x="6194298" y="2882646"/>
            <a:ext cx="1857756" cy="1226439"/>
            <a:chOff x="6194298" y="2882646"/>
            <a:chExt cx="1857756" cy="1226439"/>
          </a:xfrm>
        </p:grpSpPr>
        <p:pic>
          <p:nvPicPr>
            <p:cNvPr id="166" name="Google Shape;166;p15"/>
            <p:cNvPicPr preferRelativeResize="0"/>
            <p:nvPr/>
          </p:nvPicPr>
          <p:blipFill rotWithShape="1">
            <a:blip r:embed="rId6">
              <a:alphaModFix/>
            </a:blip>
            <a:srcRect b="0" l="0" r="0" t="0"/>
            <a:stretch/>
          </p:blipFill>
          <p:spPr>
            <a:xfrm>
              <a:off x="6266688" y="2936748"/>
              <a:ext cx="1691639" cy="1068323"/>
            </a:xfrm>
            <a:prstGeom prst="rect">
              <a:avLst/>
            </a:prstGeom>
            <a:noFill/>
            <a:ln>
              <a:noFill/>
            </a:ln>
          </p:spPr>
        </p:pic>
        <p:sp>
          <p:nvSpPr>
            <p:cNvPr id="167" name="Google Shape;167;p15"/>
            <p:cNvSpPr/>
            <p:nvPr/>
          </p:nvSpPr>
          <p:spPr>
            <a:xfrm>
              <a:off x="6194298" y="2882646"/>
              <a:ext cx="1857375" cy="1217930"/>
            </a:xfrm>
            <a:custGeom>
              <a:rect b="b" l="l" r="r" t="t"/>
              <a:pathLst>
                <a:path extrusionOk="0" h="1217929" w="1857375">
                  <a:moveTo>
                    <a:pt x="0" y="10668"/>
                  </a:moveTo>
                  <a:lnTo>
                    <a:pt x="264413" y="10668"/>
                  </a:lnTo>
                </a:path>
                <a:path extrusionOk="0" h="1217929" w="1857375">
                  <a:moveTo>
                    <a:pt x="0" y="264414"/>
                  </a:moveTo>
                  <a:lnTo>
                    <a:pt x="0" y="0"/>
                  </a:lnTo>
                </a:path>
                <a:path extrusionOk="0" h="1217929" w="1857375">
                  <a:moveTo>
                    <a:pt x="1856994" y="1217676"/>
                  </a:moveTo>
                  <a:lnTo>
                    <a:pt x="1592579"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5"/>
            <p:cNvSpPr/>
            <p:nvPr/>
          </p:nvSpPr>
          <p:spPr>
            <a:xfrm>
              <a:off x="8052054" y="3844290"/>
              <a:ext cx="0" cy="264795"/>
            </a:xfrm>
            <a:custGeom>
              <a:rect b="b" l="l" r="r" t="t"/>
              <a:pathLst>
                <a:path extrusionOk="0" h="264795" w="120000">
                  <a:moveTo>
                    <a:pt x="0" y="0"/>
                  </a:moveTo>
                  <a:lnTo>
                    <a:pt x="0" y="264452"/>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15"/>
            <p:cNvSpPr/>
            <p:nvPr/>
          </p:nvSpPr>
          <p:spPr>
            <a:xfrm>
              <a:off x="6265164" y="2936748"/>
              <a:ext cx="1694814" cy="1079500"/>
            </a:xfrm>
            <a:custGeom>
              <a:rect b="b" l="l" r="r" t="t"/>
              <a:pathLst>
                <a:path extrusionOk="0" h="1079500" w="1694815">
                  <a:moveTo>
                    <a:pt x="1694688" y="0"/>
                  </a:moveTo>
                  <a:lnTo>
                    <a:pt x="0" y="0"/>
                  </a:lnTo>
                  <a:lnTo>
                    <a:pt x="0" y="1078992"/>
                  </a:lnTo>
                  <a:lnTo>
                    <a:pt x="1694688" y="1078992"/>
                  </a:lnTo>
                  <a:lnTo>
                    <a:pt x="1694688" y="0"/>
                  </a:lnTo>
                  <a:close/>
                </a:path>
              </a:pathLst>
            </a:custGeom>
            <a:solidFill>
              <a:srgbClr val="003B70">
                <a:alpha val="2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70" name="Google Shape;170;p15"/>
          <p:cNvSpPr txBox="1"/>
          <p:nvPr/>
        </p:nvSpPr>
        <p:spPr>
          <a:xfrm>
            <a:off x="3588765" y="2368042"/>
            <a:ext cx="704850" cy="2324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Robotics</a:t>
            </a:r>
            <a:endParaRPr sz="1350">
              <a:latin typeface="Calibri"/>
              <a:ea typeface="Calibri"/>
              <a:cs typeface="Calibri"/>
              <a:sym typeface="Calibri"/>
            </a:endParaRPr>
          </a:p>
        </p:txBody>
      </p:sp>
      <p:sp>
        <p:nvSpPr>
          <p:cNvPr id="171" name="Google Shape;171;p15"/>
          <p:cNvSpPr txBox="1"/>
          <p:nvPr/>
        </p:nvSpPr>
        <p:spPr>
          <a:xfrm>
            <a:off x="743204" y="4119473"/>
            <a:ext cx="1102995" cy="2324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Virtual Reality</a:t>
            </a:r>
            <a:endParaRPr sz="1350">
              <a:latin typeface="Calibri"/>
              <a:ea typeface="Calibri"/>
              <a:cs typeface="Calibri"/>
              <a:sym typeface="Calibri"/>
            </a:endParaRPr>
          </a:p>
        </p:txBody>
      </p:sp>
      <p:sp>
        <p:nvSpPr>
          <p:cNvPr id="172" name="Google Shape;172;p15"/>
          <p:cNvSpPr txBox="1"/>
          <p:nvPr/>
        </p:nvSpPr>
        <p:spPr>
          <a:xfrm>
            <a:off x="745337" y="2372360"/>
            <a:ext cx="1180465" cy="2324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Mobile Phones</a:t>
            </a:r>
            <a:endParaRPr sz="1350">
              <a:latin typeface="Calibri"/>
              <a:ea typeface="Calibri"/>
              <a:cs typeface="Calibri"/>
              <a:sym typeface="Calibri"/>
            </a:endParaRPr>
          </a:p>
        </p:txBody>
      </p:sp>
      <p:sp>
        <p:nvSpPr>
          <p:cNvPr id="173" name="Google Shape;173;p15"/>
          <p:cNvSpPr txBox="1"/>
          <p:nvPr/>
        </p:nvSpPr>
        <p:spPr>
          <a:xfrm>
            <a:off x="6309486" y="4158488"/>
            <a:ext cx="1622425" cy="2324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Autonomous Driving</a:t>
            </a:r>
            <a:endParaRPr sz="1350">
              <a:latin typeface="Calibri"/>
              <a:ea typeface="Calibri"/>
              <a:cs typeface="Calibri"/>
              <a:sym typeface="Calibri"/>
            </a:endParaRPr>
          </a:p>
        </p:txBody>
      </p:sp>
      <p:sp>
        <p:nvSpPr>
          <p:cNvPr id="174" name="Google Shape;174;p15"/>
          <p:cNvSpPr txBox="1"/>
          <p:nvPr/>
        </p:nvSpPr>
        <p:spPr>
          <a:xfrm>
            <a:off x="6309486" y="2371725"/>
            <a:ext cx="1069975" cy="2324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Broad Market</a:t>
            </a:r>
            <a:endParaRPr sz="1350">
              <a:latin typeface="Calibri"/>
              <a:ea typeface="Calibri"/>
              <a:cs typeface="Calibri"/>
              <a:sym typeface="Calibri"/>
            </a:endParaRPr>
          </a:p>
        </p:txBody>
      </p:sp>
      <p:sp>
        <p:nvSpPr>
          <p:cNvPr id="175" name="Google Shape;175;p15"/>
          <p:cNvSpPr txBox="1"/>
          <p:nvPr/>
        </p:nvSpPr>
        <p:spPr>
          <a:xfrm>
            <a:off x="3939921" y="4172508"/>
            <a:ext cx="586105" cy="23304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350">
                <a:solidFill>
                  <a:srgbClr val="006FC0"/>
                </a:solidFill>
                <a:latin typeface="Calibri"/>
                <a:ea typeface="Calibri"/>
                <a:cs typeface="Calibri"/>
                <a:sym typeface="Calibri"/>
              </a:rPr>
              <a:t>Drones</a:t>
            </a:r>
            <a:endParaRPr sz="1350">
              <a:latin typeface="Calibri"/>
              <a:ea typeface="Calibri"/>
              <a:cs typeface="Calibri"/>
              <a:sym typeface="Calibri"/>
            </a:endParaRPr>
          </a:p>
        </p:txBody>
      </p:sp>
      <p:grpSp>
        <p:nvGrpSpPr>
          <p:cNvPr id="176" name="Google Shape;176;p15"/>
          <p:cNvGrpSpPr/>
          <p:nvPr/>
        </p:nvGrpSpPr>
        <p:grpSpPr>
          <a:xfrm>
            <a:off x="732281" y="1197101"/>
            <a:ext cx="1857757" cy="1226439"/>
            <a:chOff x="732281" y="1197101"/>
            <a:chExt cx="1857757" cy="1226439"/>
          </a:xfrm>
        </p:grpSpPr>
        <p:sp>
          <p:nvSpPr>
            <p:cNvPr id="177" name="Google Shape;177;p15"/>
            <p:cNvSpPr/>
            <p:nvPr/>
          </p:nvSpPr>
          <p:spPr>
            <a:xfrm>
              <a:off x="732281" y="1197101"/>
              <a:ext cx="1857375" cy="1217930"/>
            </a:xfrm>
            <a:custGeom>
              <a:rect b="b" l="l" r="r" t="t"/>
              <a:pathLst>
                <a:path extrusionOk="0" h="1217930" w="1857375">
                  <a:moveTo>
                    <a:pt x="0" y="9144"/>
                  </a:moveTo>
                  <a:lnTo>
                    <a:pt x="264452" y="9144"/>
                  </a:lnTo>
                </a:path>
                <a:path extrusionOk="0" h="1217930" w="1857375">
                  <a:moveTo>
                    <a:pt x="0" y="264413"/>
                  </a:moveTo>
                  <a:lnTo>
                    <a:pt x="0" y="0"/>
                  </a:lnTo>
                </a:path>
                <a:path extrusionOk="0" h="1217930" w="1857375">
                  <a:moveTo>
                    <a:pt x="1856994" y="1217676"/>
                  </a:moveTo>
                  <a:lnTo>
                    <a:pt x="1592580"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15"/>
            <p:cNvSpPr/>
            <p:nvPr/>
          </p:nvSpPr>
          <p:spPr>
            <a:xfrm>
              <a:off x="2590038" y="2158745"/>
              <a:ext cx="0" cy="264795"/>
            </a:xfrm>
            <a:custGeom>
              <a:rect b="b" l="l" r="r" t="t"/>
              <a:pathLst>
                <a:path extrusionOk="0" h="264794" w="120000">
                  <a:moveTo>
                    <a:pt x="0" y="0"/>
                  </a:moveTo>
                  <a:lnTo>
                    <a:pt x="0" y="264414"/>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5"/>
            <p:cNvSpPr/>
            <p:nvPr/>
          </p:nvSpPr>
          <p:spPr>
            <a:xfrm>
              <a:off x="810767" y="1271015"/>
              <a:ext cx="1694814" cy="1079500"/>
            </a:xfrm>
            <a:custGeom>
              <a:rect b="b" l="l" r="r" t="t"/>
              <a:pathLst>
                <a:path extrusionOk="0" h="1079500" w="1694814">
                  <a:moveTo>
                    <a:pt x="1694688" y="0"/>
                  </a:moveTo>
                  <a:lnTo>
                    <a:pt x="0" y="0"/>
                  </a:lnTo>
                  <a:lnTo>
                    <a:pt x="0" y="1078992"/>
                  </a:lnTo>
                  <a:lnTo>
                    <a:pt x="1694688" y="1078992"/>
                  </a:lnTo>
                  <a:lnTo>
                    <a:pt x="1694688" y="0"/>
                  </a:lnTo>
                  <a:close/>
                </a:path>
              </a:pathLst>
            </a:custGeom>
            <a:solidFill>
              <a:srgbClr val="003B70">
                <a:alpha val="2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80" name="Google Shape;180;p15"/>
          <p:cNvGrpSpPr/>
          <p:nvPr/>
        </p:nvGrpSpPr>
        <p:grpSpPr>
          <a:xfrm>
            <a:off x="3463289" y="1197101"/>
            <a:ext cx="1857756" cy="1226439"/>
            <a:chOff x="3463289" y="1197101"/>
            <a:chExt cx="1857756" cy="1226439"/>
          </a:xfrm>
        </p:grpSpPr>
        <p:sp>
          <p:nvSpPr>
            <p:cNvPr id="181" name="Google Shape;181;p15"/>
            <p:cNvSpPr/>
            <p:nvPr/>
          </p:nvSpPr>
          <p:spPr>
            <a:xfrm>
              <a:off x="3463289" y="1197101"/>
              <a:ext cx="1857375" cy="1217930"/>
            </a:xfrm>
            <a:custGeom>
              <a:rect b="b" l="l" r="r" t="t"/>
              <a:pathLst>
                <a:path extrusionOk="0" h="1217930" w="1857375">
                  <a:moveTo>
                    <a:pt x="0" y="9144"/>
                  </a:moveTo>
                  <a:lnTo>
                    <a:pt x="264413" y="9144"/>
                  </a:lnTo>
                </a:path>
                <a:path extrusionOk="0" h="1217930" w="1857375">
                  <a:moveTo>
                    <a:pt x="0" y="264413"/>
                  </a:moveTo>
                  <a:lnTo>
                    <a:pt x="0" y="0"/>
                  </a:lnTo>
                </a:path>
                <a:path extrusionOk="0" h="1217930" w="1857375">
                  <a:moveTo>
                    <a:pt x="1856994" y="1217676"/>
                  </a:moveTo>
                  <a:lnTo>
                    <a:pt x="1592580"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15"/>
            <p:cNvSpPr/>
            <p:nvPr/>
          </p:nvSpPr>
          <p:spPr>
            <a:xfrm>
              <a:off x="5321045" y="2158745"/>
              <a:ext cx="0" cy="264795"/>
            </a:xfrm>
            <a:custGeom>
              <a:rect b="b" l="l" r="r" t="t"/>
              <a:pathLst>
                <a:path extrusionOk="0" h="264794" w="120000">
                  <a:moveTo>
                    <a:pt x="0" y="0"/>
                  </a:moveTo>
                  <a:lnTo>
                    <a:pt x="0" y="264414"/>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5"/>
            <p:cNvSpPr/>
            <p:nvPr/>
          </p:nvSpPr>
          <p:spPr>
            <a:xfrm>
              <a:off x="3544823" y="1274063"/>
              <a:ext cx="1694814" cy="1079500"/>
            </a:xfrm>
            <a:custGeom>
              <a:rect b="b" l="l" r="r" t="t"/>
              <a:pathLst>
                <a:path extrusionOk="0" h="1079500" w="1694814">
                  <a:moveTo>
                    <a:pt x="1694688" y="0"/>
                  </a:moveTo>
                  <a:lnTo>
                    <a:pt x="0" y="0"/>
                  </a:lnTo>
                  <a:lnTo>
                    <a:pt x="0" y="1078992"/>
                  </a:lnTo>
                  <a:lnTo>
                    <a:pt x="1694688" y="1078992"/>
                  </a:lnTo>
                  <a:lnTo>
                    <a:pt x="1694688" y="0"/>
                  </a:lnTo>
                  <a:close/>
                </a:path>
              </a:pathLst>
            </a:custGeom>
            <a:solidFill>
              <a:srgbClr val="003B70">
                <a:alpha val="2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84" name="Google Shape;184;p15"/>
          <p:cNvGrpSpPr/>
          <p:nvPr/>
        </p:nvGrpSpPr>
        <p:grpSpPr>
          <a:xfrm>
            <a:off x="732281" y="2882646"/>
            <a:ext cx="1857757" cy="1226439"/>
            <a:chOff x="732281" y="2882646"/>
            <a:chExt cx="1857757" cy="1226439"/>
          </a:xfrm>
        </p:grpSpPr>
        <p:sp>
          <p:nvSpPr>
            <p:cNvPr id="185" name="Google Shape;185;p15"/>
            <p:cNvSpPr/>
            <p:nvPr/>
          </p:nvSpPr>
          <p:spPr>
            <a:xfrm>
              <a:off x="732281" y="2882646"/>
              <a:ext cx="1857375" cy="1217930"/>
            </a:xfrm>
            <a:custGeom>
              <a:rect b="b" l="l" r="r" t="t"/>
              <a:pathLst>
                <a:path extrusionOk="0" h="1217929" w="1857375">
                  <a:moveTo>
                    <a:pt x="0" y="10668"/>
                  </a:moveTo>
                  <a:lnTo>
                    <a:pt x="264452" y="10668"/>
                  </a:lnTo>
                </a:path>
                <a:path extrusionOk="0" h="1217929" w="1857375">
                  <a:moveTo>
                    <a:pt x="0" y="264414"/>
                  </a:moveTo>
                  <a:lnTo>
                    <a:pt x="0" y="0"/>
                  </a:lnTo>
                </a:path>
                <a:path extrusionOk="0" h="1217929" w="1857375">
                  <a:moveTo>
                    <a:pt x="1856994" y="1217676"/>
                  </a:moveTo>
                  <a:lnTo>
                    <a:pt x="1592580"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2590038" y="3844290"/>
              <a:ext cx="0" cy="264795"/>
            </a:xfrm>
            <a:custGeom>
              <a:rect b="b" l="l" r="r" t="t"/>
              <a:pathLst>
                <a:path extrusionOk="0" h="264795" w="120000">
                  <a:moveTo>
                    <a:pt x="0" y="0"/>
                  </a:moveTo>
                  <a:lnTo>
                    <a:pt x="0" y="264452"/>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7" name="Google Shape;187;p15"/>
            <p:cNvPicPr preferRelativeResize="0"/>
            <p:nvPr/>
          </p:nvPicPr>
          <p:blipFill rotWithShape="1">
            <a:blip r:embed="rId7">
              <a:alphaModFix/>
            </a:blip>
            <a:srcRect b="0" l="0" r="0" t="0"/>
            <a:stretch/>
          </p:blipFill>
          <p:spPr>
            <a:xfrm>
              <a:off x="803147" y="2959608"/>
              <a:ext cx="1693164" cy="1069847"/>
            </a:xfrm>
            <a:prstGeom prst="rect">
              <a:avLst/>
            </a:prstGeom>
            <a:noFill/>
            <a:ln>
              <a:noFill/>
            </a:ln>
          </p:spPr>
        </p:pic>
      </p:grpSp>
      <p:grpSp>
        <p:nvGrpSpPr>
          <p:cNvPr id="188" name="Google Shape;188;p15"/>
          <p:cNvGrpSpPr/>
          <p:nvPr/>
        </p:nvGrpSpPr>
        <p:grpSpPr>
          <a:xfrm>
            <a:off x="3463289" y="2882646"/>
            <a:ext cx="1857756" cy="1226439"/>
            <a:chOff x="3463289" y="2882646"/>
            <a:chExt cx="1857756" cy="1226439"/>
          </a:xfrm>
        </p:grpSpPr>
        <p:sp>
          <p:nvSpPr>
            <p:cNvPr id="189" name="Google Shape;189;p15"/>
            <p:cNvSpPr/>
            <p:nvPr/>
          </p:nvSpPr>
          <p:spPr>
            <a:xfrm>
              <a:off x="3463289" y="2882646"/>
              <a:ext cx="1857375" cy="1217930"/>
            </a:xfrm>
            <a:custGeom>
              <a:rect b="b" l="l" r="r" t="t"/>
              <a:pathLst>
                <a:path extrusionOk="0" h="1217929" w="1857375">
                  <a:moveTo>
                    <a:pt x="0" y="10668"/>
                  </a:moveTo>
                  <a:lnTo>
                    <a:pt x="264413" y="10668"/>
                  </a:lnTo>
                </a:path>
                <a:path extrusionOk="0" h="1217929" w="1857375">
                  <a:moveTo>
                    <a:pt x="0" y="264414"/>
                  </a:moveTo>
                  <a:lnTo>
                    <a:pt x="0" y="0"/>
                  </a:lnTo>
                </a:path>
                <a:path extrusionOk="0" h="1217929" w="1857375">
                  <a:moveTo>
                    <a:pt x="1856994" y="1217676"/>
                  </a:moveTo>
                  <a:lnTo>
                    <a:pt x="1592580" y="1217676"/>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5"/>
            <p:cNvSpPr/>
            <p:nvPr/>
          </p:nvSpPr>
          <p:spPr>
            <a:xfrm>
              <a:off x="5321045" y="3844290"/>
              <a:ext cx="0" cy="264795"/>
            </a:xfrm>
            <a:custGeom>
              <a:rect b="b" l="l" r="r" t="t"/>
              <a:pathLst>
                <a:path extrusionOk="0" h="264795" w="120000">
                  <a:moveTo>
                    <a:pt x="0" y="0"/>
                  </a:moveTo>
                  <a:lnTo>
                    <a:pt x="0" y="264452"/>
                  </a:lnTo>
                </a:path>
              </a:pathLst>
            </a:custGeom>
            <a:noFill/>
            <a:ln cap="flat" cmpd="sng" w="25900">
              <a:solidFill>
                <a:srgbClr val="F8D34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1" name="Google Shape;191;p15"/>
            <p:cNvPicPr preferRelativeResize="0"/>
            <p:nvPr/>
          </p:nvPicPr>
          <p:blipFill rotWithShape="1">
            <a:blip r:embed="rId8">
              <a:alphaModFix/>
            </a:blip>
            <a:srcRect b="0" l="0" r="0" t="0"/>
            <a:stretch/>
          </p:blipFill>
          <p:spPr>
            <a:xfrm>
              <a:off x="3544823" y="2961132"/>
              <a:ext cx="1708403" cy="1091184"/>
            </a:xfrm>
            <a:prstGeom prst="rect">
              <a:avLst/>
            </a:prstGeom>
            <a:noFill/>
            <a:ln>
              <a:noFill/>
            </a:ln>
          </p:spPr>
        </p:pic>
        <p:sp>
          <p:nvSpPr>
            <p:cNvPr id="192" name="Google Shape;192;p15"/>
            <p:cNvSpPr/>
            <p:nvPr/>
          </p:nvSpPr>
          <p:spPr>
            <a:xfrm>
              <a:off x="3552443" y="2971800"/>
              <a:ext cx="1702435" cy="1066800"/>
            </a:xfrm>
            <a:custGeom>
              <a:rect b="b" l="l" r="r" t="t"/>
              <a:pathLst>
                <a:path extrusionOk="0" h="1066800" w="1702435">
                  <a:moveTo>
                    <a:pt x="1702307" y="0"/>
                  </a:moveTo>
                  <a:lnTo>
                    <a:pt x="0" y="0"/>
                  </a:lnTo>
                  <a:lnTo>
                    <a:pt x="0" y="1066800"/>
                  </a:lnTo>
                  <a:lnTo>
                    <a:pt x="1702307" y="1066800"/>
                  </a:lnTo>
                  <a:lnTo>
                    <a:pt x="1702307" y="0"/>
                  </a:lnTo>
                  <a:close/>
                </a:path>
              </a:pathLst>
            </a:custGeom>
            <a:solidFill>
              <a:srgbClr val="003B70">
                <a:alpha val="2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93" name="Google Shape;193;p15"/>
          <p:cNvSpPr txBox="1"/>
          <p:nvPr>
            <p:ph idx="12" type="sldNum"/>
          </p:nvPr>
        </p:nvSpPr>
        <p:spPr>
          <a:xfrm>
            <a:off x="8847073" y="4881984"/>
            <a:ext cx="210820" cy="157784"/>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4" name="Google Shape;194;p15"/>
          <p:cNvSpPr/>
          <p:nvPr/>
        </p:nvSpPr>
        <p:spPr>
          <a:xfrm>
            <a:off x="3038875" y="872650"/>
            <a:ext cx="2827800" cy="19467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