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arlow ExtraLight"/>
      <p:regular r:id="rId14"/>
      <p:bold r:id="rId15"/>
      <p:italic r:id="rId16"/>
      <p:boldItalic r:id="rId17"/>
    </p:embeddedFont>
    <p:embeddedFont>
      <p:font typeface="Roboto Slab"/>
      <p:regular r:id="rId18"/>
      <p:bold r:id="rId19"/>
    </p:embeddedFont>
    <p:embeddedFont>
      <p:font typeface="Roboto Slab Light"/>
      <p:regular r:id="rId20"/>
      <p:bold r:id="rId21"/>
    </p:embeddedFont>
    <p:embeddedFont>
      <p:font typeface="Hepta Slab Medium"/>
      <p:regular r:id="rId22"/>
      <p:bold r:id="rId23"/>
    </p:embeddedFont>
    <p:embeddedFont>
      <p:font typeface="Hepta Slab Light"/>
      <p:regular r:id="rId24"/>
      <p:bold r:id="rId25"/>
    </p:embeddedFont>
    <p:embeddedFont>
      <p:font typeface="Hepta Slab"/>
      <p:regular r:id="rId26"/>
      <p:bold r:id="rId27"/>
    </p:embeddedFont>
    <p:embeddedFont>
      <p:font typeface="Barlow Medium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  <p:embeddedFont>
      <p:font typeface="Roboto Slab Medium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Medium-regular.fntdata"/><Relationship Id="rId20" Type="http://schemas.openxmlformats.org/officeDocument/2006/relationships/font" Target="fonts/RobotoSlabLight-regular.fntdata"/><Relationship Id="rId41" Type="http://schemas.openxmlformats.org/officeDocument/2006/relationships/font" Target="fonts/RobotoSlabMedium-bold.fntdata"/><Relationship Id="rId22" Type="http://schemas.openxmlformats.org/officeDocument/2006/relationships/font" Target="fonts/HeptaSlabMedium-regular.fntdata"/><Relationship Id="rId21" Type="http://schemas.openxmlformats.org/officeDocument/2006/relationships/font" Target="fonts/RobotoSlabLight-bold.fntdata"/><Relationship Id="rId24" Type="http://schemas.openxmlformats.org/officeDocument/2006/relationships/font" Target="fonts/HeptaSlabLight-regular.fntdata"/><Relationship Id="rId23" Type="http://schemas.openxmlformats.org/officeDocument/2006/relationships/font" Target="fonts/HeptaSlab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-regular.fntdata"/><Relationship Id="rId25" Type="http://schemas.openxmlformats.org/officeDocument/2006/relationships/font" Target="fonts/HeptaSlabLight-bold.fntdata"/><Relationship Id="rId28" Type="http://schemas.openxmlformats.org/officeDocument/2006/relationships/font" Target="fonts/BarlowMedium-regular.fntdata"/><Relationship Id="rId27" Type="http://schemas.openxmlformats.org/officeDocument/2006/relationships/font" Target="fonts/Hepta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boldItalic.fntdata"/><Relationship Id="rId30" Type="http://schemas.openxmlformats.org/officeDocument/2006/relationships/font" Target="fonts/BarlowMedium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font" Target="fonts/BarlowExtraLight-bold.fntdata"/><Relationship Id="rId37" Type="http://schemas.openxmlformats.org/officeDocument/2006/relationships/font" Target="fonts/Barlow-bold.fntdata"/><Relationship Id="rId14" Type="http://schemas.openxmlformats.org/officeDocument/2006/relationships/font" Target="fonts/BarlowExtraLight-regular.fntdata"/><Relationship Id="rId36" Type="http://schemas.openxmlformats.org/officeDocument/2006/relationships/font" Target="fonts/Barlow-regular.fntdata"/><Relationship Id="rId17" Type="http://schemas.openxmlformats.org/officeDocument/2006/relationships/font" Target="fonts/BarlowExtraLight-boldItalic.fntdata"/><Relationship Id="rId39" Type="http://schemas.openxmlformats.org/officeDocument/2006/relationships/font" Target="fonts/Barlow-boldItalic.fntdata"/><Relationship Id="rId16" Type="http://schemas.openxmlformats.org/officeDocument/2006/relationships/font" Target="fonts/BarlowExtraLight-italic.fntdata"/><Relationship Id="rId38" Type="http://schemas.openxmlformats.org/officeDocument/2006/relationships/font" Target="fonts/Barlow-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d4cf97e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d4cf97e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d4cf97e6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d4cf97e6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d4cf97e6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d4cf97e6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d5a187ef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d5a187ef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d5a187ef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d5a187ef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b878a54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b878a54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d5a187e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d5a187e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d5a187ef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d5a187ef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4871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3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Quantifying Player Movements in Corner Kicks</a:t>
            </a:r>
            <a:endParaRPr b="1" sz="3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645775" y="3206800"/>
            <a:ext cx="39774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300">
                <a:solidFill>
                  <a:schemeClr val="lt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Natalie and Almona</a:t>
            </a:r>
            <a:endParaRPr sz="2300">
              <a:solidFill>
                <a:schemeClr val="lt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Acquire SkillCorner Data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4" name="Google Shape;334;p48"/>
          <p:cNvSpPr txBox="1"/>
          <p:nvPr>
            <p:ph idx="2" type="title"/>
          </p:nvPr>
        </p:nvSpPr>
        <p:spPr>
          <a:xfrm>
            <a:off x="2059050" y="1242125"/>
            <a:ext cx="50259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Goal 1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" type="subTitle"/>
          </p:nvPr>
        </p:nvSpPr>
        <p:spPr>
          <a:xfrm>
            <a:off x="810075" y="250825"/>
            <a:ext cx="80484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So, what data do we have now?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41" name="Google Shape;341;p49"/>
          <p:cNvSpPr/>
          <p:nvPr/>
        </p:nvSpPr>
        <p:spPr>
          <a:xfrm>
            <a:off x="0" y="1001425"/>
            <a:ext cx="914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802050" y="1235250"/>
            <a:ext cx="7539900" cy="46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Dataset: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7 German Bundesliga matches (2022/23 season)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2 matches from 1st division, 5 from 2nd division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207 players from 10 teams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Three data modalities: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Match information: 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Metadata (teams, weather, formations, player details)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Event data: 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11,137 discrete events (passes, shots, fouls, etc.) with timestamps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Position data: 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1,002,644 frames of x/y coordinates for all players + ball and referees (25Hz)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Official data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from German Football League (DFL) using TRACAB Gen5 tracking system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43" name="Google Shape;343;p4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idx="1" type="subTitle"/>
          </p:nvPr>
        </p:nvSpPr>
        <p:spPr>
          <a:xfrm>
            <a:off x="810075" y="250825"/>
            <a:ext cx="80484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 Medium"/>
                <a:ea typeface="Roboto Slab Medium"/>
                <a:cs typeface="Roboto Slab Medium"/>
                <a:sym typeface="Roboto Slab Medium"/>
              </a:rPr>
              <a:t>So, what data do we have now?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49" name="Google Shape;349;p50"/>
          <p:cNvSpPr/>
          <p:nvPr/>
        </p:nvSpPr>
        <p:spPr>
          <a:xfrm>
            <a:off x="0" y="1001425"/>
            <a:ext cx="914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810075" y="1749625"/>
            <a:ext cx="75399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Data Pre-processing Steps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XML extraction: 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Converted the XML files to RDS format for RStudio analysis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51" name="Google Shape;351;p5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/>
          <p:nvPr/>
        </p:nvSpPr>
        <p:spPr>
          <a:xfrm>
            <a:off x="0" y="-85725"/>
            <a:ext cx="9144000" cy="18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7" name="Google Shape;357;p51"/>
          <p:cNvSpPr txBox="1"/>
          <p:nvPr>
            <p:ph idx="1" type="subTitle"/>
          </p:nvPr>
        </p:nvSpPr>
        <p:spPr>
          <a:xfrm>
            <a:off x="349350" y="151675"/>
            <a:ext cx="84453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Slab Medium"/>
                <a:ea typeface="Roboto Slab Medium"/>
                <a:cs typeface="Roboto Slab Medium"/>
                <a:sym typeface="Roboto Slab Medium"/>
              </a:rPr>
              <a:t>Players make different types of runs during corners</a:t>
            </a:r>
            <a:endParaRPr sz="27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358" name="Google Shape;358;p51" title="corner_kick_presentatio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5" y="607875"/>
            <a:ext cx="8063352" cy="45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/>
          <p:nvPr/>
        </p:nvSpPr>
        <p:spPr>
          <a:xfrm>
            <a:off x="0" y="-85725"/>
            <a:ext cx="9144000" cy="183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5" name="Google Shape;365;p52"/>
          <p:cNvSpPr txBox="1"/>
          <p:nvPr>
            <p:ph idx="1" type="subTitle"/>
          </p:nvPr>
        </p:nvSpPr>
        <p:spPr>
          <a:xfrm>
            <a:off x="349350" y="151675"/>
            <a:ext cx="84453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Slab Medium"/>
                <a:ea typeface="Roboto Slab Medium"/>
                <a:cs typeface="Roboto Slab Medium"/>
                <a:sym typeface="Roboto Slab Medium"/>
              </a:rPr>
              <a:t>Ball Location Immediately after Corners</a:t>
            </a:r>
            <a:endParaRPr sz="27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66" name="Google Shape;366;p52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 rotWithShape="1">
          <a:blip r:embed="rId3">
            <a:alphaModFix/>
          </a:blip>
          <a:srcRect b="3846" l="3901" r="0" t="7328"/>
          <a:stretch/>
        </p:blipFill>
        <p:spPr>
          <a:xfrm>
            <a:off x="563550" y="654350"/>
            <a:ext cx="7680599" cy="44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2"/>
          <p:cNvPicPr preferRelativeResize="0"/>
          <p:nvPr/>
        </p:nvPicPr>
        <p:blipFill rotWithShape="1">
          <a:blip r:embed="rId3">
            <a:alphaModFix/>
          </a:blip>
          <a:srcRect b="29751" l="93134" r="0" t="32654"/>
          <a:stretch/>
        </p:blipFill>
        <p:spPr>
          <a:xfrm>
            <a:off x="7443875" y="730550"/>
            <a:ext cx="1189100" cy="410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idx="1" type="subTitle"/>
          </p:nvPr>
        </p:nvSpPr>
        <p:spPr>
          <a:xfrm>
            <a:off x="349350" y="250825"/>
            <a:ext cx="84453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Slab Medium"/>
                <a:ea typeface="Roboto Slab Medium"/>
                <a:cs typeface="Roboto Slab Medium"/>
                <a:sym typeface="Roboto Slab Medium"/>
              </a:rPr>
              <a:t>Early thoughts on methods/modeling strategy</a:t>
            </a:r>
            <a:endParaRPr sz="27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74" name="Google Shape;374;p53"/>
          <p:cNvSpPr/>
          <p:nvPr/>
        </p:nvSpPr>
        <p:spPr>
          <a:xfrm>
            <a:off x="0" y="1001425"/>
            <a:ext cx="914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5" name="Google Shape;375;p53"/>
          <p:cNvSpPr txBox="1"/>
          <p:nvPr>
            <p:ph idx="2" type="body"/>
          </p:nvPr>
        </p:nvSpPr>
        <p:spPr>
          <a:xfrm>
            <a:off x="802050" y="1375550"/>
            <a:ext cx="75399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What a successful corner kick?: 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getting the first touch after the corner is taken, not necessarily a shot or scoring a goal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Creating an “Open Space” metric.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Distance to marker (defender)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Speed moving away from the defender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"Losing defender" (distance between player and nearest opponent)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Gravitational Pull: how much a player attracts defenders, creating space for teammates.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○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Blocks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Frequency of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run types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by position or teams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Clustering analysis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to identify common movement patterns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**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Voronoi diagrams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or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convex hulls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for "space creation"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76" name="Google Shape;376;p5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idx="1" type="subTitle"/>
          </p:nvPr>
        </p:nvSpPr>
        <p:spPr>
          <a:xfrm>
            <a:off x="349350" y="250825"/>
            <a:ext cx="8445300" cy="6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Roboto Slab Medium"/>
                <a:ea typeface="Roboto Slab Medium"/>
                <a:cs typeface="Roboto Slab Medium"/>
                <a:sym typeface="Roboto Slab Medium"/>
              </a:rPr>
              <a:t>Plan of Action</a:t>
            </a:r>
            <a:endParaRPr sz="27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0" y="1001425"/>
            <a:ext cx="9144000" cy="74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3" name="Google Shape;383;p54"/>
          <p:cNvSpPr txBox="1"/>
          <p:nvPr>
            <p:ph idx="2" type="body"/>
          </p:nvPr>
        </p:nvSpPr>
        <p:spPr>
          <a:xfrm>
            <a:off x="802050" y="1375550"/>
            <a:ext cx="7539900" cy="35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Hopefully get our actual data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soon</a:t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Possibly look into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StatsBomb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data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Maybe look at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Free Kicks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, instead of Corner Kicks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 Slab Light"/>
              <a:buChar char="●"/>
            </a:pP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Talk to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Quang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and </a:t>
            </a:r>
            <a:r>
              <a:rPr b="1" lang="en" sz="1700">
                <a:latin typeface="Roboto Slab"/>
                <a:ea typeface="Roboto Slab"/>
                <a:cs typeface="Roboto Slab"/>
                <a:sym typeface="Roboto Slab"/>
              </a:rPr>
              <a:t>Dr. Yurko</a:t>
            </a:r>
            <a:r>
              <a:rPr lang="en" sz="1700">
                <a:latin typeface="Roboto Slab Light"/>
                <a:ea typeface="Roboto Slab Light"/>
                <a:cs typeface="Roboto Slab Light"/>
                <a:sym typeface="Roboto Slab Light"/>
              </a:rPr>
              <a:t> about getting the best out of tracking data</a:t>
            </a:r>
            <a:endParaRPr sz="1700"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84" name="Google Shape;384;p5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‹#›</a:t>
            </a:fld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