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FF302-2B37-E8C4-3DDC-8F2EEE55EF5F}" v="5752" dt="2025-05-21T07:00:34.568"/>
    <p1510:client id="{C65C709A-BC99-1D95-344E-515A6BB00DE2}" v="20" dt="2025-05-21T12:28:13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ona Almona" userId="67f57fdc-97b7-485e-beef-c6720afbe71b" providerId="ADAL" clId="{08414E6E-8CFF-4529-99A9-0842AC1AF23D}"/>
    <pc:docChg chg="custSel modSld">
      <pc:chgData name="Almona Almona" userId="67f57fdc-97b7-485e-beef-c6720afbe71b" providerId="ADAL" clId="{08414E6E-8CFF-4529-99A9-0842AC1AF23D}" dt="2025-05-22T04:16:38.637" v="0" actId="478"/>
      <pc:docMkLst>
        <pc:docMk/>
      </pc:docMkLst>
      <pc:sldChg chg="delSp mod">
        <pc:chgData name="Almona Almona" userId="67f57fdc-97b7-485e-beef-c6720afbe71b" providerId="ADAL" clId="{08414E6E-8CFF-4529-99A9-0842AC1AF23D}" dt="2025-05-22T04:16:38.637" v="0" actId="478"/>
        <pc:sldMkLst>
          <pc:docMk/>
          <pc:sldMk cId="1764133136" sldId="279"/>
        </pc:sldMkLst>
        <pc:spChg chg="del">
          <ac:chgData name="Almona Almona" userId="67f57fdc-97b7-485e-beef-c6720afbe71b" providerId="ADAL" clId="{08414E6E-8CFF-4529-99A9-0842AC1AF23D}" dt="2025-05-22T04:16:38.637" v="0" actId="478"/>
          <ac:spMkLst>
            <pc:docMk/>
            <pc:sldMk cId="1764133136" sldId="279"/>
            <ac:spMk id="5" creationId="{B3BFD205-EB36-B28B-F685-C8A3E2E9F3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6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6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14" r:id="rId6"/>
    <p:sldLayoutId id="2147483810" r:id="rId7"/>
    <p:sldLayoutId id="2147483811" r:id="rId8"/>
    <p:sldLayoutId id="2147483812" r:id="rId9"/>
    <p:sldLayoutId id="2147483813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1483302@N02/1493050391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mitrodatta/nba-aba-baa-sta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A basketball player with a ball&#10;&#10;AI-generated content may be incorrect.">
            <a:extLst>
              <a:ext uri="{FF2B5EF4-FFF2-40B4-BE49-F238E27FC236}">
                <a16:creationId xmlns:a16="http://schemas.microsoft.com/office/drawing/2014/main" id="{C5ACD98D-67A1-5E1D-E211-E476F3DC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20" y="28765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1A380-5968-C679-4E66-BD2C3F2F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76" y="859491"/>
            <a:ext cx="9974430" cy="2825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0" b="1">
                <a:latin typeface="Univers Condensed"/>
              </a:rPr>
              <a:t>NBA Honors </a:t>
            </a:r>
            <a:br>
              <a:rPr lang="en-US" sz="8000" b="1">
                <a:latin typeface="Univers Condensed"/>
              </a:rPr>
            </a:br>
            <a:r>
              <a:rPr lang="en-US" sz="8000" b="1">
                <a:latin typeface="Univers Condensed"/>
              </a:rPr>
              <a:t>Selections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F46283-F8C1-4408-9FD0-466AD0A45870}"/>
              </a:ext>
            </a:extLst>
          </p:cNvPr>
          <p:cNvSpPr txBox="1"/>
          <p:nvPr/>
        </p:nvSpPr>
        <p:spPr>
          <a:xfrm>
            <a:off x="8391055" y="5083988"/>
            <a:ext cx="49329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Impact"/>
              </a:rPr>
              <a:t>Almona &amp; Vedant</a:t>
            </a:r>
          </a:p>
        </p:txBody>
      </p:sp>
    </p:spTree>
    <p:extLst>
      <p:ext uri="{BB962C8B-B14F-4D97-AF65-F5344CB8AC3E}">
        <p14:creationId xmlns:p14="http://schemas.microsoft.com/office/powerpoint/2010/main" val="414243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9C34B-5F3F-51AF-01A1-D23C6D369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B3E5-F6E4-81C4-A909-6A2CAA62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Modeling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C84C-9BD5-DC2F-0AC5-103E2D7D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2827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FFFFFF"/>
                </a:solidFill>
                <a:ea typeface="+mn-lt"/>
                <a:cs typeface="+mn-lt"/>
              </a:rPr>
              <a:t>Approach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Logistic regression (GLM) for binary outcomes.</a:t>
            </a:r>
            <a:endParaRPr lang="en-US"/>
          </a:p>
          <a:p>
            <a:pPr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Stepwise selection.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Best subset regression using Cp criterion.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08F6D-77B2-E75B-662F-7C60A3B21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B1-FCFD-71C1-FF97-8C50A4F2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Modeling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ABE9-8860-24B0-C09C-319BE69A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2827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FFFFFF"/>
                </a:solidFill>
                <a:ea typeface="+mn-lt"/>
                <a:cs typeface="+mn-lt"/>
              </a:rPr>
              <a:t>Separate Models Built For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All-NBA</a:t>
            </a:r>
            <a:endParaRPr lang="en-US"/>
          </a:p>
          <a:p>
            <a:pPr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All-Defense</a:t>
            </a:r>
            <a:endParaRPr lang="en-US"/>
          </a:p>
          <a:p>
            <a:pPr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All-Rookie</a:t>
            </a:r>
            <a:endParaRPr lang="en-US"/>
          </a:p>
          <a:p>
            <a:pPr marL="0" indent="0">
              <a:buNone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9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89441-5F11-B5CF-AD7C-4AB44387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76EA-9E19-EFF3-2AAA-1F4AA32E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13611"/>
            <a:ext cx="10691265" cy="1307592"/>
          </a:xfrm>
        </p:spPr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All-NBA Model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9D8C21-8E3E-3DA6-D788-F5172A92D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459022"/>
              </p:ext>
            </p:extLst>
          </p:nvPr>
        </p:nvGraphicFramePr>
        <p:xfrm>
          <a:off x="2083720" y="1600869"/>
          <a:ext cx="8018856" cy="482091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72952">
                  <a:extLst>
                    <a:ext uri="{9D8B030D-6E8A-4147-A177-3AD203B41FA5}">
                      <a16:colId xmlns:a16="http://schemas.microsoft.com/office/drawing/2014/main" val="38841930"/>
                    </a:ext>
                  </a:extLst>
                </a:gridCol>
                <a:gridCol w="2672952">
                  <a:extLst>
                    <a:ext uri="{9D8B030D-6E8A-4147-A177-3AD203B41FA5}">
                      <a16:colId xmlns:a16="http://schemas.microsoft.com/office/drawing/2014/main" val="1243219523"/>
                    </a:ext>
                  </a:extLst>
                </a:gridCol>
                <a:gridCol w="2672952">
                  <a:extLst>
                    <a:ext uri="{9D8B030D-6E8A-4147-A177-3AD203B41FA5}">
                      <a16:colId xmlns:a16="http://schemas.microsoft.com/office/drawing/2014/main" val="4212801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2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-2.43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3.85 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-12</a:t>
                      </a:r>
                      <a:endParaRPr 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1.84 x 10</a:t>
                      </a:r>
                      <a:r>
                        <a:rPr lang="en-US" sz="1600" b="0" i="0" u="none" strike="noStrike" baseline="30000" noProof="0">
                          <a:latin typeface="Calisto MT"/>
                        </a:rPr>
                        <a:t>-3</a:t>
                      </a:r>
                      <a:endParaRPr lang="en-US" sz="1600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0.000515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3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x3p_per_100_poss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2.50 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-1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0.0955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x2p_per_100_poss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1.87 x 10</a:t>
                      </a:r>
                      <a:r>
                        <a:rPr lang="en-US" sz="1800" b="0" i="0" u="none" strike="noStrike" baseline="30000" noProof="0">
                          <a:solidFill>
                            <a:srgbClr val="000000"/>
                          </a:solidFill>
                          <a:latin typeface="Calisto MT"/>
                        </a:rPr>
                        <a:t>-1</a:t>
                      </a:r>
                      <a:endParaRPr lang="en-US" sz="1200" b="0" i="0" u="none" strike="noStrike" baseline="30000" noProof="0">
                        <a:solidFill>
                          <a:srgbClr val="000000"/>
                        </a:solidFill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0.0641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3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x2p_percent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6.92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0.0378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5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latin typeface="Calisto MT"/>
                        </a:rPr>
                        <a:t>ft_percent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sto MT"/>
                        </a:rPr>
                        <a:t>10.7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0.000294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trb_per_100_poss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1.23 x 10</a:t>
                      </a:r>
                      <a:r>
                        <a:rPr lang="en-US" sz="1800" b="0" i="0" u="none" strike="noStrike" baseline="30000" noProof="0">
                          <a:solidFill>
                            <a:srgbClr val="000000"/>
                          </a:solidFill>
                          <a:latin typeface="Calisto MT"/>
                        </a:rPr>
                        <a:t>-1</a:t>
                      </a:r>
                      <a:endParaRPr lang="en-US" sz="1200" b="0" i="0" u="none" strike="noStrike" baseline="30000" noProof="0">
                        <a:solidFill>
                          <a:srgbClr val="000000"/>
                        </a:solidFill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0.0376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834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ast_per_100_poss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1.48 x 10</a:t>
                      </a:r>
                      <a:r>
                        <a:rPr lang="en-US" baseline="300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0.0128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64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blk_per_100_poss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4.91 x 10</a:t>
                      </a:r>
                      <a:r>
                        <a:rPr lang="en-US" baseline="300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0.0406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80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shooting_foul_committed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-3.15 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-2</a:t>
                      </a:r>
                      <a:endParaRPr lang="en-US" baseline="30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0.00265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24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/>
                        <a:t>shooting_foul_drawn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9.74</a:t>
                      </a:r>
                      <a:r>
                        <a:rPr lang="en-US" sz="1800" b="0" i="0" u="none" strike="noStrike" noProof="0">
                          <a:latin typeface="Calisto MT"/>
                        </a:rPr>
                        <a:t> 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-3</a:t>
                      </a:r>
                      <a:r>
                        <a:rPr lang="en-US" sz="1800" b="0" i="0" u="none" strike="noStrike" noProof="0">
                          <a:latin typeface="Calisto MT"/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0.00588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7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playoffs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1.87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0.000277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8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8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7EB11-E4F6-AC48-7082-F76F1D4B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7EF3-5C78-FBAB-354F-874CB54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All-</a:t>
            </a:r>
            <a:r>
              <a:rPr lang="en-US" sz="4800" b="1" err="1">
                <a:solidFill>
                  <a:srgbClr val="FFFFFF"/>
                </a:solidFill>
              </a:rPr>
              <a:t>nba</a:t>
            </a:r>
            <a:r>
              <a:rPr lang="en-US" sz="4800" b="1">
                <a:solidFill>
                  <a:srgbClr val="FFFFFF"/>
                </a:solidFill>
              </a:rPr>
              <a:t>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42AA-9C9A-7401-D741-B3E02459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32018"/>
            <a:ext cx="10691265" cy="41911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Since 2-point scored and 2-point % are in the model, we tested whether or not adding an interaction between these terms would improve the model.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H</a:t>
            </a:r>
            <a:r>
              <a:rPr lang="en-US" baseline="-25000">
                <a:solidFill>
                  <a:srgbClr val="FFFFFF"/>
                </a:solidFill>
              </a:rPr>
              <a:t>0 </a:t>
            </a:r>
            <a:r>
              <a:rPr lang="en-US">
                <a:solidFill>
                  <a:srgbClr val="FFFFFF"/>
                </a:solidFill>
              </a:rPr>
              <a:t>: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 interaction term </a:t>
            </a:r>
            <a:r>
              <a:rPr lang="en-US" u="sng">
                <a:solidFill>
                  <a:srgbClr val="FFFFFF"/>
                </a:solidFill>
                <a:ea typeface="+mn-lt"/>
                <a:cs typeface="+mn-lt"/>
              </a:rPr>
              <a:t>does not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significantly improve prediction of All-NBA selection.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H</a:t>
            </a:r>
            <a:r>
              <a:rPr lang="en-US" baseline="-25000">
                <a:solidFill>
                  <a:srgbClr val="FFFFFF"/>
                </a:solidFill>
              </a:rPr>
              <a:t>A</a:t>
            </a:r>
            <a:r>
              <a:rPr lang="en-US" sz="1300" baseline="-2500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: The interaction term significantly improves prediction of All-NBA selection.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&gt; </a:t>
            </a:r>
            <a:r>
              <a:rPr lang="en-US" err="1">
                <a:highlight>
                  <a:srgbClr val="FFFF00"/>
                </a:highlight>
              </a:rPr>
              <a:t>anova</a:t>
            </a:r>
            <a:r>
              <a:rPr lang="en-US">
                <a:highlight>
                  <a:srgbClr val="FFFF00"/>
                </a:highlight>
              </a:rPr>
              <a:t>(test1, test2)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Output: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p-value is 0.855, which is very high, so we fail to reject the null.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✅ So: adding the interaction </a:t>
            </a:r>
            <a:r>
              <a:rPr lang="en-US" u="sng">
                <a:solidFill>
                  <a:srgbClr val="FFFFFF"/>
                </a:solidFill>
                <a:ea typeface="+mn-lt"/>
                <a:cs typeface="+mn-lt"/>
              </a:rPr>
              <a:t>does not significantly improve the model's fit.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55426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550B6-EBE0-F5EC-8BA4-AB28651CE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BC1-3CA3-AC52-31C2-AAEECB0F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292769"/>
            <a:ext cx="10691265" cy="1307592"/>
          </a:xfrm>
        </p:spPr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All-Defense Model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C37090-4620-EE78-F98E-DE8B781E4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84636"/>
              </p:ext>
            </p:extLst>
          </p:nvPr>
        </p:nvGraphicFramePr>
        <p:xfrm>
          <a:off x="1584157" y="1142999"/>
          <a:ext cx="8911216" cy="51960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9729">
                  <a:extLst>
                    <a:ext uri="{9D8B030D-6E8A-4147-A177-3AD203B41FA5}">
                      <a16:colId xmlns:a16="http://schemas.microsoft.com/office/drawing/2014/main" val="38841930"/>
                    </a:ext>
                  </a:extLst>
                </a:gridCol>
                <a:gridCol w="2231082">
                  <a:extLst>
                    <a:ext uri="{9D8B030D-6E8A-4147-A177-3AD203B41FA5}">
                      <a16:colId xmlns:a16="http://schemas.microsoft.com/office/drawing/2014/main" val="1243219523"/>
                    </a:ext>
                  </a:extLst>
                </a:gridCol>
                <a:gridCol w="2970405">
                  <a:extLst>
                    <a:ext uri="{9D8B030D-6E8A-4147-A177-3AD203B41FA5}">
                      <a16:colId xmlns:a16="http://schemas.microsoft.com/office/drawing/2014/main" val="4212801011"/>
                    </a:ext>
                  </a:extLst>
                </a:gridCol>
              </a:tblGrid>
              <a:tr h="306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25151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9.90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3.85 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-12</a:t>
                      </a:r>
                      <a:endParaRPr lang="en-US" sz="1800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974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err="1"/>
                        <a:t>gs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0.055</a:t>
                      </a:r>
                      <a:endParaRPr lang="en-US" sz="1600" b="0" i="0" u="none" strike="noStrike" baseline="30000" noProof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4.31 x 10</a:t>
                      </a:r>
                      <a:r>
                        <a:rPr lang="en-US" sz="1800" b="0" i="0" u="none" strike="noStrike" baseline="30000" noProof="0"/>
                        <a:t>-5</a:t>
                      </a:r>
                      <a:endParaRPr 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37533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latin typeface="Calisto MT"/>
                        </a:rPr>
                        <a:t>posPF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-21.52</a:t>
                      </a:r>
                      <a:endParaRPr lang="en-US" sz="1800" b="0" i="0" u="none" strike="noStrike" baseline="30000" noProof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6.00 x 10</a:t>
                      </a:r>
                      <a:r>
                        <a:rPr lang="en-US" sz="1800" b="0" i="0" u="none" strike="noStrike" baseline="30000" noProof="0"/>
                        <a:t>-6</a:t>
                      </a:r>
                      <a:endParaRPr 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332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posPG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0.000121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30060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posSF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-14.60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0.000157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59850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sto MT"/>
                        </a:rPr>
                        <a:t>posSG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-18.66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1.06 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-5</a:t>
                      </a:r>
                      <a:endParaRPr 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5895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sto MT"/>
                        </a:rPr>
                        <a:t>drb_per_100_poss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-0.80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0.003364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83474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stl_per_100_poss  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1.47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1.68 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-7</a:t>
                      </a:r>
                      <a:endParaRPr 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6428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pf_per_100_poss </a:t>
                      </a:r>
                      <a:endParaRPr lang="en-US" sz="180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-2.12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0.00110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8039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posPF:drb_per_100_poss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/>
                        <a:t>1.06</a:t>
                      </a:r>
                      <a:endParaRPr lang="en-US" sz="1800" b="0" i="0" u="none" strike="noStrike" baseline="30000" noProof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0.000225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2402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posSG:blk_per_100_poss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3.83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0.00141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472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posSF:pf_per_100_poss 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2.16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0.0931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82565"/>
                  </a:ext>
                </a:extLst>
              </a:tr>
              <a:tr h="44115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drb_per_100_poss:blk_per_100_poss 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0.44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0.000109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48919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829F41-F273-9BE4-FE12-69B64AC730BB}"/>
              </a:ext>
            </a:extLst>
          </p:cNvPr>
          <p:cNvSpPr txBox="1">
            <a:spLocks/>
          </p:cNvSpPr>
          <p:nvPr/>
        </p:nvSpPr>
        <p:spPr>
          <a:xfrm>
            <a:off x="750766" y="6493204"/>
            <a:ext cx="10691265" cy="2909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>
                <a:solidFill>
                  <a:srgbClr val="FFFFFF"/>
                </a:solidFill>
                <a:ea typeface="+mn-lt"/>
                <a:cs typeface="+mn-lt"/>
              </a:rPr>
              <a:t>Other interactions: </a:t>
            </a: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blk_per_100_poss*</a:t>
            </a:r>
            <a:r>
              <a:rPr lang="en-US" sz="1200" err="1">
                <a:solidFill>
                  <a:srgbClr val="FFFFFF"/>
                </a:solidFill>
                <a:ea typeface="+mn-lt"/>
                <a:cs typeface="+mn-lt"/>
              </a:rPr>
              <a:t>shooting_foul_committed</a:t>
            </a:r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, blk_per_100_poss*</a:t>
            </a:r>
            <a:r>
              <a:rPr lang="en-US" sz="1200" err="1">
                <a:solidFill>
                  <a:srgbClr val="FFFFFF"/>
                </a:solidFill>
                <a:ea typeface="+mn-lt"/>
                <a:cs typeface="+mn-lt"/>
              </a:rPr>
              <a:t>offensive_foul_drawn</a:t>
            </a:r>
            <a:endParaRPr lang="en-US" sz="3200" err="1"/>
          </a:p>
        </p:txBody>
      </p:sp>
    </p:spTree>
    <p:extLst>
      <p:ext uri="{BB962C8B-B14F-4D97-AF65-F5344CB8AC3E}">
        <p14:creationId xmlns:p14="http://schemas.microsoft.com/office/powerpoint/2010/main" val="338841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5964F-68F0-D513-77C8-B194C22C6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8A4BD9-DBFA-3C78-7F75-846864420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91765"/>
              </p:ext>
            </p:extLst>
          </p:nvPr>
        </p:nvGraphicFramePr>
        <p:xfrm>
          <a:off x="1604210" y="1714500"/>
          <a:ext cx="8983463" cy="30957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9421">
                  <a:extLst>
                    <a:ext uri="{9D8B030D-6E8A-4147-A177-3AD203B41FA5}">
                      <a16:colId xmlns:a16="http://schemas.microsoft.com/office/drawing/2014/main" val="38841930"/>
                    </a:ext>
                  </a:extLst>
                </a:gridCol>
                <a:gridCol w="2399554">
                  <a:extLst>
                    <a:ext uri="{9D8B030D-6E8A-4147-A177-3AD203B41FA5}">
                      <a16:colId xmlns:a16="http://schemas.microsoft.com/office/drawing/2014/main" val="1243219523"/>
                    </a:ext>
                  </a:extLst>
                </a:gridCol>
                <a:gridCol w="2994488">
                  <a:extLst>
                    <a:ext uri="{9D8B030D-6E8A-4147-A177-3AD203B41FA5}">
                      <a16:colId xmlns:a16="http://schemas.microsoft.com/office/drawing/2014/main" val="4212801011"/>
                    </a:ext>
                  </a:extLst>
                </a:gridCol>
              </a:tblGrid>
              <a:tr h="379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25151"/>
                  </a:ext>
                </a:extLst>
              </a:tr>
              <a:tr h="3997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-6.85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1.33 x 10</a:t>
                      </a:r>
                      <a:r>
                        <a:rPr lang="en-US" sz="1800" b="0" i="0" u="none" strike="noStrike" baseline="30000" noProof="0">
                          <a:latin typeface="Calisto MT"/>
                        </a:rPr>
                        <a:t>-10</a:t>
                      </a:r>
                      <a:endParaRPr 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974"/>
                  </a:ext>
                </a:extLst>
              </a:tr>
              <a:tr h="3997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0.00168</a:t>
                      </a:r>
                      <a:endParaRPr lang="en-US" sz="1600" b="0" i="0" u="none" strike="noStrike" baseline="30000" noProof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2.74 x 10</a:t>
                      </a:r>
                      <a:r>
                        <a:rPr lang="en-US" sz="1800" b="0" i="0" u="none" strike="noStrike" baseline="30000" noProof="0"/>
                        <a:t>-11</a:t>
                      </a:r>
                      <a:endParaRPr 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37533"/>
                  </a:ext>
                </a:extLst>
              </a:tr>
              <a:tr h="3997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fg_per_100_poss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0.280</a:t>
                      </a:r>
                      <a:endParaRPr lang="en-US" sz="1800" b="0" i="0" u="none" strike="noStrike" baseline="30000" noProof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0.00150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332"/>
                  </a:ext>
                </a:extLst>
              </a:tr>
              <a:tr h="379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playoffs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0.821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0.0365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30060"/>
                  </a:ext>
                </a:extLst>
              </a:tr>
              <a:tr h="379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blk_per_100_poss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1.88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0.00737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59850"/>
                  </a:ext>
                </a:extLst>
              </a:tr>
              <a:tr h="379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pf_per_100_poss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0.0538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0.748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5895"/>
                  </a:ext>
                </a:extLst>
              </a:tr>
              <a:tr h="379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/>
                        <a:t>blk_per_100_poss:pf_per_100_poss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-0.290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0.0311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8347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061DF8-E90E-82AC-ADD6-253A69BC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13611"/>
            <a:ext cx="10691265" cy="1307592"/>
          </a:xfrm>
        </p:spPr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All-rookie Model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7601B-B151-2115-D37F-F9AC8B47F5E3}"/>
              </a:ext>
            </a:extLst>
          </p:cNvPr>
          <p:cNvSpPr txBox="1"/>
          <p:nvPr/>
        </p:nvSpPr>
        <p:spPr>
          <a:xfrm>
            <a:off x="703847" y="5075322"/>
            <a:ext cx="80471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Insights: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Minutes and scoring per 100 possessions are strong indicators.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Rookies who contribute defensively and avoid fouling are more likely to be selected.</a:t>
            </a:r>
          </a:p>
        </p:txBody>
      </p:sp>
    </p:spTree>
    <p:extLst>
      <p:ext uri="{BB962C8B-B14F-4D97-AF65-F5344CB8AC3E}">
        <p14:creationId xmlns:p14="http://schemas.microsoft.com/office/powerpoint/2010/main" val="202360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E0A91-4EFA-ECF2-D096-C63406C3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2A24-24A5-02E5-95FE-34DC5D99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468922"/>
            <a:ext cx="10691265" cy="1307592"/>
          </a:xfrm>
        </p:spPr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All-rookie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2B0D-2BA1-17C3-7806-8D85EF5B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63803"/>
            <a:ext cx="10691265" cy="419115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700" b="1">
                <a:solidFill>
                  <a:schemeClr val="bg1"/>
                </a:solidFill>
              </a:rPr>
              <a:t>Main Term: </a:t>
            </a:r>
            <a:r>
              <a:rPr lang="en-US" sz="1700" b="1"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pf_per_100_poss</a:t>
            </a:r>
            <a:endParaRPr lang="en-US" sz="1700">
              <a:highlight>
                <a:srgbClr val="FFFF00"/>
              </a:highlight>
            </a:endParaRPr>
          </a:p>
          <a:p>
            <a:pPr>
              <a:buFont typeface="Arial"/>
              <a:buChar char="•"/>
            </a:pP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Estimate: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+0.054; </a:t>
            </a:r>
            <a:r>
              <a:rPr lang="en-US" sz="1700" b="1">
                <a:solidFill>
                  <a:srgbClr val="FFFFFF"/>
                </a:solidFill>
                <a:latin typeface="Calisto MT"/>
                <a:ea typeface="+mn-lt"/>
                <a:cs typeface="+mn-lt"/>
              </a:rPr>
              <a:t>p-value</a:t>
            </a: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>
                <a:solidFill>
                  <a:srgbClr val="FFFFFF"/>
                </a:solidFill>
                <a:latin typeface="Consolas"/>
              </a:rPr>
              <a:t>0.748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(not statistically significant)</a:t>
            </a:r>
            <a:endParaRPr lang="en-US" sz="17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Interpretation: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When </a:t>
            </a:r>
            <a:r>
              <a:rPr lang="en-US" sz="170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blk_per_100_poss = 0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, an increase in personal fouls per 100 possessions is associated with a </a:t>
            </a: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slight increase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in the odds of making All-Rookie — </a:t>
            </a: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but this effect is statistically meaningless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on its own.</a:t>
            </a:r>
          </a:p>
          <a:p>
            <a:pPr>
              <a:buFont typeface="Arial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700" b="1">
                <a:solidFill>
                  <a:schemeClr val="bg1"/>
                </a:solidFill>
              </a:rPr>
              <a:t>Interaction Term: </a:t>
            </a:r>
            <a:r>
              <a:rPr lang="en-US" sz="1700" b="1">
                <a:highlight>
                  <a:srgbClr val="FFFF00"/>
                </a:highlight>
                <a:latin typeface="Consolas"/>
              </a:rPr>
              <a:t>blk_per_100_poss:pf_per_100_poss</a:t>
            </a:r>
            <a:endParaRPr lang="en-US" sz="1700">
              <a:highlight>
                <a:srgbClr val="FFFF00"/>
              </a:highlight>
            </a:endParaRPr>
          </a:p>
          <a:p>
            <a:pPr>
              <a:buFont typeface="Arial"/>
              <a:buChar char="•"/>
            </a:pP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Estimate: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>
                <a:solidFill>
                  <a:srgbClr val="FFFFFF"/>
                </a:solidFill>
                <a:latin typeface="Consolas"/>
              </a:rPr>
              <a:t>-0.290; </a:t>
            </a:r>
            <a:r>
              <a:rPr lang="en-US" sz="1700" b="1">
                <a:solidFill>
                  <a:srgbClr val="FFFFFF"/>
                </a:solidFill>
                <a:latin typeface="Calisto MT"/>
              </a:rPr>
              <a:t>p-value</a:t>
            </a: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700">
                <a:solidFill>
                  <a:srgbClr val="FFFFFF"/>
                </a:solidFill>
                <a:latin typeface="Consolas"/>
              </a:rPr>
              <a:t>0.031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(statistically significant)</a:t>
            </a:r>
            <a:endParaRPr lang="en-US" sz="1700"/>
          </a:p>
          <a:p>
            <a:pPr>
              <a:buFont typeface="Arial"/>
              <a:buChar char="•"/>
            </a:pP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Interpretation: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The </a:t>
            </a: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positive effect of blocks on All-Rookie odds decreases</a:t>
            </a: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 as personal fouls increase. In other words:</a:t>
            </a:r>
            <a:endParaRPr lang="en-US" sz="1700"/>
          </a:p>
          <a:p>
            <a:pPr indent="0">
              <a:buNone/>
            </a:pPr>
            <a:r>
              <a:rPr lang="en-US" sz="1700" b="1">
                <a:solidFill>
                  <a:srgbClr val="FFFFFF"/>
                </a:solidFill>
                <a:ea typeface="+mn-lt"/>
                <a:cs typeface="+mn-lt"/>
              </a:rPr>
              <a:t> "Blocks are good, but not if you're fouling a lot."</a:t>
            </a:r>
            <a:endParaRPr lang="en-US" sz="1700" b="1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This suggests that efficiency matters — rookies who can block shots without fouling are more likely to be rewarded.</a:t>
            </a:r>
            <a:endParaRPr lang="en-US" sz="1700"/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9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92D9A-A52A-2BFA-EB0C-7F6457EA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8DB8-BBBB-954A-80AA-4EFFD31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9" y="808893"/>
            <a:ext cx="10702988" cy="897285"/>
          </a:xfrm>
        </p:spPr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2025 Season predictions: </a:t>
            </a:r>
            <a:r>
              <a:rPr lang="en-US" sz="4800" b="1" err="1">
                <a:solidFill>
                  <a:srgbClr val="FFFFFF"/>
                </a:solidFill>
              </a:rPr>
              <a:t>ALl-nba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67423E-F122-239E-2F9C-2BE95D9E4281}"/>
              </a:ext>
            </a:extLst>
          </p:cNvPr>
          <p:cNvSpPr/>
          <p:nvPr/>
        </p:nvSpPr>
        <p:spPr>
          <a:xfrm>
            <a:off x="398586" y="2561492"/>
            <a:ext cx="3821722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7BAA38-1C7E-DA9F-90D9-E7CA75AEFB61}"/>
              </a:ext>
            </a:extLst>
          </p:cNvPr>
          <p:cNvSpPr/>
          <p:nvPr/>
        </p:nvSpPr>
        <p:spPr>
          <a:xfrm>
            <a:off x="4232031" y="2561491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F671E4-33E7-73D4-5053-C14B4501E434}"/>
              </a:ext>
            </a:extLst>
          </p:cNvPr>
          <p:cNvSpPr/>
          <p:nvPr/>
        </p:nvSpPr>
        <p:spPr>
          <a:xfrm>
            <a:off x="8065476" y="2561490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1C7E-FAAD-34DE-94B9-B078A243E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35" y="2677495"/>
            <a:ext cx="2379604" cy="3577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Nikola Jokić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B57C5-9F44-2294-598F-22784F30D735}"/>
              </a:ext>
            </a:extLst>
          </p:cNvPr>
          <p:cNvSpPr txBox="1"/>
          <p:nvPr/>
        </p:nvSpPr>
        <p:spPr>
          <a:xfrm>
            <a:off x="3540370" y="2672861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85.65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1C333-FDF2-1E24-6B3D-DF092F41BBC8}"/>
              </a:ext>
            </a:extLst>
          </p:cNvPr>
          <p:cNvSpPr txBox="1"/>
          <p:nvPr/>
        </p:nvSpPr>
        <p:spPr>
          <a:xfrm>
            <a:off x="2919046" y="2672861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DEN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284CFD-563A-8186-5848-D439B643E194}"/>
              </a:ext>
            </a:extLst>
          </p:cNvPr>
          <p:cNvSpPr txBox="1">
            <a:spLocks/>
          </p:cNvSpPr>
          <p:nvPr/>
        </p:nvSpPr>
        <p:spPr>
          <a:xfrm>
            <a:off x="360666" y="2208572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E3F20-8636-AB44-BF49-CA5388C24391}"/>
              </a:ext>
            </a:extLst>
          </p:cNvPr>
          <p:cNvSpPr txBox="1"/>
          <p:nvPr/>
        </p:nvSpPr>
        <p:spPr>
          <a:xfrm>
            <a:off x="3481753" y="2192214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12BBC-E193-D330-3E53-9494D5A35C97}"/>
              </a:ext>
            </a:extLst>
          </p:cNvPr>
          <p:cNvSpPr txBox="1"/>
          <p:nvPr/>
        </p:nvSpPr>
        <p:spPr>
          <a:xfrm>
            <a:off x="2872153" y="2192214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86F907-6601-C2E6-E332-20DF349B3E3C}"/>
              </a:ext>
            </a:extLst>
          </p:cNvPr>
          <p:cNvSpPr txBox="1">
            <a:spLocks/>
          </p:cNvSpPr>
          <p:nvPr/>
        </p:nvSpPr>
        <p:spPr>
          <a:xfrm>
            <a:off x="4264450" y="2677495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Tyler Herro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93CF8-F174-ED3E-B404-7DB0B943D7C9}"/>
              </a:ext>
            </a:extLst>
          </p:cNvPr>
          <p:cNvSpPr txBox="1"/>
          <p:nvPr/>
        </p:nvSpPr>
        <p:spPr>
          <a:xfrm>
            <a:off x="7397261" y="2661137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65.72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14F9E-C94C-2BB0-A908-107704672405}"/>
              </a:ext>
            </a:extLst>
          </p:cNvPr>
          <p:cNvSpPr txBox="1"/>
          <p:nvPr/>
        </p:nvSpPr>
        <p:spPr>
          <a:xfrm>
            <a:off x="6775937" y="2661137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MIA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BC7644D-ED7A-423E-B526-EEBA75B9E0A2}"/>
              </a:ext>
            </a:extLst>
          </p:cNvPr>
          <p:cNvSpPr txBox="1">
            <a:spLocks/>
          </p:cNvSpPr>
          <p:nvPr/>
        </p:nvSpPr>
        <p:spPr>
          <a:xfrm>
            <a:off x="4217557" y="219684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FBFF9-04B8-5365-A306-B4AD1B6B175D}"/>
              </a:ext>
            </a:extLst>
          </p:cNvPr>
          <p:cNvSpPr txBox="1"/>
          <p:nvPr/>
        </p:nvSpPr>
        <p:spPr>
          <a:xfrm>
            <a:off x="7338644" y="2180490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0F70E-EA7B-EE9D-F607-65885D47FB6E}"/>
              </a:ext>
            </a:extLst>
          </p:cNvPr>
          <p:cNvSpPr txBox="1"/>
          <p:nvPr/>
        </p:nvSpPr>
        <p:spPr>
          <a:xfrm>
            <a:off x="6729044" y="218049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0C017C1-D025-51E9-D996-367FC47D6588}"/>
              </a:ext>
            </a:extLst>
          </p:cNvPr>
          <p:cNvSpPr txBox="1">
            <a:spLocks/>
          </p:cNvSpPr>
          <p:nvPr/>
        </p:nvSpPr>
        <p:spPr>
          <a:xfrm>
            <a:off x="8097895" y="2677494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Tyrese Haliburton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1E38AE-4B7C-212E-90F9-2ADF01B14676}"/>
              </a:ext>
            </a:extLst>
          </p:cNvPr>
          <p:cNvSpPr txBox="1"/>
          <p:nvPr/>
        </p:nvSpPr>
        <p:spPr>
          <a:xfrm>
            <a:off x="11230706" y="266113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38.02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F83CE8-FC72-43F3-AF91-C52D9043DD28}"/>
              </a:ext>
            </a:extLst>
          </p:cNvPr>
          <p:cNvSpPr txBox="1"/>
          <p:nvPr/>
        </p:nvSpPr>
        <p:spPr>
          <a:xfrm>
            <a:off x="10609382" y="266113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IND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7EFF126-C9D3-56BE-8718-2AF27CB5451E}"/>
              </a:ext>
            </a:extLst>
          </p:cNvPr>
          <p:cNvSpPr txBox="1">
            <a:spLocks/>
          </p:cNvSpPr>
          <p:nvPr/>
        </p:nvSpPr>
        <p:spPr>
          <a:xfrm>
            <a:off x="8051002" y="2196847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E2E79-B375-3C82-4462-BBFB8128B4BA}"/>
              </a:ext>
            </a:extLst>
          </p:cNvPr>
          <p:cNvSpPr txBox="1"/>
          <p:nvPr/>
        </p:nvSpPr>
        <p:spPr>
          <a:xfrm>
            <a:off x="11172089" y="2180489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723832-0997-5528-A9DB-79175A56FB82}"/>
              </a:ext>
            </a:extLst>
          </p:cNvPr>
          <p:cNvSpPr txBox="1"/>
          <p:nvPr/>
        </p:nvSpPr>
        <p:spPr>
          <a:xfrm>
            <a:off x="10562489" y="2180489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29B85B3-1965-B273-438D-5F7A15254822}"/>
              </a:ext>
            </a:extLst>
          </p:cNvPr>
          <p:cNvSpPr/>
          <p:nvPr/>
        </p:nvSpPr>
        <p:spPr>
          <a:xfrm>
            <a:off x="398585" y="3264876"/>
            <a:ext cx="3821722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187EBE1-2BC7-5338-2E12-290C75D9A5A0}"/>
              </a:ext>
            </a:extLst>
          </p:cNvPr>
          <p:cNvSpPr/>
          <p:nvPr/>
        </p:nvSpPr>
        <p:spPr>
          <a:xfrm>
            <a:off x="4232030" y="3264875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00B92D-512A-4BBB-0CCE-A717ADDF8C6A}"/>
              </a:ext>
            </a:extLst>
          </p:cNvPr>
          <p:cNvSpPr/>
          <p:nvPr/>
        </p:nvSpPr>
        <p:spPr>
          <a:xfrm>
            <a:off x="8065475" y="3264874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9378BF4-A542-30CD-A1C6-301AA7C69E2F}"/>
              </a:ext>
            </a:extLst>
          </p:cNvPr>
          <p:cNvSpPr txBox="1">
            <a:spLocks/>
          </p:cNvSpPr>
          <p:nvPr/>
        </p:nvSpPr>
        <p:spPr>
          <a:xfrm>
            <a:off x="407558" y="3392603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Shai Gilgeous-Alexander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4260E-2D89-DCAC-029E-1D48119084A6}"/>
              </a:ext>
            </a:extLst>
          </p:cNvPr>
          <p:cNvSpPr txBox="1"/>
          <p:nvPr/>
        </p:nvSpPr>
        <p:spPr>
          <a:xfrm>
            <a:off x="3540369" y="3376245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81.33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6D9DFA-D5E4-9781-4EDD-670724A78BE5}"/>
              </a:ext>
            </a:extLst>
          </p:cNvPr>
          <p:cNvSpPr txBox="1"/>
          <p:nvPr/>
        </p:nvSpPr>
        <p:spPr>
          <a:xfrm>
            <a:off x="2919045" y="3376245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OKC</a:t>
            </a:r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F64C5FE-4645-8A54-718B-B93922EE80F0}"/>
              </a:ext>
            </a:extLst>
          </p:cNvPr>
          <p:cNvSpPr txBox="1">
            <a:spLocks/>
          </p:cNvSpPr>
          <p:nvPr/>
        </p:nvSpPr>
        <p:spPr>
          <a:xfrm>
            <a:off x="4264449" y="3380879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LeBron James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B87C3-206B-FDA5-B04C-733B854E6C2D}"/>
              </a:ext>
            </a:extLst>
          </p:cNvPr>
          <p:cNvSpPr txBox="1"/>
          <p:nvPr/>
        </p:nvSpPr>
        <p:spPr>
          <a:xfrm>
            <a:off x="7397260" y="3364521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64.86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8BF7B3-FD5C-5BC6-54B8-31D635CA0691}"/>
              </a:ext>
            </a:extLst>
          </p:cNvPr>
          <p:cNvSpPr txBox="1"/>
          <p:nvPr/>
        </p:nvSpPr>
        <p:spPr>
          <a:xfrm>
            <a:off x="6775936" y="3364521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LAL</a:t>
            </a:r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F7D0DB5-3B60-EBBB-7A49-1B5E8AF4D6F3}"/>
              </a:ext>
            </a:extLst>
          </p:cNvPr>
          <p:cNvSpPr txBox="1">
            <a:spLocks/>
          </p:cNvSpPr>
          <p:nvPr/>
        </p:nvSpPr>
        <p:spPr>
          <a:xfrm>
            <a:off x="8097894" y="338087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Karl-Anthony Towns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8FA5F-3F89-D0E7-1844-6C2BD02EF143}"/>
              </a:ext>
            </a:extLst>
          </p:cNvPr>
          <p:cNvSpPr txBox="1"/>
          <p:nvPr/>
        </p:nvSpPr>
        <p:spPr>
          <a:xfrm>
            <a:off x="11230705" y="3364520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23.88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66EE81-B7AD-30E4-6C5E-7E6AF3B97559}"/>
              </a:ext>
            </a:extLst>
          </p:cNvPr>
          <p:cNvSpPr txBox="1"/>
          <p:nvPr/>
        </p:nvSpPr>
        <p:spPr>
          <a:xfrm>
            <a:off x="10609381" y="336452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NYK</a:t>
            </a:r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358F4B-73D5-6547-1542-5E2195BE19C9}"/>
              </a:ext>
            </a:extLst>
          </p:cNvPr>
          <p:cNvSpPr/>
          <p:nvPr/>
        </p:nvSpPr>
        <p:spPr>
          <a:xfrm>
            <a:off x="386863" y="3956538"/>
            <a:ext cx="3821722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D7DAA20-8238-DE3D-0E5C-F3601F93F16C}"/>
              </a:ext>
            </a:extLst>
          </p:cNvPr>
          <p:cNvSpPr/>
          <p:nvPr/>
        </p:nvSpPr>
        <p:spPr>
          <a:xfrm>
            <a:off x="4220308" y="3956537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B26126C-69E4-539F-FD1E-0353E460DC17}"/>
              </a:ext>
            </a:extLst>
          </p:cNvPr>
          <p:cNvSpPr/>
          <p:nvPr/>
        </p:nvSpPr>
        <p:spPr>
          <a:xfrm>
            <a:off x="8053753" y="3956536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88B7A931-EC50-2C15-0B50-D0029078B174}"/>
              </a:ext>
            </a:extLst>
          </p:cNvPr>
          <p:cNvSpPr txBox="1">
            <a:spLocks/>
          </p:cNvSpPr>
          <p:nvPr/>
        </p:nvSpPr>
        <p:spPr>
          <a:xfrm>
            <a:off x="384112" y="4072541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Giannis Antetokounmpo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22C76B-5857-425D-018C-B6CC7ED1BDFD}"/>
              </a:ext>
            </a:extLst>
          </p:cNvPr>
          <p:cNvSpPr txBox="1"/>
          <p:nvPr/>
        </p:nvSpPr>
        <p:spPr>
          <a:xfrm>
            <a:off x="3528647" y="4067907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78.93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6B536F-1954-AFE0-21BB-84773DF178C5}"/>
              </a:ext>
            </a:extLst>
          </p:cNvPr>
          <p:cNvSpPr txBox="1"/>
          <p:nvPr/>
        </p:nvSpPr>
        <p:spPr>
          <a:xfrm>
            <a:off x="2907323" y="4067907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MIL</a:t>
            </a:r>
            <a:endParaRPr lang="en-US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BFEC1FA-78BA-371A-FA2A-1C6A6882F7E4}"/>
              </a:ext>
            </a:extLst>
          </p:cNvPr>
          <p:cNvSpPr txBox="1">
            <a:spLocks/>
          </p:cNvSpPr>
          <p:nvPr/>
        </p:nvSpPr>
        <p:spPr>
          <a:xfrm>
            <a:off x="4252727" y="4072541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Anthony Edwards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2CBD5E-D6C0-F948-532B-CAE83C9B91AC}"/>
              </a:ext>
            </a:extLst>
          </p:cNvPr>
          <p:cNvSpPr txBox="1"/>
          <p:nvPr/>
        </p:nvSpPr>
        <p:spPr>
          <a:xfrm>
            <a:off x="7385538" y="4056183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63.18</a:t>
            </a: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6A490-ED33-1BFD-0EA1-7BA385EA411A}"/>
              </a:ext>
            </a:extLst>
          </p:cNvPr>
          <p:cNvSpPr txBox="1"/>
          <p:nvPr/>
        </p:nvSpPr>
        <p:spPr>
          <a:xfrm>
            <a:off x="6764214" y="405618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MIN</a:t>
            </a:r>
            <a:endParaRPr lang="en-US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B6455434-352A-0552-060C-D6187AAD5331}"/>
              </a:ext>
            </a:extLst>
          </p:cNvPr>
          <p:cNvSpPr txBox="1">
            <a:spLocks/>
          </p:cNvSpPr>
          <p:nvPr/>
        </p:nvSpPr>
        <p:spPr>
          <a:xfrm>
            <a:off x="8086172" y="4072540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ea typeface="+mn-lt"/>
                <a:cs typeface="+mn-lt"/>
              </a:rPr>
              <a:t>Jalen Brunson</a:t>
            </a: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18F252-45F7-030C-3A97-A4FA83024E34}"/>
              </a:ext>
            </a:extLst>
          </p:cNvPr>
          <p:cNvSpPr txBox="1"/>
          <p:nvPr/>
        </p:nvSpPr>
        <p:spPr>
          <a:xfrm>
            <a:off x="11218983" y="4056182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22.54</a:t>
            </a:r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112255-BCAC-C3D8-B9B7-6C9A87B90137}"/>
              </a:ext>
            </a:extLst>
          </p:cNvPr>
          <p:cNvSpPr txBox="1"/>
          <p:nvPr/>
        </p:nvSpPr>
        <p:spPr>
          <a:xfrm>
            <a:off x="10597659" y="405618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NYK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146DD27-1E59-49E4-F6AD-C8275BE6EF1A}"/>
              </a:ext>
            </a:extLst>
          </p:cNvPr>
          <p:cNvSpPr/>
          <p:nvPr/>
        </p:nvSpPr>
        <p:spPr>
          <a:xfrm>
            <a:off x="386862" y="4659922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4097698-EB91-898A-7F40-2EE7B3DC079E}"/>
              </a:ext>
            </a:extLst>
          </p:cNvPr>
          <p:cNvSpPr/>
          <p:nvPr/>
        </p:nvSpPr>
        <p:spPr>
          <a:xfrm>
            <a:off x="4220307" y="4659921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09919E2-2EB9-31D2-49B8-F618448843A0}"/>
              </a:ext>
            </a:extLst>
          </p:cNvPr>
          <p:cNvSpPr/>
          <p:nvPr/>
        </p:nvSpPr>
        <p:spPr>
          <a:xfrm>
            <a:off x="8053752" y="4659920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4AEB726-2A96-5F5D-EB10-9B444B574CA8}"/>
              </a:ext>
            </a:extLst>
          </p:cNvPr>
          <p:cNvSpPr txBox="1">
            <a:spLocks/>
          </p:cNvSpPr>
          <p:nvPr/>
        </p:nvSpPr>
        <p:spPr>
          <a:xfrm>
            <a:off x="395835" y="4787649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James Harden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3B038C-8051-796F-7C54-2184182C9487}"/>
              </a:ext>
            </a:extLst>
          </p:cNvPr>
          <p:cNvSpPr txBox="1"/>
          <p:nvPr/>
        </p:nvSpPr>
        <p:spPr>
          <a:xfrm>
            <a:off x="3528646" y="4771291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65.79</a:t>
            </a:r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87161C-818D-7B82-A9B7-4B7536AB83B2}"/>
              </a:ext>
            </a:extLst>
          </p:cNvPr>
          <p:cNvSpPr txBox="1"/>
          <p:nvPr/>
        </p:nvSpPr>
        <p:spPr>
          <a:xfrm>
            <a:off x="2907322" y="4771291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LAC</a:t>
            </a:r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5216D249-48AB-B212-8FB1-BB37D695CCD5}"/>
              </a:ext>
            </a:extLst>
          </p:cNvPr>
          <p:cNvSpPr txBox="1">
            <a:spLocks/>
          </p:cNvSpPr>
          <p:nvPr/>
        </p:nvSpPr>
        <p:spPr>
          <a:xfrm>
            <a:off x="4252726" y="4775925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Stephen Curry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550C2E-815B-C1D7-89D6-88384FD9076A}"/>
              </a:ext>
            </a:extLst>
          </p:cNvPr>
          <p:cNvSpPr txBox="1"/>
          <p:nvPr/>
        </p:nvSpPr>
        <p:spPr>
          <a:xfrm>
            <a:off x="7385537" y="4759567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45.15</a:t>
            </a:r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4E814F-5F85-5954-3EB6-6DFC5F235936}"/>
              </a:ext>
            </a:extLst>
          </p:cNvPr>
          <p:cNvSpPr txBox="1"/>
          <p:nvPr/>
        </p:nvSpPr>
        <p:spPr>
          <a:xfrm>
            <a:off x="6764213" y="4759567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GSW</a:t>
            </a:r>
            <a:endParaRPr lang="en-US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C4905926-6087-087E-0ADA-340ECFFF32BC}"/>
              </a:ext>
            </a:extLst>
          </p:cNvPr>
          <p:cNvSpPr txBox="1">
            <a:spLocks/>
          </p:cNvSpPr>
          <p:nvPr/>
        </p:nvSpPr>
        <p:spPr>
          <a:xfrm>
            <a:off x="8086171" y="4775924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Darius Garland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71F8F5-0689-36ED-6858-0AD54DAC1357}"/>
              </a:ext>
            </a:extLst>
          </p:cNvPr>
          <p:cNvSpPr txBox="1"/>
          <p:nvPr/>
        </p:nvSpPr>
        <p:spPr>
          <a:xfrm>
            <a:off x="11218982" y="475956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19.85</a:t>
            </a:r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6F0860-9160-B555-4D4B-6048772EACC7}"/>
              </a:ext>
            </a:extLst>
          </p:cNvPr>
          <p:cNvSpPr txBox="1"/>
          <p:nvPr/>
        </p:nvSpPr>
        <p:spPr>
          <a:xfrm>
            <a:off x="10597658" y="475956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CLE</a:t>
            </a:r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569CFB7-6F4C-907C-63B2-BE9B36D543CB}"/>
              </a:ext>
            </a:extLst>
          </p:cNvPr>
          <p:cNvSpPr/>
          <p:nvPr/>
        </p:nvSpPr>
        <p:spPr>
          <a:xfrm>
            <a:off x="386862" y="5339860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9C1AEAF-995C-DC6C-9F04-0190D37BC2AE}"/>
              </a:ext>
            </a:extLst>
          </p:cNvPr>
          <p:cNvSpPr/>
          <p:nvPr/>
        </p:nvSpPr>
        <p:spPr>
          <a:xfrm>
            <a:off x="4220307" y="5339859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066C599-98C4-391C-1CD0-DD1AB449F408}"/>
              </a:ext>
            </a:extLst>
          </p:cNvPr>
          <p:cNvSpPr/>
          <p:nvPr/>
        </p:nvSpPr>
        <p:spPr>
          <a:xfrm>
            <a:off x="8053752" y="5339858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9CBFFDF2-B38E-C61D-65CA-EB1662C1602B}"/>
              </a:ext>
            </a:extLst>
          </p:cNvPr>
          <p:cNvSpPr txBox="1">
            <a:spLocks/>
          </p:cNvSpPr>
          <p:nvPr/>
        </p:nvSpPr>
        <p:spPr>
          <a:xfrm>
            <a:off x="395835" y="546758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Jayson Tatum</a:t>
            </a:r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D71F9D-AB69-BE96-9B1A-33514C077490}"/>
              </a:ext>
            </a:extLst>
          </p:cNvPr>
          <p:cNvSpPr txBox="1"/>
          <p:nvPr/>
        </p:nvSpPr>
        <p:spPr>
          <a:xfrm>
            <a:off x="3528646" y="5451229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65.53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E4C467-7EC9-C530-A2EB-12CA3501A6F7}"/>
              </a:ext>
            </a:extLst>
          </p:cNvPr>
          <p:cNvSpPr txBox="1"/>
          <p:nvPr/>
        </p:nvSpPr>
        <p:spPr>
          <a:xfrm>
            <a:off x="2907322" y="5451229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BOS</a:t>
            </a:r>
            <a:endParaRPr lang="en-US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5255194F-4BCC-AF19-369D-EF2DD589D22A}"/>
              </a:ext>
            </a:extLst>
          </p:cNvPr>
          <p:cNvSpPr txBox="1">
            <a:spLocks/>
          </p:cNvSpPr>
          <p:nvPr/>
        </p:nvSpPr>
        <p:spPr>
          <a:xfrm>
            <a:off x="4252726" y="5455863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Cade Cunningham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3B84058-DF7D-A3A9-C48C-0C944F27AD4E}"/>
              </a:ext>
            </a:extLst>
          </p:cNvPr>
          <p:cNvSpPr txBox="1"/>
          <p:nvPr/>
        </p:nvSpPr>
        <p:spPr>
          <a:xfrm>
            <a:off x="7385537" y="5439505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39.17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124374-C3DB-D5A1-E984-E918B120EEF3}"/>
              </a:ext>
            </a:extLst>
          </p:cNvPr>
          <p:cNvSpPr txBox="1"/>
          <p:nvPr/>
        </p:nvSpPr>
        <p:spPr>
          <a:xfrm>
            <a:off x="6764213" y="5439505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DET</a:t>
            </a:r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61D7B105-AA23-74DA-2F1E-A48E53CBB5B2}"/>
              </a:ext>
            </a:extLst>
          </p:cNvPr>
          <p:cNvSpPr txBox="1">
            <a:spLocks/>
          </p:cNvSpPr>
          <p:nvPr/>
        </p:nvSpPr>
        <p:spPr>
          <a:xfrm>
            <a:off x="8086171" y="5455862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Austin Reaves</a:t>
            </a:r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D83413-E14F-BAE8-98C4-B2046159C7B8}"/>
              </a:ext>
            </a:extLst>
          </p:cNvPr>
          <p:cNvSpPr txBox="1"/>
          <p:nvPr/>
        </p:nvSpPr>
        <p:spPr>
          <a:xfrm>
            <a:off x="11218982" y="543950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17.68</a:t>
            </a:r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5FB51D-0986-913D-1868-A07F21538FA1}"/>
              </a:ext>
            </a:extLst>
          </p:cNvPr>
          <p:cNvSpPr txBox="1"/>
          <p:nvPr/>
        </p:nvSpPr>
        <p:spPr>
          <a:xfrm>
            <a:off x="10597658" y="5439504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LAL</a:t>
            </a:r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434E485-A1D3-92A4-4BA9-3DD7BAE3C0EE}"/>
              </a:ext>
            </a:extLst>
          </p:cNvPr>
          <p:cNvSpPr/>
          <p:nvPr/>
        </p:nvSpPr>
        <p:spPr>
          <a:xfrm>
            <a:off x="527539" y="6183921"/>
            <a:ext cx="363415" cy="33997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96EFF879-AC59-6D8B-9880-AD16A4F9B126}"/>
              </a:ext>
            </a:extLst>
          </p:cNvPr>
          <p:cNvSpPr txBox="1">
            <a:spLocks/>
          </p:cNvSpPr>
          <p:nvPr/>
        </p:nvSpPr>
        <p:spPr>
          <a:xfrm>
            <a:off x="888203" y="615924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</a:rPr>
              <a:t>MVP Finalists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5048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37BD3-4091-2D7E-5AAB-F512782A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CF55-1166-91B4-80C3-C923FDEF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9" y="808893"/>
            <a:ext cx="10702988" cy="897285"/>
          </a:xfrm>
        </p:spPr>
        <p:txBody>
          <a:bodyPr>
            <a:normAutofit fontScale="90000"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2025 Season predictions: </a:t>
            </a:r>
            <a:r>
              <a:rPr lang="en-US" sz="4800" b="1" err="1">
                <a:solidFill>
                  <a:srgbClr val="FFFFFF"/>
                </a:solidFill>
              </a:rPr>
              <a:t>ALl</a:t>
            </a:r>
            <a:r>
              <a:rPr lang="en-US" sz="4800" b="1">
                <a:solidFill>
                  <a:srgbClr val="FFFFFF"/>
                </a:solidFill>
              </a:rPr>
              <a:t>-defense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023A-2FAD-DCCC-87BB-296204A8CCB7}"/>
              </a:ext>
            </a:extLst>
          </p:cNvPr>
          <p:cNvSpPr/>
          <p:nvPr/>
        </p:nvSpPr>
        <p:spPr>
          <a:xfrm>
            <a:off x="2145324" y="2444261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F123A3-A9B6-C332-979E-925F591983FA}"/>
              </a:ext>
            </a:extLst>
          </p:cNvPr>
          <p:cNvSpPr/>
          <p:nvPr/>
        </p:nvSpPr>
        <p:spPr>
          <a:xfrm>
            <a:off x="5978769" y="2444260"/>
            <a:ext cx="3821722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DFF3-AF68-6D93-3782-8564CEDE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573" y="2560264"/>
            <a:ext cx="2379604" cy="3577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Toumani Camara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8C2F6-7938-7C32-DFF0-85E559071639}"/>
              </a:ext>
            </a:extLst>
          </p:cNvPr>
          <p:cNvSpPr txBox="1"/>
          <p:nvPr/>
        </p:nvSpPr>
        <p:spPr>
          <a:xfrm>
            <a:off x="5287109" y="2555630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96.40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A7A63-2396-E227-A280-B4CE5D9ADEBC}"/>
              </a:ext>
            </a:extLst>
          </p:cNvPr>
          <p:cNvSpPr txBox="1"/>
          <p:nvPr/>
        </p:nvSpPr>
        <p:spPr>
          <a:xfrm>
            <a:off x="4665784" y="255563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POR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34410C-1608-EAC5-E932-A5F64E3D93EB}"/>
              </a:ext>
            </a:extLst>
          </p:cNvPr>
          <p:cNvSpPr txBox="1">
            <a:spLocks/>
          </p:cNvSpPr>
          <p:nvPr/>
        </p:nvSpPr>
        <p:spPr>
          <a:xfrm>
            <a:off x="2107404" y="2091341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09F2A-4EC0-F1A1-72DE-56C53E4D28C2}"/>
              </a:ext>
            </a:extLst>
          </p:cNvPr>
          <p:cNvSpPr txBox="1"/>
          <p:nvPr/>
        </p:nvSpPr>
        <p:spPr>
          <a:xfrm>
            <a:off x="5228491" y="2074983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31E73-CCF7-95BF-889B-0535E2A877AC}"/>
              </a:ext>
            </a:extLst>
          </p:cNvPr>
          <p:cNvSpPr txBox="1"/>
          <p:nvPr/>
        </p:nvSpPr>
        <p:spPr>
          <a:xfrm>
            <a:off x="4618891" y="207498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999473-57B3-EC67-856A-6EB443283BEB}"/>
              </a:ext>
            </a:extLst>
          </p:cNvPr>
          <p:cNvSpPr txBox="1">
            <a:spLocks/>
          </p:cNvSpPr>
          <p:nvPr/>
        </p:nvSpPr>
        <p:spPr>
          <a:xfrm>
            <a:off x="6011188" y="2560264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Evan Mobley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AE161-20DC-1855-32AB-26998D6315E4}"/>
              </a:ext>
            </a:extLst>
          </p:cNvPr>
          <p:cNvSpPr txBox="1"/>
          <p:nvPr/>
        </p:nvSpPr>
        <p:spPr>
          <a:xfrm>
            <a:off x="9143999" y="254390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50.61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ED6BA-7008-EEF0-7D99-497ABE010773}"/>
              </a:ext>
            </a:extLst>
          </p:cNvPr>
          <p:cNvSpPr txBox="1"/>
          <p:nvPr/>
        </p:nvSpPr>
        <p:spPr>
          <a:xfrm>
            <a:off x="8522676" y="254390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CLE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F1B1AB1-6121-10BD-91FD-DFB60F809CAA}"/>
              </a:ext>
            </a:extLst>
          </p:cNvPr>
          <p:cNvSpPr txBox="1">
            <a:spLocks/>
          </p:cNvSpPr>
          <p:nvPr/>
        </p:nvSpPr>
        <p:spPr>
          <a:xfrm>
            <a:off x="5964295" y="2079617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9D8A2A-9118-27D3-FE43-AAF19D5736D2}"/>
              </a:ext>
            </a:extLst>
          </p:cNvPr>
          <p:cNvSpPr txBox="1"/>
          <p:nvPr/>
        </p:nvSpPr>
        <p:spPr>
          <a:xfrm>
            <a:off x="9085383" y="2063259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495E1-4F81-6195-34F2-9EB56B11D3D3}"/>
              </a:ext>
            </a:extLst>
          </p:cNvPr>
          <p:cNvSpPr txBox="1"/>
          <p:nvPr/>
        </p:nvSpPr>
        <p:spPr>
          <a:xfrm>
            <a:off x="8475783" y="2063259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A256FF8-5F37-5EB4-C7FA-55074E022488}"/>
              </a:ext>
            </a:extLst>
          </p:cNvPr>
          <p:cNvSpPr/>
          <p:nvPr/>
        </p:nvSpPr>
        <p:spPr>
          <a:xfrm>
            <a:off x="2145323" y="3147645"/>
            <a:ext cx="3821722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40D9132-D66E-BEF9-0587-A2192B296C5D}"/>
              </a:ext>
            </a:extLst>
          </p:cNvPr>
          <p:cNvSpPr/>
          <p:nvPr/>
        </p:nvSpPr>
        <p:spPr>
          <a:xfrm>
            <a:off x="5978768" y="3147644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1D10591-EDA3-1F72-40BD-098A19E62DD8}"/>
              </a:ext>
            </a:extLst>
          </p:cNvPr>
          <p:cNvSpPr txBox="1">
            <a:spLocks/>
          </p:cNvSpPr>
          <p:nvPr/>
        </p:nvSpPr>
        <p:spPr>
          <a:xfrm>
            <a:off x="2154297" y="3275372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Dyson Daniels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6BBFBD-40BA-7611-3BDF-7C4C4CF54A4B}"/>
              </a:ext>
            </a:extLst>
          </p:cNvPr>
          <p:cNvSpPr txBox="1"/>
          <p:nvPr/>
        </p:nvSpPr>
        <p:spPr>
          <a:xfrm>
            <a:off x="5287107" y="325901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80.41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C39AF2-B12A-ABCF-03C0-F06BE64E0F06}"/>
              </a:ext>
            </a:extLst>
          </p:cNvPr>
          <p:cNvSpPr txBox="1"/>
          <p:nvPr/>
        </p:nvSpPr>
        <p:spPr>
          <a:xfrm>
            <a:off x="4665783" y="3259014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ATL</a:t>
            </a:r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750109F-1199-8FE5-CEDB-7211F4A25486}"/>
              </a:ext>
            </a:extLst>
          </p:cNvPr>
          <p:cNvSpPr txBox="1">
            <a:spLocks/>
          </p:cNvSpPr>
          <p:nvPr/>
        </p:nvSpPr>
        <p:spPr>
          <a:xfrm>
            <a:off x="6011187" y="326364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Nikola Jokić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B1433-C030-1562-1DF6-D7E09F45D35A}"/>
              </a:ext>
            </a:extLst>
          </p:cNvPr>
          <p:cNvSpPr txBox="1"/>
          <p:nvPr/>
        </p:nvSpPr>
        <p:spPr>
          <a:xfrm>
            <a:off x="9143998" y="3247290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44.00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24CB9E-0482-DFDD-8AE7-D641CB39A63C}"/>
              </a:ext>
            </a:extLst>
          </p:cNvPr>
          <p:cNvSpPr txBox="1"/>
          <p:nvPr/>
        </p:nvSpPr>
        <p:spPr>
          <a:xfrm>
            <a:off x="8522674" y="324729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DEN</a:t>
            </a:r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95D5633-F00E-39B5-98F4-AEFF84FE7D2C}"/>
              </a:ext>
            </a:extLst>
          </p:cNvPr>
          <p:cNvSpPr/>
          <p:nvPr/>
        </p:nvSpPr>
        <p:spPr>
          <a:xfrm>
            <a:off x="2133601" y="3839307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FED7758-68D0-4C9B-57F8-315D164C4158}"/>
              </a:ext>
            </a:extLst>
          </p:cNvPr>
          <p:cNvSpPr/>
          <p:nvPr/>
        </p:nvSpPr>
        <p:spPr>
          <a:xfrm>
            <a:off x="5967047" y="3839306"/>
            <a:ext cx="3821722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A788BAE6-F9C3-CB14-767B-C84548194FD1}"/>
              </a:ext>
            </a:extLst>
          </p:cNvPr>
          <p:cNvSpPr txBox="1">
            <a:spLocks/>
          </p:cNvSpPr>
          <p:nvPr/>
        </p:nvSpPr>
        <p:spPr>
          <a:xfrm>
            <a:off x="2130850" y="3955310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Derrick White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01D620-1D15-9AD8-1481-394B0C12E20D}"/>
              </a:ext>
            </a:extLst>
          </p:cNvPr>
          <p:cNvSpPr txBox="1"/>
          <p:nvPr/>
        </p:nvSpPr>
        <p:spPr>
          <a:xfrm>
            <a:off x="5275385" y="395067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60.00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C4967D-5ADA-992A-022E-77DFD0C8F230}"/>
              </a:ext>
            </a:extLst>
          </p:cNvPr>
          <p:cNvSpPr txBox="1"/>
          <p:nvPr/>
        </p:nvSpPr>
        <p:spPr>
          <a:xfrm>
            <a:off x="4654061" y="395067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BOS</a:t>
            </a:r>
            <a:endParaRPr lang="en-US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8087DFCB-6655-906F-EA10-121199375A10}"/>
              </a:ext>
            </a:extLst>
          </p:cNvPr>
          <p:cNvSpPr txBox="1">
            <a:spLocks/>
          </p:cNvSpPr>
          <p:nvPr/>
        </p:nvSpPr>
        <p:spPr>
          <a:xfrm>
            <a:off x="5999466" y="3955310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Draymond Green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11130D-B413-3312-602E-A5C83AEB1950}"/>
              </a:ext>
            </a:extLst>
          </p:cNvPr>
          <p:cNvSpPr txBox="1"/>
          <p:nvPr/>
        </p:nvSpPr>
        <p:spPr>
          <a:xfrm>
            <a:off x="9132276" y="3938952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39.42</a:t>
            </a: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073E7-47FB-C116-6687-3B2A2A7483A6}"/>
              </a:ext>
            </a:extLst>
          </p:cNvPr>
          <p:cNvSpPr txBox="1"/>
          <p:nvPr/>
        </p:nvSpPr>
        <p:spPr>
          <a:xfrm>
            <a:off x="8510952" y="393895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GSW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E7E822-C54B-2731-F2F0-4E512643AEA7}"/>
              </a:ext>
            </a:extLst>
          </p:cNvPr>
          <p:cNvSpPr/>
          <p:nvPr/>
        </p:nvSpPr>
        <p:spPr>
          <a:xfrm>
            <a:off x="2133600" y="4542691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300C728-33E2-C40F-FB4B-8850F53BF240}"/>
              </a:ext>
            </a:extLst>
          </p:cNvPr>
          <p:cNvSpPr/>
          <p:nvPr/>
        </p:nvSpPr>
        <p:spPr>
          <a:xfrm>
            <a:off x="5967045" y="4542690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54FD6187-8E2A-FD42-455A-2D0546E26C16}"/>
              </a:ext>
            </a:extLst>
          </p:cNvPr>
          <p:cNvSpPr txBox="1">
            <a:spLocks/>
          </p:cNvSpPr>
          <p:nvPr/>
        </p:nvSpPr>
        <p:spPr>
          <a:xfrm>
            <a:off x="2142573" y="467041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Bam Adebayo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E11181-82D7-C2A4-BCBF-2A56888EBCBA}"/>
              </a:ext>
            </a:extLst>
          </p:cNvPr>
          <p:cNvSpPr txBox="1"/>
          <p:nvPr/>
        </p:nvSpPr>
        <p:spPr>
          <a:xfrm>
            <a:off x="5275384" y="4654060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58.95</a:t>
            </a:r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C997-F66E-14E1-FCAB-C56A805FCCF0}"/>
              </a:ext>
            </a:extLst>
          </p:cNvPr>
          <p:cNvSpPr txBox="1"/>
          <p:nvPr/>
        </p:nvSpPr>
        <p:spPr>
          <a:xfrm>
            <a:off x="4654060" y="465406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MIA</a:t>
            </a:r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C105AEF7-C3F0-FF05-A4A9-C3FF1597CE91}"/>
              </a:ext>
            </a:extLst>
          </p:cNvPr>
          <p:cNvSpPr txBox="1">
            <a:spLocks/>
          </p:cNvSpPr>
          <p:nvPr/>
        </p:nvSpPr>
        <p:spPr>
          <a:xfrm>
            <a:off x="5999464" y="4658694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Giannis Antetokounmpo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F0D45E-94E1-2FD3-5BC8-55ADE674F66F}"/>
              </a:ext>
            </a:extLst>
          </p:cNvPr>
          <p:cNvSpPr txBox="1"/>
          <p:nvPr/>
        </p:nvSpPr>
        <p:spPr>
          <a:xfrm>
            <a:off x="9132276" y="464233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34.65</a:t>
            </a:r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156CC3-A74D-85A2-0C87-EFB7523794DB}"/>
              </a:ext>
            </a:extLst>
          </p:cNvPr>
          <p:cNvSpPr txBox="1"/>
          <p:nvPr/>
        </p:nvSpPr>
        <p:spPr>
          <a:xfrm>
            <a:off x="8510952" y="464233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MIL</a:t>
            </a:r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CD281EC-A830-902D-0D51-DD2FB35BDF21}"/>
              </a:ext>
            </a:extLst>
          </p:cNvPr>
          <p:cNvSpPr/>
          <p:nvPr/>
        </p:nvSpPr>
        <p:spPr>
          <a:xfrm>
            <a:off x="2133600" y="5222629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74E1169-B233-4840-8868-83A21524562C}"/>
              </a:ext>
            </a:extLst>
          </p:cNvPr>
          <p:cNvSpPr/>
          <p:nvPr/>
        </p:nvSpPr>
        <p:spPr>
          <a:xfrm>
            <a:off x="5967045" y="5222628"/>
            <a:ext cx="3821722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AC2123A2-2774-B066-E6B1-7156C2D38AAE}"/>
              </a:ext>
            </a:extLst>
          </p:cNvPr>
          <p:cNvSpPr txBox="1">
            <a:spLocks/>
          </p:cNvSpPr>
          <p:nvPr/>
        </p:nvSpPr>
        <p:spPr>
          <a:xfrm>
            <a:off x="2142573" y="5350357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Jalen Williams</a:t>
            </a:r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D0BE49-49A1-47AB-46F1-4AB135FDAF4D}"/>
              </a:ext>
            </a:extLst>
          </p:cNvPr>
          <p:cNvSpPr txBox="1"/>
          <p:nvPr/>
        </p:nvSpPr>
        <p:spPr>
          <a:xfrm>
            <a:off x="5275384" y="5333998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51.43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133344-2FEA-C19E-C442-3B78FA116D3B}"/>
              </a:ext>
            </a:extLst>
          </p:cNvPr>
          <p:cNvSpPr txBox="1"/>
          <p:nvPr/>
        </p:nvSpPr>
        <p:spPr>
          <a:xfrm>
            <a:off x="4654060" y="5333998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OKC</a:t>
            </a:r>
            <a:endParaRPr lang="en-US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46493B9A-51B4-39C2-7416-68F6A955574A}"/>
              </a:ext>
            </a:extLst>
          </p:cNvPr>
          <p:cNvSpPr txBox="1">
            <a:spLocks/>
          </p:cNvSpPr>
          <p:nvPr/>
        </p:nvSpPr>
        <p:spPr>
          <a:xfrm>
            <a:off x="5999464" y="5338632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Jarrett Allen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97B3D4-7F86-E2E0-B748-42246EF1E13A}"/>
              </a:ext>
            </a:extLst>
          </p:cNvPr>
          <p:cNvSpPr txBox="1"/>
          <p:nvPr/>
        </p:nvSpPr>
        <p:spPr>
          <a:xfrm>
            <a:off x="9132276" y="532227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32.35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0B3468-2E8C-433A-5D1D-DBE4CD1E7333}"/>
              </a:ext>
            </a:extLst>
          </p:cNvPr>
          <p:cNvSpPr txBox="1"/>
          <p:nvPr/>
        </p:nvSpPr>
        <p:spPr>
          <a:xfrm>
            <a:off x="8510952" y="5322274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CLE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999CB7-E0A7-2996-D458-716A1C8FC9C5}"/>
              </a:ext>
            </a:extLst>
          </p:cNvPr>
          <p:cNvSpPr/>
          <p:nvPr/>
        </p:nvSpPr>
        <p:spPr>
          <a:xfrm>
            <a:off x="527539" y="6183921"/>
            <a:ext cx="363415" cy="33997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74D564-20C9-429A-643B-BAC44E2A4F47}"/>
              </a:ext>
            </a:extLst>
          </p:cNvPr>
          <p:cNvSpPr txBox="1">
            <a:spLocks/>
          </p:cNvSpPr>
          <p:nvPr/>
        </p:nvSpPr>
        <p:spPr>
          <a:xfrm>
            <a:off x="888203" y="6182694"/>
            <a:ext cx="4735942" cy="345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</a:rPr>
              <a:t>Defensive Player Of the Year Finalists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4050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5742E2-3B85-6EF6-2D15-92356C138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CED5-0439-DBAF-781F-8BADC002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9" y="808893"/>
            <a:ext cx="10702988" cy="897285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2025 Season predictions: </a:t>
            </a:r>
            <a:r>
              <a:rPr lang="en-US" sz="4800" b="1" err="1">
                <a:solidFill>
                  <a:srgbClr val="FFFFFF"/>
                </a:solidFill>
              </a:rPr>
              <a:t>ALl</a:t>
            </a:r>
            <a:r>
              <a:rPr lang="en-US" sz="4800" b="1">
                <a:solidFill>
                  <a:srgbClr val="FFFFFF"/>
                </a:solidFill>
              </a:rPr>
              <a:t>-rookie</a:t>
            </a:r>
            <a:endParaRPr lang="en-US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907E18-34BC-AF9D-F7D0-D468601E6C51}"/>
              </a:ext>
            </a:extLst>
          </p:cNvPr>
          <p:cNvSpPr/>
          <p:nvPr/>
        </p:nvSpPr>
        <p:spPr>
          <a:xfrm>
            <a:off x="375140" y="2444261"/>
            <a:ext cx="5638798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691DB7-5F41-8ADD-13FB-4A981679B33B}"/>
              </a:ext>
            </a:extLst>
          </p:cNvPr>
          <p:cNvSpPr/>
          <p:nvPr/>
        </p:nvSpPr>
        <p:spPr>
          <a:xfrm>
            <a:off x="6096000" y="2444260"/>
            <a:ext cx="5638798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A1DB-28E2-C536-B03C-6A3161DA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65" y="2560264"/>
            <a:ext cx="2379604" cy="3577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Kel'el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Ware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3DBB0-1672-F51E-5B54-C1BF4AF78E7E}"/>
              </a:ext>
            </a:extLst>
          </p:cNvPr>
          <p:cNvSpPr txBox="1"/>
          <p:nvPr/>
        </p:nvSpPr>
        <p:spPr>
          <a:xfrm>
            <a:off x="5134709" y="2555630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72.50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4043F-9549-0017-A11C-B8A4A3FD3F0E}"/>
              </a:ext>
            </a:extLst>
          </p:cNvPr>
          <p:cNvSpPr txBox="1"/>
          <p:nvPr/>
        </p:nvSpPr>
        <p:spPr>
          <a:xfrm>
            <a:off x="4513384" y="255563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MIA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A602D4-4352-0AE7-B9EC-FC4C6663C62E}"/>
              </a:ext>
            </a:extLst>
          </p:cNvPr>
          <p:cNvSpPr txBox="1">
            <a:spLocks/>
          </p:cNvSpPr>
          <p:nvPr/>
        </p:nvSpPr>
        <p:spPr>
          <a:xfrm>
            <a:off x="325496" y="2091341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30F1C-4948-06CC-814A-DAD761398C30}"/>
              </a:ext>
            </a:extLst>
          </p:cNvPr>
          <p:cNvSpPr txBox="1"/>
          <p:nvPr/>
        </p:nvSpPr>
        <p:spPr>
          <a:xfrm>
            <a:off x="5076091" y="2074983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1CC50-0CF1-B1BC-255F-867136B6D1A1}"/>
              </a:ext>
            </a:extLst>
          </p:cNvPr>
          <p:cNvSpPr txBox="1"/>
          <p:nvPr/>
        </p:nvSpPr>
        <p:spPr>
          <a:xfrm>
            <a:off x="4466491" y="207498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F529C4-44CA-A59C-47B7-121A6ED613F9}"/>
              </a:ext>
            </a:extLst>
          </p:cNvPr>
          <p:cNvSpPr txBox="1">
            <a:spLocks/>
          </p:cNvSpPr>
          <p:nvPr/>
        </p:nvSpPr>
        <p:spPr>
          <a:xfrm>
            <a:off x="6104972" y="2560264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Zaccharie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Risacher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23337-6E21-C93D-E552-9FF031501899}"/>
              </a:ext>
            </a:extLst>
          </p:cNvPr>
          <p:cNvSpPr txBox="1"/>
          <p:nvPr/>
        </p:nvSpPr>
        <p:spPr>
          <a:xfrm>
            <a:off x="10867291" y="254390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42.61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6E2A6-504C-E3AB-3BD4-2A4AF03ABD18}"/>
              </a:ext>
            </a:extLst>
          </p:cNvPr>
          <p:cNvSpPr txBox="1"/>
          <p:nvPr/>
        </p:nvSpPr>
        <p:spPr>
          <a:xfrm>
            <a:off x="10245968" y="254390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ATL</a:t>
            </a: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F1D426-E06F-FFBD-D773-13AAD8510BA3}"/>
              </a:ext>
            </a:extLst>
          </p:cNvPr>
          <p:cNvSpPr txBox="1">
            <a:spLocks/>
          </p:cNvSpPr>
          <p:nvPr/>
        </p:nvSpPr>
        <p:spPr>
          <a:xfrm>
            <a:off x="6058079" y="2079617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3F223-971C-ACD4-0C40-B993CB4BA1D6}"/>
              </a:ext>
            </a:extLst>
          </p:cNvPr>
          <p:cNvSpPr txBox="1"/>
          <p:nvPr/>
        </p:nvSpPr>
        <p:spPr>
          <a:xfrm>
            <a:off x="10808675" y="2063259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A212B-ED80-5B0C-C397-30A4BBAD0942}"/>
              </a:ext>
            </a:extLst>
          </p:cNvPr>
          <p:cNvSpPr txBox="1"/>
          <p:nvPr/>
        </p:nvSpPr>
        <p:spPr>
          <a:xfrm>
            <a:off x="10199075" y="2063259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6A1B316-5EB2-D32B-701D-36033A374EDB}"/>
              </a:ext>
            </a:extLst>
          </p:cNvPr>
          <p:cNvSpPr/>
          <p:nvPr/>
        </p:nvSpPr>
        <p:spPr>
          <a:xfrm>
            <a:off x="375139" y="3147645"/>
            <a:ext cx="5638798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8176A4-932D-FC01-361D-21A674B22027}"/>
              </a:ext>
            </a:extLst>
          </p:cNvPr>
          <p:cNvSpPr/>
          <p:nvPr/>
        </p:nvSpPr>
        <p:spPr>
          <a:xfrm>
            <a:off x="6096000" y="3147644"/>
            <a:ext cx="5638798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AB9457F-7FAA-B675-CB60-6368BFC8B1E4}"/>
              </a:ext>
            </a:extLst>
          </p:cNvPr>
          <p:cNvSpPr txBox="1">
            <a:spLocks/>
          </p:cNvSpPr>
          <p:nvPr/>
        </p:nvSpPr>
        <p:spPr>
          <a:xfrm>
            <a:off x="372389" y="3275372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Alex Sarr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C0D0D0-AEB5-6B7C-CC36-3E6900ACD5D0}"/>
              </a:ext>
            </a:extLst>
          </p:cNvPr>
          <p:cNvSpPr txBox="1"/>
          <p:nvPr/>
        </p:nvSpPr>
        <p:spPr>
          <a:xfrm>
            <a:off x="5134707" y="325901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69.27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7AEBFD-CA54-0EA7-3EFF-B7A869C87CF6}"/>
              </a:ext>
            </a:extLst>
          </p:cNvPr>
          <p:cNvSpPr txBox="1"/>
          <p:nvPr/>
        </p:nvSpPr>
        <p:spPr>
          <a:xfrm>
            <a:off x="4513383" y="3259014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WAS</a:t>
            </a:r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F421101-B8A6-DB55-064E-AD98A18EEBCC}"/>
              </a:ext>
            </a:extLst>
          </p:cNvPr>
          <p:cNvSpPr txBox="1">
            <a:spLocks/>
          </p:cNvSpPr>
          <p:nvPr/>
        </p:nvSpPr>
        <p:spPr>
          <a:xfrm>
            <a:off x="6104971" y="326364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Jaylen Wells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A69EB9-91FC-6668-93B3-9D40FE1FAE61}"/>
              </a:ext>
            </a:extLst>
          </p:cNvPr>
          <p:cNvSpPr txBox="1"/>
          <p:nvPr/>
        </p:nvSpPr>
        <p:spPr>
          <a:xfrm>
            <a:off x="10867290" y="3247290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39.85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68C6CC-B9F7-A428-D0AF-CE14490E240B}"/>
              </a:ext>
            </a:extLst>
          </p:cNvPr>
          <p:cNvSpPr txBox="1"/>
          <p:nvPr/>
        </p:nvSpPr>
        <p:spPr>
          <a:xfrm>
            <a:off x="10210797" y="3259013"/>
            <a:ext cx="7151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MEM</a:t>
            </a:r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4F82497-3681-CCFE-FEC7-F506078E0EF8}"/>
              </a:ext>
            </a:extLst>
          </p:cNvPr>
          <p:cNvSpPr/>
          <p:nvPr/>
        </p:nvSpPr>
        <p:spPr>
          <a:xfrm>
            <a:off x="363417" y="3839307"/>
            <a:ext cx="5638798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483CCC7-FC12-8081-226F-671D84DEC875}"/>
              </a:ext>
            </a:extLst>
          </p:cNvPr>
          <p:cNvSpPr/>
          <p:nvPr/>
        </p:nvSpPr>
        <p:spPr>
          <a:xfrm>
            <a:off x="6084279" y="3839306"/>
            <a:ext cx="5638798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579E805C-BC3D-CFB9-174D-7E0F25E29AC2}"/>
              </a:ext>
            </a:extLst>
          </p:cNvPr>
          <p:cNvSpPr txBox="1">
            <a:spLocks/>
          </p:cNvSpPr>
          <p:nvPr/>
        </p:nvSpPr>
        <p:spPr>
          <a:xfrm>
            <a:off x="348942" y="3955310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Yves Missi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6BCA66-8BDA-D687-365A-B087FD768229}"/>
              </a:ext>
            </a:extLst>
          </p:cNvPr>
          <p:cNvSpPr txBox="1"/>
          <p:nvPr/>
        </p:nvSpPr>
        <p:spPr>
          <a:xfrm>
            <a:off x="5122985" y="395067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62.72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1B51DD-92C8-22D1-F2B3-272113C1E62E}"/>
              </a:ext>
            </a:extLst>
          </p:cNvPr>
          <p:cNvSpPr txBox="1"/>
          <p:nvPr/>
        </p:nvSpPr>
        <p:spPr>
          <a:xfrm>
            <a:off x="4501661" y="395067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NOP</a:t>
            </a:r>
            <a:endParaRPr lang="en-US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92331EE-B042-F488-35A0-3CD3DC25E002}"/>
              </a:ext>
            </a:extLst>
          </p:cNvPr>
          <p:cNvSpPr txBox="1">
            <a:spLocks/>
          </p:cNvSpPr>
          <p:nvPr/>
        </p:nvSpPr>
        <p:spPr>
          <a:xfrm>
            <a:off x="6093250" y="3955310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Branden Carlson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EC81DE-B4B8-D0B3-EAE0-2A4CE0E76514}"/>
              </a:ext>
            </a:extLst>
          </p:cNvPr>
          <p:cNvSpPr txBox="1"/>
          <p:nvPr/>
        </p:nvSpPr>
        <p:spPr>
          <a:xfrm>
            <a:off x="10855568" y="3938952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39.49</a:t>
            </a: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34E07B-26C5-9E2A-2308-1C02F117BE31}"/>
              </a:ext>
            </a:extLst>
          </p:cNvPr>
          <p:cNvSpPr txBox="1"/>
          <p:nvPr/>
        </p:nvSpPr>
        <p:spPr>
          <a:xfrm>
            <a:off x="10234244" y="393895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OKC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9150EB4-3D64-D6B3-CA5A-BDD456D48DA1}"/>
              </a:ext>
            </a:extLst>
          </p:cNvPr>
          <p:cNvSpPr/>
          <p:nvPr/>
        </p:nvSpPr>
        <p:spPr>
          <a:xfrm>
            <a:off x="363416" y="4542691"/>
            <a:ext cx="5638798" cy="586154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2DBDF6B-EFD0-7D67-B535-DE1A3322DBF5}"/>
              </a:ext>
            </a:extLst>
          </p:cNvPr>
          <p:cNvSpPr/>
          <p:nvPr/>
        </p:nvSpPr>
        <p:spPr>
          <a:xfrm>
            <a:off x="6084276" y="4542690"/>
            <a:ext cx="5638798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16A3C25A-24DC-9DE9-0844-AF1B0590F48B}"/>
              </a:ext>
            </a:extLst>
          </p:cNvPr>
          <p:cNvSpPr txBox="1">
            <a:spLocks/>
          </p:cNvSpPr>
          <p:nvPr/>
        </p:nvSpPr>
        <p:spPr>
          <a:xfrm>
            <a:off x="360665" y="4670418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Stephon Castle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82B7B4-F5A8-71C9-A9DD-BA8C3BCA3D24}"/>
              </a:ext>
            </a:extLst>
          </p:cNvPr>
          <p:cNvSpPr txBox="1"/>
          <p:nvPr/>
        </p:nvSpPr>
        <p:spPr>
          <a:xfrm>
            <a:off x="5122984" y="4654060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51.19</a:t>
            </a:r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4D3D44-E959-32E5-84C8-82F97B3EBDE6}"/>
              </a:ext>
            </a:extLst>
          </p:cNvPr>
          <p:cNvSpPr txBox="1"/>
          <p:nvPr/>
        </p:nvSpPr>
        <p:spPr>
          <a:xfrm>
            <a:off x="4501660" y="465406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SAS</a:t>
            </a:r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C41C5415-CDED-7720-369F-EF286BCCF174}"/>
              </a:ext>
            </a:extLst>
          </p:cNvPr>
          <p:cNvSpPr txBox="1">
            <a:spLocks/>
          </p:cNvSpPr>
          <p:nvPr/>
        </p:nvSpPr>
        <p:spPr>
          <a:xfrm>
            <a:off x="6093248" y="4658694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Bub Carrington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178C0D-F829-6B95-7742-E3821401FDFC}"/>
              </a:ext>
            </a:extLst>
          </p:cNvPr>
          <p:cNvSpPr txBox="1"/>
          <p:nvPr/>
        </p:nvSpPr>
        <p:spPr>
          <a:xfrm>
            <a:off x="10855568" y="464233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36.11</a:t>
            </a:r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EB2299-85AA-5093-3194-F6354EEA30FC}"/>
              </a:ext>
            </a:extLst>
          </p:cNvPr>
          <p:cNvSpPr txBox="1"/>
          <p:nvPr/>
        </p:nvSpPr>
        <p:spPr>
          <a:xfrm>
            <a:off x="10234244" y="464233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WAS</a:t>
            </a:r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FD79AEB-B14C-0CFE-1A60-391651EC0803}"/>
              </a:ext>
            </a:extLst>
          </p:cNvPr>
          <p:cNvSpPr/>
          <p:nvPr/>
        </p:nvSpPr>
        <p:spPr>
          <a:xfrm>
            <a:off x="363416" y="5222629"/>
            <a:ext cx="5638798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B5602BA-7A35-BD6E-497B-5ABC84AAEB87}"/>
              </a:ext>
            </a:extLst>
          </p:cNvPr>
          <p:cNvSpPr/>
          <p:nvPr/>
        </p:nvSpPr>
        <p:spPr>
          <a:xfrm>
            <a:off x="6084276" y="5222628"/>
            <a:ext cx="5638798" cy="586154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3C50036F-8D02-90C7-4395-CF5C9D7EED3E}"/>
              </a:ext>
            </a:extLst>
          </p:cNvPr>
          <p:cNvSpPr txBox="1">
            <a:spLocks/>
          </p:cNvSpPr>
          <p:nvPr/>
        </p:nvSpPr>
        <p:spPr>
          <a:xfrm>
            <a:off x="360665" y="5350357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Matas 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Buzelis</a:t>
            </a:r>
            <a:endParaRPr lang="en-US" err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6E6590-BC3D-9200-C751-496D674A6EB7}"/>
              </a:ext>
            </a:extLst>
          </p:cNvPr>
          <p:cNvSpPr txBox="1"/>
          <p:nvPr/>
        </p:nvSpPr>
        <p:spPr>
          <a:xfrm>
            <a:off x="5122984" y="5333998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43.80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B95625-F295-49A6-6466-232BFE238289}"/>
              </a:ext>
            </a:extLst>
          </p:cNvPr>
          <p:cNvSpPr txBox="1"/>
          <p:nvPr/>
        </p:nvSpPr>
        <p:spPr>
          <a:xfrm>
            <a:off x="4501660" y="5333998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CHI</a:t>
            </a:r>
            <a:endParaRPr lang="en-US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250F5BB9-444B-D404-7E37-B152BDBB39A8}"/>
              </a:ext>
            </a:extLst>
          </p:cNvPr>
          <p:cNvSpPr txBox="1">
            <a:spLocks/>
          </p:cNvSpPr>
          <p:nvPr/>
        </p:nvSpPr>
        <p:spPr>
          <a:xfrm>
            <a:off x="6093248" y="5338632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Zach Edey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CFBC27-8F92-8A64-0A60-A5FAD8E05DB0}"/>
              </a:ext>
            </a:extLst>
          </p:cNvPr>
          <p:cNvSpPr txBox="1"/>
          <p:nvPr/>
        </p:nvSpPr>
        <p:spPr>
          <a:xfrm>
            <a:off x="10855568" y="532227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34.76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D36BB3-4F19-E0E9-4600-E165A18E779A}"/>
              </a:ext>
            </a:extLst>
          </p:cNvPr>
          <p:cNvSpPr txBox="1"/>
          <p:nvPr/>
        </p:nvSpPr>
        <p:spPr>
          <a:xfrm>
            <a:off x="10210798" y="5333997"/>
            <a:ext cx="7151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MEM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606B9E-9374-3658-A32E-8DEAEF8547DE}"/>
              </a:ext>
            </a:extLst>
          </p:cNvPr>
          <p:cNvSpPr/>
          <p:nvPr/>
        </p:nvSpPr>
        <p:spPr>
          <a:xfrm>
            <a:off x="527539" y="6183921"/>
            <a:ext cx="363415" cy="339970"/>
          </a:xfrm>
          <a:prstGeom prst="round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C28617-A954-C037-3D60-824CC267FF1E}"/>
              </a:ext>
            </a:extLst>
          </p:cNvPr>
          <p:cNvSpPr txBox="1">
            <a:spLocks/>
          </p:cNvSpPr>
          <p:nvPr/>
        </p:nvSpPr>
        <p:spPr>
          <a:xfrm>
            <a:off x="888203" y="6182694"/>
            <a:ext cx="4735942" cy="345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</a:rPr>
              <a:t>Rookie Of the Year Finalists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06B84-27AB-C79B-2BA4-46B2CE5C854C}"/>
              </a:ext>
            </a:extLst>
          </p:cNvPr>
          <p:cNvSpPr txBox="1"/>
          <p:nvPr/>
        </p:nvSpPr>
        <p:spPr>
          <a:xfrm>
            <a:off x="3681044" y="2555629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51047-F707-317E-ECE6-9CB78F83E822}"/>
              </a:ext>
            </a:extLst>
          </p:cNvPr>
          <p:cNvSpPr txBox="1"/>
          <p:nvPr/>
        </p:nvSpPr>
        <p:spPr>
          <a:xfrm>
            <a:off x="3540367" y="2074982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Position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F14EA2-4FDC-CDC6-EEE5-BEDB44C06A7F}"/>
              </a:ext>
            </a:extLst>
          </p:cNvPr>
          <p:cNvSpPr txBox="1"/>
          <p:nvPr/>
        </p:nvSpPr>
        <p:spPr>
          <a:xfrm>
            <a:off x="3681043" y="325901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D14FA1-DCEB-1616-43C0-6DC848F6B994}"/>
              </a:ext>
            </a:extLst>
          </p:cNvPr>
          <p:cNvSpPr txBox="1"/>
          <p:nvPr/>
        </p:nvSpPr>
        <p:spPr>
          <a:xfrm>
            <a:off x="3669321" y="3950675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409F5-35E6-3E56-7620-5C0C0B8D1DA8}"/>
              </a:ext>
            </a:extLst>
          </p:cNvPr>
          <p:cNvSpPr txBox="1"/>
          <p:nvPr/>
        </p:nvSpPr>
        <p:spPr>
          <a:xfrm>
            <a:off x="3669320" y="4654059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PG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16ED4A-9C5C-1E4C-B8CD-5D0202C1CB27}"/>
              </a:ext>
            </a:extLst>
          </p:cNvPr>
          <p:cNvSpPr txBox="1"/>
          <p:nvPr/>
        </p:nvSpPr>
        <p:spPr>
          <a:xfrm>
            <a:off x="3669320" y="5333997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SF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99A41-3E86-FC88-B64F-3F1472123185}"/>
              </a:ext>
            </a:extLst>
          </p:cNvPr>
          <p:cNvSpPr txBox="1"/>
          <p:nvPr/>
        </p:nvSpPr>
        <p:spPr>
          <a:xfrm>
            <a:off x="9390184" y="256735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SF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C2E63-299A-21CD-8EEF-FC4AAECCADA2}"/>
              </a:ext>
            </a:extLst>
          </p:cNvPr>
          <p:cNvSpPr txBox="1"/>
          <p:nvPr/>
        </p:nvSpPr>
        <p:spPr>
          <a:xfrm>
            <a:off x="9249506" y="2086705"/>
            <a:ext cx="8909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Position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B4EF0-68C9-4F17-0E30-69CFC08BC53C}"/>
              </a:ext>
            </a:extLst>
          </p:cNvPr>
          <p:cNvSpPr txBox="1"/>
          <p:nvPr/>
        </p:nvSpPr>
        <p:spPr>
          <a:xfrm>
            <a:off x="9390183" y="327073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SG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2E719C-8AAA-2068-792B-4D63DDE12F4B}"/>
              </a:ext>
            </a:extLst>
          </p:cNvPr>
          <p:cNvSpPr txBox="1"/>
          <p:nvPr/>
        </p:nvSpPr>
        <p:spPr>
          <a:xfrm>
            <a:off x="9378460" y="3962398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C854F2-DA6E-90A0-8F8B-E6E1CCDEF427}"/>
              </a:ext>
            </a:extLst>
          </p:cNvPr>
          <p:cNvSpPr txBox="1"/>
          <p:nvPr/>
        </p:nvSpPr>
        <p:spPr>
          <a:xfrm>
            <a:off x="9378460" y="466578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PG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FB6263-50F7-6443-F5BF-7CEA5E11542E}"/>
              </a:ext>
            </a:extLst>
          </p:cNvPr>
          <p:cNvSpPr txBox="1"/>
          <p:nvPr/>
        </p:nvSpPr>
        <p:spPr>
          <a:xfrm>
            <a:off x="9378460" y="534572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0D56-707B-B899-3B31-0AEC1C8F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chemeClr val="bg1"/>
                </a:solidFill>
              </a:rPr>
              <a:t>What is the </a:t>
            </a:r>
            <a:r>
              <a:rPr lang="en-US" sz="4800" b="1" err="1">
                <a:solidFill>
                  <a:schemeClr val="bg1"/>
                </a:solidFill>
              </a:rPr>
              <a:t>nba</a:t>
            </a:r>
            <a:r>
              <a:rPr lang="en-US" sz="4800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89E5-4597-8102-053C-6C592347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42929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The National Basketball Association (NBA) is a professional basketball league in North America with 30 teams.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The teams are divided into two conferences (west and east), playing 82 games in the regular season.</a:t>
            </a:r>
          </a:p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At the end of each regular season, players may receive honors such as All-NBA, All-Defensive, and All-Rookie Team selections.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79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04C7D-A0CF-91DF-659D-849E9EFF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979B-B762-9FF2-2E90-49303FA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66" y="1805355"/>
            <a:ext cx="3505019" cy="3593591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OUTCOME: </a:t>
            </a:r>
            <a:br>
              <a:rPr lang="en-US" sz="4400" b="1"/>
            </a:br>
            <a:r>
              <a:rPr lang="en-US" sz="4400" b="1" err="1">
                <a:solidFill>
                  <a:srgbClr val="FFFFFF"/>
                </a:solidFill>
              </a:rPr>
              <a:t>ALl</a:t>
            </a:r>
            <a:r>
              <a:rPr lang="en-US" sz="4400" b="1">
                <a:solidFill>
                  <a:srgbClr val="FFFFFF"/>
                </a:solidFill>
              </a:rPr>
              <a:t>-rookie</a:t>
            </a:r>
            <a:br>
              <a:rPr lang="en-US" sz="4400" b="1"/>
            </a:br>
            <a:br>
              <a:rPr lang="en-US" sz="4400" b="1"/>
            </a:br>
            <a:r>
              <a:rPr lang="en-US" sz="1800" b="1">
                <a:solidFill>
                  <a:srgbClr val="FFFFFF"/>
                </a:solidFill>
              </a:rPr>
              <a:t>announced  Tuesday, May 20 @2pm ET</a:t>
            </a:r>
            <a:endParaRPr lang="en-US" sz="18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CB9A9F-0AE2-4771-B300-761890BF59C2}"/>
              </a:ext>
            </a:extLst>
          </p:cNvPr>
          <p:cNvSpPr/>
          <p:nvPr/>
        </p:nvSpPr>
        <p:spPr>
          <a:xfrm>
            <a:off x="4325816" y="685800"/>
            <a:ext cx="5638798" cy="480647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39EFCE-4F85-101F-A90D-2B520137EA81}"/>
              </a:ext>
            </a:extLst>
          </p:cNvPr>
          <p:cNvSpPr/>
          <p:nvPr/>
        </p:nvSpPr>
        <p:spPr>
          <a:xfrm>
            <a:off x="4314092" y="3522784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5B9-6A37-076E-F4F9-AFBF68B4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341" y="743188"/>
            <a:ext cx="2379604" cy="2873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Stephon Castle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6F501-3C2D-79DB-2BED-797233F6B432}"/>
              </a:ext>
            </a:extLst>
          </p:cNvPr>
          <p:cNvSpPr txBox="1"/>
          <p:nvPr/>
        </p:nvSpPr>
        <p:spPr>
          <a:xfrm>
            <a:off x="8124093" y="738553"/>
            <a:ext cx="6916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51.19</a:t>
            </a:r>
          </a:p>
          <a:p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A1A07-1726-D72E-D988-85E1C0B7A9CA}"/>
              </a:ext>
            </a:extLst>
          </p:cNvPr>
          <p:cNvSpPr txBox="1"/>
          <p:nvPr/>
        </p:nvSpPr>
        <p:spPr>
          <a:xfrm>
            <a:off x="7397259" y="73855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SAS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EE3468-8B1C-3562-CD1B-CB163DB14C0A}"/>
              </a:ext>
            </a:extLst>
          </p:cNvPr>
          <p:cNvSpPr txBox="1">
            <a:spLocks/>
          </p:cNvSpPr>
          <p:nvPr/>
        </p:nvSpPr>
        <p:spPr>
          <a:xfrm>
            <a:off x="4276172" y="332880"/>
            <a:ext cx="2379604" cy="357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Player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18AE5-7CD1-1B18-CEAE-989FBEF75704}"/>
              </a:ext>
            </a:extLst>
          </p:cNvPr>
          <p:cNvSpPr txBox="1"/>
          <p:nvPr/>
        </p:nvSpPr>
        <p:spPr>
          <a:xfrm>
            <a:off x="8065474" y="316522"/>
            <a:ext cx="77372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%Prob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6DEBB-8BC8-F9A8-12FA-ACADC9789D92}"/>
              </a:ext>
            </a:extLst>
          </p:cNvPr>
          <p:cNvSpPr txBox="1"/>
          <p:nvPr/>
        </p:nvSpPr>
        <p:spPr>
          <a:xfrm>
            <a:off x="7350366" y="31652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Team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405380-23CD-6618-E450-C75A0432B82B}"/>
              </a:ext>
            </a:extLst>
          </p:cNvPr>
          <p:cNvSpPr txBox="1">
            <a:spLocks/>
          </p:cNvSpPr>
          <p:nvPr/>
        </p:nvSpPr>
        <p:spPr>
          <a:xfrm>
            <a:off x="4323064" y="3580173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Matas </a:t>
            </a: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Buzelis</a:t>
            </a:r>
            <a:endParaRPr lang="en-US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78DF8-1726-0693-2333-A2404E88FAC9}"/>
              </a:ext>
            </a:extLst>
          </p:cNvPr>
          <p:cNvSpPr txBox="1"/>
          <p:nvPr/>
        </p:nvSpPr>
        <p:spPr>
          <a:xfrm>
            <a:off x="8124090" y="3563815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43.80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1C24E-81C4-7E23-3558-55FDE109177E}"/>
              </a:ext>
            </a:extLst>
          </p:cNvPr>
          <p:cNvSpPr txBox="1"/>
          <p:nvPr/>
        </p:nvSpPr>
        <p:spPr>
          <a:xfrm>
            <a:off x="7397259" y="3563815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CHI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C668495-D60F-F8F6-F240-7E2AB8DE0D01}"/>
              </a:ext>
            </a:extLst>
          </p:cNvPr>
          <p:cNvSpPr/>
          <p:nvPr/>
        </p:nvSpPr>
        <p:spPr>
          <a:xfrm>
            <a:off x="4325815" y="1225060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82D7B76-E289-C5D9-D922-46B092481BD1}"/>
              </a:ext>
            </a:extLst>
          </p:cNvPr>
          <p:cNvSpPr/>
          <p:nvPr/>
        </p:nvSpPr>
        <p:spPr>
          <a:xfrm>
            <a:off x="4314092" y="4062045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9375E0B-2328-A22B-CF2D-8E3C16879436}"/>
              </a:ext>
            </a:extLst>
          </p:cNvPr>
          <p:cNvSpPr txBox="1">
            <a:spLocks/>
          </p:cNvSpPr>
          <p:nvPr/>
        </p:nvSpPr>
        <p:spPr>
          <a:xfrm>
            <a:off x="4323065" y="1294173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Zach Edey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2FA1FC-3F67-E12C-7B41-2585D54F8345}"/>
              </a:ext>
            </a:extLst>
          </p:cNvPr>
          <p:cNvSpPr txBox="1"/>
          <p:nvPr/>
        </p:nvSpPr>
        <p:spPr>
          <a:xfrm>
            <a:off x="8124090" y="1277815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34.76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061E88-1130-B731-E5B2-493BA802AD33}"/>
              </a:ext>
            </a:extLst>
          </p:cNvPr>
          <p:cNvSpPr txBox="1"/>
          <p:nvPr/>
        </p:nvSpPr>
        <p:spPr>
          <a:xfrm>
            <a:off x="7338644" y="1301260"/>
            <a:ext cx="72683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MEM</a:t>
            </a:r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617315E-5930-C91A-79A6-B5A0698587F6}"/>
              </a:ext>
            </a:extLst>
          </p:cNvPr>
          <p:cNvSpPr txBox="1">
            <a:spLocks/>
          </p:cNvSpPr>
          <p:nvPr/>
        </p:nvSpPr>
        <p:spPr>
          <a:xfrm>
            <a:off x="4323063" y="4119434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Bub Carrington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ED7AD2-ACB8-FC72-75FF-6C835F0F9535}"/>
              </a:ext>
            </a:extLst>
          </p:cNvPr>
          <p:cNvSpPr txBox="1"/>
          <p:nvPr/>
        </p:nvSpPr>
        <p:spPr>
          <a:xfrm>
            <a:off x="8124089" y="410307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36.11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2EC80-CEEA-9082-4624-229935CE9ADD}"/>
              </a:ext>
            </a:extLst>
          </p:cNvPr>
          <p:cNvSpPr txBox="1"/>
          <p:nvPr/>
        </p:nvSpPr>
        <p:spPr>
          <a:xfrm>
            <a:off x="7362088" y="4114799"/>
            <a:ext cx="7151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WAS</a:t>
            </a:r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C40D901-CD31-2956-D999-CD290DBA0AC7}"/>
              </a:ext>
            </a:extLst>
          </p:cNvPr>
          <p:cNvSpPr/>
          <p:nvPr/>
        </p:nvSpPr>
        <p:spPr>
          <a:xfrm>
            <a:off x="4314093" y="1752600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4D56E08-8DB6-062A-803F-F7823D888CC6}"/>
              </a:ext>
            </a:extLst>
          </p:cNvPr>
          <p:cNvSpPr/>
          <p:nvPr/>
        </p:nvSpPr>
        <p:spPr>
          <a:xfrm>
            <a:off x="4302371" y="4601307"/>
            <a:ext cx="5638798" cy="480647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17819CC-0BEB-05F0-92E3-27583645A03A}"/>
              </a:ext>
            </a:extLst>
          </p:cNvPr>
          <p:cNvSpPr txBox="1">
            <a:spLocks/>
          </p:cNvSpPr>
          <p:nvPr/>
        </p:nvSpPr>
        <p:spPr>
          <a:xfrm>
            <a:off x="4299618" y="1809988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Zaccharie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Risacher</a:t>
            </a: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9D8720-AC45-50A2-D18A-7A24BDD38A79}"/>
              </a:ext>
            </a:extLst>
          </p:cNvPr>
          <p:cNvSpPr txBox="1"/>
          <p:nvPr/>
        </p:nvSpPr>
        <p:spPr>
          <a:xfrm>
            <a:off x="8112369" y="1805353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42.61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7D5D2F-51D5-681E-754A-49462FD92720}"/>
              </a:ext>
            </a:extLst>
          </p:cNvPr>
          <p:cNvSpPr txBox="1"/>
          <p:nvPr/>
        </p:nvSpPr>
        <p:spPr>
          <a:xfrm>
            <a:off x="7385536" y="180535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ATL</a:t>
            </a:r>
            <a:endParaRPr lang="en-US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54E40987-B588-8549-22C2-25406E03436E}"/>
              </a:ext>
            </a:extLst>
          </p:cNvPr>
          <p:cNvSpPr txBox="1">
            <a:spLocks/>
          </p:cNvSpPr>
          <p:nvPr/>
        </p:nvSpPr>
        <p:spPr>
          <a:xfrm>
            <a:off x="4311342" y="4658696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Donovan Clingan</a:t>
            </a:r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2B1492-9550-C48B-50C3-E97A2D5A203F}"/>
              </a:ext>
            </a:extLst>
          </p:cNvPr>
          <p:cNvSpPr txBox="1"/>
          <p:nvPr/>
        </p:nvSpPr>
        <p:spPr>
          <a:xfrm>
            <a:off x="8112367" y="4642338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5.34</a:t>
            </a: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0D6CA1-BD74-C59B-94BA-CC3F77846058}"/>
              </a:ext>
            </a:extLst>
          </p:cNvPr>
          <p:cNvSpPr txBox="1"/>
          <p:nvPr/>
        </p:nvSpPr>
        <p:spPr>
          <a:xfrm>
            <a:off x="7385535" y="4642338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POR</a:t>
            </a:r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713B864-2CFC-7C1B-B83E-7EC402D2B80A}"/>
              </a:ext>
            </a:extLst>
          </p:cNvPr>
          <p:cNvSpPr/>
          <p:nvPr/>
        </p:nvSpPr>
        <p:spPr>
          <a:xfrm>
            <a:off x="4314092" y="2291860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C6672F8-0030-C5FE-585D-64716A90AE31}"/>
              </a:ext>
            </a:extLst>
          </p:cNvPr>
          <p:cNvSpPr/>
          <p:nvPr/>
        </p:nvSpPr>
        <p:spPr>
          <a:xfrm>
            <a:off x="4302368" y="5128845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01198C5-5617-7744-E504-7EE438514DF9}"/>
              </a:ext>
            </a:extLst>
          </p:cNvPr>
          <p:cNvSpPr txBox="1">
            <a:spLocks/>
          </p:cNvSpPr>
          <p:nvPr/>
        </p:nvSpPr>
        <p:spPr>
          <a:xfrm>
            <a:off x="4311341" y="2360974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Alex Sarr</a:t>
            </a:r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4B3A40-4AEB-EE7A-21A2-7EE2A9AFE692}"/>
              </a:ext>
            </a:extLst>
          </p:cNvPr>
          <p:cNvSpPr txBox="1"/>
          <p:nvPr/>
        </p:nvSpPr>
        <p:spPr>
          <a:xfrm>
            <a:off x="8112367" y="2344615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69.27</a:t>
            </a:r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B330A4-9024-7132-7448-968C0194D6F7}"/>
              </a:ext>
            </a:extLst>
          </p:cNvPr>
          <p:cNvSpPr txBox="1"/>
          <p:nvPr/>
        </p:nvSpPr>
        <p:spPr>
          <a:xfrm>
            <a:off x="7385535" y="2344615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WAS</a:t>
            </a:r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B16007AE-B2B7-2A8D-A733-204CA6D233FA}"/>
              </a:ext>
            </a:extLst>
          </p:cNvPr>
          <p:cNvSpPr txBox="1">
            <a:spLocks/>
          </p:cNvSpPr>
          <p:nvPr/>
        </p:nvSpPr>
        <p:spPr>
          <a:xfrm>
            <a:off x="4311340" y="5186234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Yves Missi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8FAA67-94A9-393B-61D2-E2A8190B5E1A}"/>
              </a:ext>
            </a:extLst>
          </p:cNvPr>
          <p:cNvSpPr txBox="1"/>
          <p:nvPr/>
        </p:nvSpPr>
        <p:spPr>
          <a:xfrm>
            <a:off x="8112367" y="516987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62.72</a:t>
            </a:r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23DAD2-FCA7-1CA9-27CC-9C08AE3991DD}"/>
              </a:ext>
            </a:extLst>
          </p:cNvPr>
          <p:cNvSpPr txBox="1"/>
          <p:nvPr/>
        </p:nvSpPr>
        <p:spPr>
          <a:xfrm>
            <a:off x="7385535" y="5169876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NOP</a:t>
            </a:r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0955E49-E17E-C767-5943-B251FC05EE5C}"/>
              </a:ext>
            </a:extLst>
          </p:cNvPr>
          <p:cNvSpPr/>
          <p:nvPr/>
        </p:nvSpPr>
        <p:spPr>
          <a:xfrm>
            <a:off x="4314092" y="2819399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5229D56-5B70-1507-47EA-7E9622A5F1E7}"/>
              </a:ext>
            </a:extLst>
          </p:cNvPr>
          <p:cNvSpPr/>
          <p:nvPr/>
        </p:nvSpPr>
        <p:spPr>
          <a:xfrm>
            <a:off x="4302368" y="5668106"/>
            <a:ext cx="5638798" cy="480647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65BCFF34-21A4-0E4B-6B6C-27807E2FD947}"/>
              </a:ext>
            </a:extLst>
          </p:cNvPr>
          <p:cNvSpPr txBox="1">
            <a:spLocks/>
          </p:cNvSpPr>
          <p:nvPr/>
        </p:nvSpPr>
        <p:spPr>
          <a:xfrm>
            <a:off x="4311341" y="2888512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Jaylen Wells</a:t>
            </a:r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A402B7-8C39-83DA-03EC-4700BF0461F5}"/>
              </a:ext>
            </a:extLst>
          </p:cNvPr>
          <p:cNvSpPr txBox="1"/>
          <p:nvPr/>
        </p:nvSpPr>
        <p:spPr>
          <a:xfrm>
            <a:off x="8112367" y="2872153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39.85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15932C-4478-7286-A44C-E9CDB99777C8}"/>
              </a:ext>
            </a:extLst>
          </p:cNvPr>
          <p:cNvSpPr txBox="1"/>
          <p:nvPr/>
        </p:nvSpPr>
        <p:spPr>
          <a:xfrm>
            <a:off x="7338643" y="2895599"/>
            <a:ext cx="7385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MEM</a:t>
            </a:r>
            <a:endParaRPr lang="en-US" sz="160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0241598-E9AD-535D-B9F8-5617328EEC9E}"/>
              </a:ext>
            </a:extLst>
          </p:cNvPr>
          <p:cNvSpPr txBox="1">
            <a:spLocks/>
          </p:cNvSpPr>
          <p:nvPr/>
        </p:nvSpPr>
        <p:spPr>
          <a:xfrm>
            <a:off x="4311340" y="5725494"/>
            <a:ext cx="2379604" cy="287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err="1">
                <a:solidFill>
                  <a:srgbClr val="000000"/>
                </a:solidFill>
                <a:ea typeface="+mn-lt"/>
                <a:cs typeface="+mn-lt"/>
              </a:rPr>
              <a:t>Kel'el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Ware</a:t>
            </a:r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E7E681-78E2-069B-F197-FB76DD13516A}"/>
              </a:ext>
            </a:extLst>
          </p:cNvPr>
          <p:cNvSpPr txBox="1"/>
          <p:nvPr/>
        </p:nvSpPr>
        <p:spPr>
          <a:xfrm>
            <a:off x="8112367" y="5709137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72.50</a:t>
            </a:r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73C25C-7905-BD52-710D-8C482CB03419}"/>
              </a:ext>
            </a:extLst>
          </p:cNvPr>
          <p:cNvSpPr txBox="1"/>
          <p:nvPr/>
        </p:nvSpPr>
        <p:spPr>
          <a:xfrm>
            <a:off x="7362090" y="5720860"/>
            <a:ext cx="7151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MIA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BC59E-D807-20BC-2CBC-791580363B4A}"/>
              </a:ext>
            </a:extLst>
          </p:cNvPr>
          <p:cNvSpPr txBox="1"/>
          <p:nvPr/>
        </p:nvSpPr>
        <p:spPr>
          <a:xfrm>
            <a:off x="6564919" y="73855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PG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1ABFC-7FA4-0C90-C4C7-46D741CADCC1}"/>
              </a:ext>
            </a:extLst>
          </p:cNvPr>
          <p:cNvSpPr txBox="1"/>
          <p:nvPr/>
        </p:nvSpPr>
        <p:spPr>
          <a:xfrm>
            <a:off x="6424242" y="316520"/>
            <a:ext cx="9144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Position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AE83A8-1010-BC55-7C43-B737A4F90D35}"/>
              </a:ext>
            </a:extLst>
          </p:cNvPr>
          <p:cNvSpPr txBox="1"/>
          <p:nvPr/>
        </p:nvSpPr>
        <p:spPr>
          <a:xfrm>
            <a:off x="6564918" y="1277815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9C7974-F007-8DC9-AEBF-E75CB528294E}"/>
              </a:ext>
            </a:extLst>
          </p:cNvPr>
          <p:cNvSpPr txBox="1"/>
          <p:nvPr/>
        </p:nvSpPr>
        <p:spPr>
          <a:xfrm>
            <a:off x="6553197" y="180535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SF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2DD72-5010-AAE3-5228-23F3488E16A0}"/>
              </a:ext>
            </a:extLst>
          </p:cNvPr>
          <p:cNvSpPr txBox="1"/>
          <p:nvPr/>
        </p:nvSpPr>
        <p:spPr>
          <a:xfrm>
            <a:off x="6553195" y="2344614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32EF2-84FA-24C7-5201-061BEF44B072}"/>
              </a:ext>
            </a:extLst>
          </p:cNvPr>
          <p:cNvSpPr txBox="1"/>
          <p:nvPr/>
        </p:nvSpPr>
        <p:spPr>
          <a:xfrm>
            <a:off x="6553195" y="287215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SG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6BD455-76D0-3116-0E26-445B3C952BB9}"/>
              </a:ext>
            </a:extLst>
          </p:cNvPr>
          <p:cNvSpPr txBox="1"/>
          <p:nvPr/>
        </p:nvSpPr>
        <p:spPr>
          <a:xfrm>
            <a:off x="6541475" y="3587260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SF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DF0CA-9A5D-C8F7-4A67-C2185B1E1D7F}"/>
              </a:ext>
            </a:extLst>
          </p:cNvPr>
          <p:cNvSpPr txBox="1"/>
          <p:nvPr/>
        </p:nvSpPr>
        <p:spPr>
          <a:xfrm>
            <a:off x="6541474" y="412652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PG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DBAABF-375E-F1CD-D923-E1B0B328718D}"/>
              </a:ext>
            </a:extLst>
          </p:cNvPr>
          <p:cNvSpPr txBox="1"/>
          <p:nvPr/>
        </p:nvSpPr>
        <p:spPr>
          <a:xfrm>
            <a:off x="6529752" y="4665784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137848-810D-4173-DF1C-FCFFBE975892}"/>
              </a:ext>
            </a:extLst>
          </p:cNvPr>
          <p:cNvSpPr txBox="1"/>
          <p:nvPr/>
        </p:nvSpPr>
        <p:spPr>
          <a:xfrm>
            <a:off x="6529752" y="5193322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B8DDF6-FBE9-0572-C4D5-D20156742DE3}"/>
              </a:ext>
            </a:extLst>
          </p:cNvPr>
          <p:cNvSpPr txBox="1"/>
          <p:nvPr/>
        </p:nvSpPr>
        <p:spPr>
          <a:xfrm>
            <a:off x="6529752" y="5732583"/>
            <a:ext cx="6799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</a:t>
            </a:r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6E74A95-FA19-535B-1A1E-2103B6371957}"/>
              </a:ext>
            </a:extLst>
          </p:cNvPr>
          <p:cNvSpPr txBox="1">
            <a:spLocks/>
          </p:cNvSpPr>
          <p:nvPr/>
        </p:nvSpPr>
        <p:spPr>
          <a:xfrm>
            <a:off x="10489403" y="1962387"/>
            <a:ext cx="1254188" cy="3928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</a:rPr>
              <a:t>1st-Team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C45DD21-9446-F925-A7B3-186B0194A7AE}"/>
              </a:ext>
            </a:extLst>
          </p:cNvPr>
          <p:cNvSpPr txBox="1">
            <a:spLocks/>
          </p:cNvSpPr>
          <p:nvPr/>
        </p:nvSpPr>
        <p:spPr>
          <a:xfrm>
            <a:off x="10489402" y="4459401"/>
            <a:ext cx="1324526" cy="3694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</a:rPr>
              <a:t>2nd-Team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26508EB-1085-023F-220C-467115692618}"/>
              </a:ext>
            </a:extLst>
          </p:cNvPr>
          <p:cNvSpPr txBox="1"/>
          <p:nvPr/>
        </p:nvSpPr>
        <p:spPr>
          <a:xfrm>
            <a:off x="8956430" y="738553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118009-2575-8567-755A-0206278E15AA}"/>
              </a:ext>
            </a:extLst>
          </p:cNvPr>
          <p:cNvSpPr txBox="1"/>
          <p:nvPr/>
        </p:nvSpPr>
        <p:spPr>
          <a:xfrm>
            <a:off x="8815750" y="339967"/>
            <a:ext cx="11605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Est. Rank</a:t>
            </a:r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06A980-558E-F332-3F27-971D90A80C28}"/>
              </a:ext>
            </a:extLst>
          </p:cNvPr>
          <p:cNvSpPr txBox="1"/>
          <p:nvPr/>
        </p:nvSpPr>
        <p:spPr>
          <a:xfrm>
            <a:off x="8956427" y="356381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02183-0FC4-C715-8345-04F24389E9DD}"/>
              </a:ext>
            </a:extLst>
          </p:cNvPr>
          <p:cNvSpPr txBox="1"/>
          <p:nvPr/>
        </p:nvSpPr>
        <p:spPr>
          <a:xfrm>
            <a:off x="8956427" y="127781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11269D-CEC3-9C84-FCE5-C5F92E4545DD}"/>
              </a:ext>
            </a:extLst>
          </p:cNvPr>
          <p:cNvSpPr txBox="1"/>
          <p:nvPr/>
        </p:nvSpPr>
        <p:spPr>
          <a:xfrm>
            <a:off x="8956426" y="4103075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9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6722C5-5FB7-59E8-DEC3-C420705F8A51}"/>
              </a:ext>
            </a:extLst>
          </p:cNvPr>
          <p:cNvSpPr txBox="1"/>
          <p:nvPr/>
        </p:nvSpPr>
        <p:spPr>
          <a:xfrm>
            <a:off x="8944706" y="1805353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D94B5E-1AAD-C900-3617-5DC0112BB218}"/>
              </a:ext>
            </a:extLst>
          </p:cNvPr>
          <p:cNvSpPr txBox="1"/>
          <p:nvPr/>
        </p:nvSpPr>
        <p:spPr>
          <a:xfrm>
            <a:off x="8944704" y="4642337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43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BD406-B45F-CD78-1F80-42E7C8606F60}"/>
              </a:ext>
            </a:extLst>
          </p:cNvPr>
          <p:cNvSpPr txBox="1"/>
          <p:nvPr/>
        </p:nvSpPr>
        <p:spPr>
          <a:xfrm>
            <a:off x="8944704" y="2344614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D19A8E-62F3-64A6-2ECA-1FE45C343E05}"/>
              </a:ext>
            </a:extLst>
          </p:cNvPr>
          <p:cNvSpPr txBox="1"/>
          <p:nvPr/>
        </p:nvSpPr>
        <p:spPr>
          <a:xfrm>
            <a:off x="8944704" y="5169875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A2AACA-94CB-5027-DF37-B6541E92715F}"/>
              </a:ext>
            </a:extLst>
          </p:cNvPr>
          <p:cNvSpPr txBox="1"/>
          <p:nvPr/>
        </p:nvSpPr>
        <p:spPr>
          <a:xfrm>
            <a:off x="8944704" y="2872152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73D74-BFCC-F7AD-CBC7-987D65606AEE}"/>
              </a:ext>
            </a:extLst>
          </p:cNvPr>
          <p:cNvSpPr txBox="1"/>
          <p:nvPr/>
        </p:nvSpPr>
        <p:spPr>
          <a:xfrm>
            <a:off x="8944704" y="5709136"/>
            <a:ext cx="69166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66E612C-060C-B73D-069B-9567D8E0A812}"/>
              </a:ext>
            </a:extLst>
          </p:cNvPr>
          <p:cNvSpPr/>
          <p:nvPr/>
        </p:nvSpPr>
        <p:spPr>
          <a:xfrm>
            <a:off x="164124" y="5386752"/>
            <a:ext cx="363415" cy="33997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A92ECF4-B37A-4D85-443F-22218613E602}"/>
              </a:ext>
            </a:extLst>
          </p:cNvPr>
          <p:cNvSpPr txBox="1">
            <a:spLocks/>
          </p:cNvSpPr>
          <p:nvPr/>
        </p:nvSpPr>
        <p:spPr>
          <a:xfrm>
            <a:off x="524788" y="5362079"/>
            <a:ext cx="2766466" cy="334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</a:rPr>
              <a:t>Rookie of the Year Winner</a:t>
            </a:r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9CA3582-3D87-C481-7DD3-A7080D86A858}"/>
              </a:ext>
            </a:extLst>
          </p:cNvPr>
          <p:cNvSpPr/>
          <p:nvPr/>
        </p:nvSpPr>
        <p:spPr>
          <a:xfrm>
            <a:off x="164123" y="5855674"/>
            <a:ext cx="363415" cy="339970"/>
          </a:xfrm>
          <a:prstGeom prst="round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F581D050-579B-6E9C-377E-DCA8B98165FE}"/>
              </a:ext>
            </a:extLst>
          </p:cNvPr>
          <p:cNvSpPr txBox="1">
            <a:spLocks/>
          </p:cNvSpPr>
          <p:nvPr/>
        </p:nvSpPr>
        <p:spPr>
          <a:xfrm>
            <a:off x="524787" y="5854447"/>
            <a:ext cx="2836804" cy="263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rgbClr val="FFFFFF"/>
                </a:solidFill>
              </a:rPr>
              <a:t>Did not make our Top-10</a:t>
            </a:r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98A8C3CF-CBEE-D805-C38B-C3D961A71179}"/>
              </a:ext>
            </a:extLst>
          </p:cNvPr>
          <p:cNvSpPr txBox="1">
            <a:spLocks/>
          </p:cNvSpPr>
          <p:nvPr/>
        </p:nvSpPr>
        <p:spPr>
          <a:xfrm>
            <a:off x="4276171" y="6288200"/>
            <a:ext cx="5837911" cy="263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*Branden Carlson, ranked 8th in our model, did not make the team</a:t>
            </a:r>
            <a:endParaRPr lang="en-US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61EBA9-F772-2FE3-8BD2-7DF88BFB1204}"/>
              </a:ext>
            </a:extLst>
          </p:cNvPr>
          <p:cNvCxnSpPr/>
          <p:nvPr/>
        </p:nvCxnSpPr>
        <p:spPr>
          <a:xfrm flipV="1">
            <a:off x="4103077" y="3393831"/>
            <a:ext cx="7795845" cy="23445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3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7156C8-253B-C57A-A3D2-4F71D314D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D62F-D910-4093-E89F-B55A3249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Limitations &amp; 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D15F-7D90-141A-7F12-9F0BAC2A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32018"/>
            <a:ext cx="10691265" cy="419115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Limitations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No advanced metrics (e.g., BPM, RAPTOR)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Voter biases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Some player/team context omitted (e.g., team record, media coverage)</a:t>
            </a:r>
          </a:p>
          <a:p>
            <a:pPr marL="971550" lvl="1" indent="-285750">
              <a:buFont typeface="Arial"/>
              <a:buChar char="•"/>
            </a:pP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Assumptions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Selection criteria consistent across years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Variables accurately reported and standardized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51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F907A-9CCB-FEFF-B275-63D28B90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1088-9E71-D3B1-4FD6-C5904B6B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6FC5-AB16-3E4D-7D95-6A2D86C1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32018"/>
            <a:ext cx="10691265" cy="419115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Summary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Logistic regression can reasonably predict honors selections.</a:t>
            </a:r>
            <a:endParaRPr lang="en-US" sz="20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Defensive selections more complex due to interactions.</a:t>
            </a:r>
            <a:endParaRPr lang="en-US" sz="200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Rookie selection influenced by playing time and efficiency.</a:t>
            </a:r>
            <a:endParaRPr lang="en-US"/>
          </a:p>
          <a:p>
            <a:pPr lvl="1">
              <a:buFont typeface="Arial"/>
              <a:buChar char="•"/>
            </a:pP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Implications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Teams can use this to identify rising stars or undervalued contributors.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Sports media and bettors may apply similar models.</a:t>
            </a:r>
            <a:endParaRPr lang="en-US"/>
          </a:p>
          <a:p>
            <a:pPr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3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98D6FA-5782-AACB-059B-15E0B9B1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53CB-F39D-FA33-6D6D-FCADB710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603" y="2979174"/>
            <a:ext cx="10691265" cy="1307592"/>
          </a:xfrm>
        </p:spPr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Thank  you. QA?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DE6846-4F90-DF74-7680-8B1DF6F1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12D7-B913-9B62-943B-4CC905D8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4024-15E0-B126-2AC3-DFE8C0C1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615282"/>
            <a:ext cx="10691265" cy="1625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>
                <a:solidFill>
                  <a:srgbClr val="FFFFFF"/>
                </a:solidFill>
                <a:ea typeface="+mn-lt"/>
                <a:cs typeface="+mn-lt"/>
              </a:rPr>
              <a:t>Can we predict NBA honors using regular season </a:t>
            </a:r>
            <a:endParaRPr lang="en-US"/>
          </a:p>
          <a:p>
            <a:pPr marL="0" indent="0" algn="ctr">
              <a:buNone/>
            </a:pPr>
            <a:r>
              <a:rPr lang="en-US" sz="3200">
                <a:solidFill>
                  <a:srgbClr val="FFFFFF"/>
                </a:solidFill>
                <a:ea typeface="+mn-lt"/>
                <a:cs typeface="+mn-lt"/>
              </a:rPr>
              <a:t>box score statistics?</a:t>
            </a:r>
            <a:endParaRPr lang="en-US" sz="320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D190C-2012-6B1D-3AEA-ADD464B3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3793-C0DE-54D1-5046-03CF8EE0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Why this project matters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9E23-EA78-5D6D-FF14-CB1496F1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2827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All-NBA honors influence supermax contract eligibility.</a:t>
            </a:r>
          </a:p>
          <a:p>
            <a:pPr marL="514350" indent="-514350">
              <a:buAutoNum type="arabicPeriod"/>
            </a:pPr>
            <a:endParaRPr lang="en-US" sz="280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Recognition impacts player value and sports betting markets.</a:t>
            </a:r>
          </a:p>
          <a:p>
            <a:pPr marL="514350" indent="-514350">
              <a:buAutoNum type="arabicPeriod"/>
            </a:pPr>
            <a:endParaRPr lang="en-US" sz="280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Understanding selection patterns can assist in front office decisions and analytics.</a:t>
            </a:r>
          </a:p>
          <a:p>
            <a:pPr>
              <a:buAutoNum type="arabicPeriod"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7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8B129-5C3C-4FE2-0864-12C33154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F3B3-9347-9DE1-B421-1382101B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chemeClr val="bg1"/>
                </a:solidFill>
              </a:rPr>
              <a:t>Data source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A4DF-BA22-CF1B-5DB9-C1E4B43C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42929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Source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: Kaggle dataset by Sumitro Datta</a:t>
            </a:r>
          </a:p>
          <a:p>
            <a:pPr lvl="1"/>
            <a:r>
              <a:rPr lang="en-US" sz="28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https://www.kaggle.com/datasets/sumitrodatta/nba-aba-baa-stats</a:t>
            </a:r>
            <a:endParaRPr lang="en-US" sz="2800">
              <a:solidFill>
                <a:schemeClr val="bg1"/>
              </a:solidFill>
            </a:endParaRPr>
          </a:p>
          <a:p>
            <a:pPr lvl="1"/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Scope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: Includes NBA from 1947 - present, but we filtered for 2016-17 until 2023-24 excluding 2019-20 &amp; 2020-21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4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38038-F01B-408D-E162-2572600FB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AA25-F433-506C-0B4D-1D61CC79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492369"/>
            <a:ext cx="10691265" cy="1307592"/>
          </a:xfrm>
        </p:spPr>
        <p:txBody>
          <a:bodyPr/>
          <a:lstStyle/>
          <a:p>
            <a:r>
              <a:rPr lang="en-US" sz="4800" b="1">
                <a:solidFill>
                  <a:schemeClr val="bg1"/>
                </a:solidFill>
              </a:rPr>
              <a:t>Data source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D240-E254-CEFA-E8C9-5BE2A45C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47561"/>
            <a:ext cx="10691265" cy="42929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Variables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28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Games played (g), games started (</a:t>
            </a:r>
            <a:r>
              <a:rPr lang="en-US" sz="2800" err="1">
                <a:solidFill>
                  <a:schemeClr val="bg1"/>
                </a:solidFill>
                <a:ea typeface="+mn-lt"/>
                <a:cs typeface="+mn-lt"/>
              </a:rPr>
              <a:t>gs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), minutes played (mp), points per 100 possessions, assists, rebounds, steals, blocks, fouls, etc.</a:t>
            </a:r>
            <a:endParaRPr lang="en-US" sz="28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endParaRPr lang="en-US" sz="28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Why per 100 possessions stats (over per game or per 36 minutes)?</a:t>
            </a:r>
            <a:endParaRPr lang="en-US" sz="28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Controls for pace and playing time.</a:t>
            </a:r>
            <a:endParaRPr lang="en-US" sz="28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More standardized measure of efficiency across different eras and teams.</a:t>
            </a:r>
            <a:endParaRPr lang="en-US" sz="2800">
              <a:solidFill>
                <a:schemeClr val="bg1"/>
              </a:solidFill>
            </a:endParaRPr>
          </a:p>
          <a:p>
            <a:pPr>
              <a:buNone/>
            </a:pP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6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59BF0E-5BD4-C61E-4C2B-B4AA5A0D9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5AEE-1EC0-1864-7B36-9BFC318A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Data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8694-6AA6-BF4E-81E6-34D0DEB8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2827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FFFFFF"/>
                </a:solidFill>
                <a:ea typeface="+mn-lt"/>
                <a:cs typeface="+mn-lt"/>
              </a:rPr>
              <a:t>Eligibility Criteria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: </a:t>
            </a:r>
          </a:p>
          <a:p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All-NBA/All-Defense: </a:t>
            </a:r>
            <a:r>
              <a:rPr lang="en-US" sz="2600">
                <a:solidFill>
                  <a:srgbClr val="FFFFFF"/>
                </a:solidFill>
                <a:ea typeface="+mn-lt"/>
                <a:cs typeface="+mn-lt"/>
              </a:rPr>
              <a:t>(as of 2023)</a:t>
            </a:r>
            <a:endParaRPr lang="en-US" sz="280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>
                <a:solidFill>
                  <a:srgbClr val="FFFFFF"/>
                </a:solidFill>
                <a:ea typeface="+mn-lt"/>
                <a:cs typeface="+mn-lt"/>
              </a:rPr>
              <a:t> g &gt;= 65 and mp &gt;= 20 mins per game (except two games)</a:t>
            </a:r>
            <a:endParaRPr lang="en-US" sz="26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All-Rookie: experience == 1</a:t>
            </a:r>
            <a:endParaRPr lang="en-US"/>
          </a:p>
          <a:p>
            <a:endParaRPr lang="en-US" sz="2800">
              <a:solidFill>
                <a:srgbClr val="FFFFFF"/>
              </a:solidFill>
            </a:endParaRPr>
          </a:p>
          <a:p>
            <a:pPr marL="514350" indent="-514350">
              <a:buAutoNum type="arabicPeriod"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2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8C89D-54DE-8538-EC0D-2F7E9CB33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B61-7A68-4EAA-69B2-605732DF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FFFFFF"/>
                </a:solidFill>
              </a:rPr>
              <a:t>Data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931F-0066-C6AC-5BBD-677677D1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2827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FFFFFF"/>
                </a:solidFill>
                <a:ea typeface="+mn-lt"/>
                <a:cs typeface="+mn-lt"/>
              </a:rPr>
              <a:t>Descriptive Statistics</a:t>
            </a: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971550" lvl="1" indent="-285750"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Correlation matrix to explore relationships.</a:t>
            </a:r>
            <a:endParaRPr lang="en-US"/>
          </a:p>
          <a:p>
            <a:pPr marL="971550" lvl="1" indent="-285750">
              <a:buFont typeface="Arial"/>
            </a:pPr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Players with more minutes, points, and efficiency tend to receive honors.</a:t>
            </a:r>
            <a:endParaRPr lang="en-US"/>
          </a:p>
          <a:p>
            <a:pPr marL="0" indent="0">
              <a:buNone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4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29095D-353B-F117-520E-53D34B87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F2C0D-6396-D346-12FB-3BC99A87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87331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Data summary</a:t>
            </a:r>
            <a:endParaRPr lang="en-US"/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C9FB8E61-F025-F8B9-A14E-D4EABEF5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02" y="330098"/>
            <a:ext cx="11370797" cy="534311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9199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1344</Words>
  <Application>Microsoft Office PowerPoint</Application>
  <PresentationFormat>Widescreen</PresentationFormat>
  <Paragraphs>400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Calisto MT</vt:lpstr>
      <vt:lpstr>Consolas</vt:lpstr>
      <vt:lpstr>Courier New</vt:lpstr>
      <vt:lpstr>Impact</vt:lpstr>
      <vt:lpstr>Univers Condensed</vt:lpstr>
      <vt:lpstr>ChronicleVTI</vt:lpstr>
      <vt:lpstr>NBA Honors  Selections</vt:lpstr>
      <vt:lpstr>What is the nba?</vt:lpstr>
      <vt:lpstr>Research Question</vt:lpstr>
      <vt:lpstr>Why this project matters</vt:lpstr>
      <vt:lpstr>Data source</vt:lpstr>
      <vt:lpstr>Data source</vt:lpstr>
      <vt:lpstr>Data summary</vt:lpstr>
      <vt:lpstr>Data summary</vt:lpstr>
      <vt:lpstr>Data summary</vt:lpstr>
      <vt:lpstr>Modeling overview</vt:lpstr>
      <vt:lpstr>Modeling overview</vt:lpstr>
      <vt:lpstr>All-NBA Model</vt:lpstr>
      <vt:lpstr>All-nba model</vt:lpstr>
      <vt:lpstr>All-Defense Model</vt:lpstr>
      <vt:lpstr>All-rookie Model</vt:lpstr>
      <vt:lpstr>All-rookie model</vt:lpstr>
      <vt:lpstr>2025 Season predictions: ALl-nba</vt:lpstr>
      <vt:lpstr>2025 Season predictions: ALl-defense</vt:lpstr>
      <vt:lpstr>2025 Season predictions: ALl-rookie</vt:lpstr>
      <vt:lpstr>OUTCOME:  ALl-rookie  announced  Tuesday, May 20 @2pm ET</vt:lpstr>
      <vt:lpstr>Limitations &amp; assumptions</vt:lpstr>
      <vt:lpstr>Conclusion</vt:lpstr>
      <vt:lpstr>Thank  you. QA?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Almona Almona</cp:lastModifiedBy>
  <cp:revision>2</cp:revision>
  <dcterms:created xsi:type="dcterms:W3CDTF">2025-05-20T23:49:49Z</dcterms:created>
  <dcterms:modified xsi:type="dcterms:W3CDTF">2025-05-22T04:16:58Z</dcterms:modified>
</cp:coreProperties>
</file>