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65" r:id="rId2"/>
    <p:sldId id="266" r:id="rId3"/>
    <p:sldId id="268" r:id="rId4"/>
    <p:sldId id="269" r:id="rId5"/>
    <p:sldId id="270" r:id="rId6"/>
    <p:sldId id="272" r:id="rId7"/>
    <p:sldId id="273" r:id="rId8"/>
    <p:sldId id="274" r:id="rId9"/>
    <p:sldId id="275" r:id="rId10"/>
    <p:sldId id="276" r:id="rId11"/>
    <p:sldId id="277" r:id="rId12"/>
    <p:sldId id="278" r:id="rId13"/>
    <p:sldId id="279" r:id="rId14"/>
    <p:sldId id="280" r:id="rId15"/>
    <p:sldId id="281" r:id="rId16"/>
    <p:sldId id="285" r:id="rId17"/>
    <p:sldId id="284" r:id="rId18"/>
    <p:sldId id="286" r:id="rId19"/>
    <p:sldId id="287"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72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A475EE-1E35-2F41-516E-93A8220623D4}" v="1" dt="2025-05-08T23:40:05.396"/>
    <p1510:client id="{39313714-1C16-2D11-168B-44CE5F1769D3}" v="1" dt="2025-05-09T20:04:36.713"/>
    <p1510:client id="{51AEE338-DD11-D6DF-1F71-29F3DA80CB8A}" v="356" dt="2025-05-08T12:26:01.516"/>
    <p1510:client id="{6F11CD51-D8A2-42B6-869A-75E7BFDBA1A3}" v="8" dt="2025-05-08T12:29:17.206"/>
    <p1510:client id="{E4C8B55D-C091-C212-2300-15483F339289}" v="28" dt="2025-05-09T14:08:27.627"/>
  </p1510:revLst>
</p1510:revInfo>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3130" autoAdjust="0"/>
  </p:normalViewPr>
  <p:slideViewPr>
    <p:cSldViewPr snapToGrid="0">
      <p:cViewPr varScale="1">
        <p:scale>
          <a:sx n="98" d="100"/>
          <a:sy n="98" d="100"/>
        </p:scale>
        <p:origin x="52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astbenutzer" providerId="Windows Live" clId="Web-{6F11CD51-D8A2-42B6-869A-75E7BFDBA1A3}"/>
    <pc:docChg chg="modSld">
      <pc:chgData name="Gastbenutzer" userId="" providerId="Windows Live" clId="Web-{6F11CD51-D8A2-42B6-869A-75E7BFDBA1A3}" dt="2025-05-08T12:29:17.206" v="6" actId="20577"/>
      <pc:docMkLst>
        <pc:docMk/>
      </pc:docMkLst>
      <pc:sldChg chg="modSp">
        <pc:chgData name="Gastbenutzer" userId="" providerId="Windows Live" clId="Web-{6F11CD51-D8A2-42B6-869A-75E7BFDBA1A3}" dt="2025-05-08T12:29:17.206" v="6" actId="20577"/>
        <pc:sldMkLst>
          <pc:docMk/>
          <pc:sldMk cId="4186519774" sldId="259"/>
        </pc:sldMkLst>
        <pc:spChg chg="mod">
          <ac:chgData name="Gastbenutzer" userId="" providerId="Windows Live" clId="Web-{6F11CD51-D8A2-42B6-869A-75E7BFDBA1A3}" dt="2025-05-08T12:29:17.206" v="6" actId="20577"/>
          <ac:spMkLst>
            <pc:docMk/>
            <pc:sldMk cId="4186519774" sldId="259"/>
            <ac:spMk id="2" creationId="{CA939C49-C33B-839F-5594-29479477C6A3}"/>
          </ac:spMkLst>
        </pc:spChg>
      </pc:sldChg>
      <pc:sldChg chg="modSp">
        <pc:chgData name="Gastbenutzer" userId="" providerId="Windows Live" clId="Web-{6F11CD51-D8A2-42B6-869A-75E7BFDBA1A3}" dt="2025-05-08T12:28:41.408" v="3" actId="20577"/>
        <pc:sldMkLst>
          <pc:docMk/>
          <pc:sldMk cId="3461150471" sldId="260"/>
        </pc:sldMkLst>
        <pc:spChg chg="mod">
          <ac:chgData name="Gastbenutzer" userId="" providerId="Windows Live" clId="Web-{6F11CD51-D8A2-42B6-869A-75E7BFDBA1A3}" dt="2025-05-08T12:28:41.408" v="3" actId="20577"/>
          <ac:spMkLst>
            <pc:docMk/>
            <pc:sldMk cId="3461150471" sldId="260"/>
            <ac:spMk id="2" creationId="{1451998A-D463-20FE-9660-365561150B62}"/>
          </ac:spMkLst>
        </pc:spChg>
      </pc:sldChg>
    </pc:docChg>
  </pc:docChgLst>
  <pc:docChgLst>
    <pc:chgData name="Gastbenutzer" providerId="Windows Live" clId="Web-{E4C8B55D-C091-C212-2300-15483F339289}"/>
    <pc:docChg chg="addSld delSld modSld">
      <pc:chgData name="Gastbenutzer" userId="" providerId="Windows Live" clId="Web-{E4C8B55D-C091-C212-2300-15483F339289}" dt="2025-05-09T14:08:27.627" v="29"/>
      <pc:docMkLst>
        <pc:docMk/>
      </pc:docMkLst>
      <pc:sldChg chg="modSp new del">
        <pc:chgData name="Gastbenutzer" userId="" providerId="Windows Live" clId="Web-{E4C8B55D-C091-C212-2300-15483F339289}" dt="2025-05-09T14:08:27.627" v="29"/>
        <pc:sldMkLst>
          <pc:docMk/>
          <pc:sldMk cId="1204462421" sldId="261"/>
        </pc:sldMkLst>
        <pc:spChg chg="mod">
          <ac:chgData name="Gastbenutzer" userId="" providerId="Windows Live" clId="Web-{E4C8B55D-C091-C212-2300-15483F339289}" dt="2025-05-09T14:06:56.436" v="10" actId="20577"/>
          <ac:spMkLst>
            <pc:docMk/>
            <pc:sldMk cId="1204462421" sldId="261"/>
            <ac:spMk id="2" creationId="{61523EEA-44C3-C6E0-37B4-158224BABCE4}"/>
          </ac:spMkLst>
        </pc:spChg>
        <pc:spChg chg="mod">
          <ac:chgData name="Gastbenutzer" userId="" providerId="Windows Live" clId="Web-{E4C8B55D-C091-C212-2300-15483F339289}" dt="2025-05-09T14:06:58.780" v="11" actId="20577"/>
          <ac:spMkLst>
            <pc:docMk/>
            <pc:sldMk cId="1204462421" sldId="261"/>
            <ac:spMk id="3" creationId="{B2D302DE-C89C-4100-C067-81DD7476CF75}"/>
          </ac:spMkLst>
        </pc:spChg>
      </pc:sldChg>
      <pc:sldChg chg="addSp delSp modSp new del">
        <pc:chgData name="Gastbenutzer" userId="" providerId="Windows Live" clId="Web-{E4C8B55D-C091-C212-2300-15483F339289}" dt="2025-05-09T14:08:25.674" v="28"/>
        <pc:sldMkLst>
          <pc:docMk/>
          <pc:sldMk cId="2616910796" sldId="262"/>
        </pc:sldMkLst>
        <pc:spChg chg="mod">
          <ac:chgData name="Gastbenutzer" userId="" providerId="Windows Live" clId="Web-{E4C8B55D-C091-C212-2300-15483F339289}" dt="2025-05-09T14:08:02.470" v="24" actId="20577"/>
          <ac:spMkLst>
            <pc:docMk/>
            <pc:sldMk cId="2616910796" sldId="262"/>
            <ac:spMk id="2" creationId="{4473EE4E-E64F-8436-B00D-6AE8C2F92C7A}"/>
          </ac:spMkLst>
        </pc:spChg>
        <pc:spChg chg="del">
          <ac:chgData name="Gastbenutzer" userId="" providerId="Windows Live" clId="Web-{E4C8B55D-C091-C212-2300-15483F339289}" dt="2025-05-09T14:08:16.830" v="25"/>
          <ac:spMkLst>
            <pc:docMk/>
            <pc:sldMk cId="2616910796" sldId="262"/>
            <ac:spMk id="3" creationId="{EAC6E687-33AE-A831-D3EA-EC02F3AF4120}"/>
          </ac:spMkLst>
        </pc:spChg>
        <pc:spChg chg="add mod">
          <ac:chgData name="Gastbenutzer" userId="" providerId="Windows Live" clId="Web-{E4C8B55D-C091-C212-2300-15483F339289}" dt="2025-05-09T14:08:16.908" v="27"/>
          <ac:spMkLst>
            <pc:docMk/>
            <pc:sldMk cId="2616910796" sldId="262"/>
            <ac:spMk id="6" creationId="{A2E299BD-71FF-8973-A144-58EFD3014010}"/>
          </ac:spMkLst>
        </pc:spChg>
        <pc:graphicFrameChg chg="add mod ord modGraphic">
          <ac:chgData name="Gastbenutzer" userId="" providerId="Windows Live" clId="Web-{E4C8B55D-C091-C212-2300-15483F339289}" dt="2025-05-09T14:08:16.830" v="25"/>
          <ac:graphicFrameMkLst>
            <pc:docMk/>
            <pc:sldMk cId="2616910796" sldId="262"/>
            <ac:graphicFrameMk id="5" creationId="{5BD2ABA5-BCD5-85DC-7E38-4EEA985EB055}"/>
          </ac:graphicFrameMkLst>
        </pc:graphicFrameChg>
      </pc:sldChg>
    </pc:docChg>
  </pc:docChgLst>
  <pc:docChgLst>
    <pc:chgData name="Gastbenutzer" providerId="Windows Live" clId="Web-{51AEE338-DD11-D6DF-1F71-29F3DA80CB8A}"/>
    <pc:docChg chg="addSld modSld sldOrd">
      <pc:chgData name="Gastbenutzer" userId="" providerId="Windows Live" clId="Web-{51AEE338-DD11-D6DF-1F71-29F3DA80CB8A}" dt="2025-05-08T12:26:01.516" v="253" actId="1076"/>
      <pc:docMkLst>
        <pc:docMk/>
      </pc:docMkLst>
      <pc:sldChg chg="delSp">
        <pc:chgData name="Gastbenutzer" userId="" providerId="Windows Live" clId="Web-{51AEE338-DD11-D6DF-1F71-29F3DA80CB8A}" dt="2025-05-08T11:55:45.721" v="0"/>
        <pc:sldMkLst>
          <pc:docMk/>
          <pc:sldMk cId="3022677820" sldId="257"/>
        </pc:sldMkLst>
        <pc:spChg chg="del">
          <ac:chgData name="Gastbenutzer" userId="" providerId="Windows Live" clId="Web-{51AEE338-DD11-D6DF-1F71-29F3DA80CB8A}" dt="2025-05-08T11:55:45.721" v="0"/>
          <ac:spMkLst>
            <pc:docMk/>
            <pc:sldMk cId="3022677820" sldId="257"/>
            <ac:spMk id="3" creationId="{EA97F08B-2888-DDF5-C154-C9EBA6626723}"/>
          </ac:spMkLst>
        </pc:spChg>
      </pc:sldChg>
      <pc:sldChg chg="addSp delSp modSp add mod replId setBg modNotes">
        <pc:chgData name="Gastbenutzer" userId="" providerId="Windows Live" clId="Web-{51AEE338-DD11-D6DF-1F71-29F3DA80CB8A}" dt="2025-05-08T12:08:40.325" v="221"/>
        <pc:sldMkLst>
          <pc:docMk/>
          <pc:sldMk cId="4186519774" sldId="259"/>
        </pc:sldMkLst>
        <pc:spChg chg="mod">
          <ac:chgData name="Gastbenutzer" userId="" providerId="Windows Live" clId="Web-{51AEE338-DD11-D6DF-1F71-29F3DA80CB8A}" dt="2025-05-08T12:05:25.146" v="218"/>
          <ac:spMkLst>
            <pc:docMk/>
            <pc:sldMk cId="4186519774" sldId="259"/>
            <ac:spMk id="2" creationId="{CA939C49-C33B-839F-5594-29479477C6A3}"/>
          </ac:spMkLst>
        </pc:spChg>
        <pc:spChg chg="add mod ord">
          <ac:chgData name="Gastbenutzer" userId="" providerId="Windows Live" clId="Web-{51AEE338-DD11-D6DF-1F71-29F3DA80CB8A}" dt="2025-05-08T12:05:25.146" v="218"/>
          <ac:spMkLst>
            <pc:docMk/>
            <pc:sldMk cId="4186519774" sldId="259"/>
            <ac:spMk id="3" creationId="{D25726BD-91C0-D7CE-A6F9-2675B5C041CC}"/>
          </ac:spMkLst>
        </pc:spChg>
        <pc:spChg chg="add del">
          <ac:chgData name="Gastbenutzer" userId="" providerId="Windows Live" clId="Web-{51AEE338-DD11-D6DF-1F71-29F3DA80CB8A}" dt="2025-05-08T12:05:20.396" v="215"/>
          <ac:spMkLst>
            <pc:docMk/>
            <pc:sldMk cId="4186519774" sldId="259"/>
            <ac:spMk id="9" creationId="{D7A453D2-15D8-4403-815F-291FA16340D9}"/>
          </ac:spMkLst>
        </pc:spChg>
        <pc:spChg chg="add del">
          <ac:chgData name="Gastbenutzer" userId="" providerId="Windows Live" clId="Web-{51AEE338-DD11-D6DF-1F71-29F3DA80CB8A}" dt="2025-05-08T12:05:20.396" v="215"/>
          <ac:spMkLst>
            <pc:docMk/>
            <pc:sldMk cId="4186519774" sldId="259"/>
            <ac:spMk id="11" creationId="{8161EA6B-09CA-445B-AB0D-8DF76FA92DEF}"/>
          </ac:spMkLst>
        </pc:spChg>
        <pc:spChg chg="add del">
          <ac:chgData name="Gastbenutzer" userId="" providerId="Windows Live" clId="Web-{51AEE338-DD11-D6DF-1F71-29F3DA80CB8A}" dt="2025-05-08T12:05:20.396" v="215"/>
          <ac:spMkLst>
            <pc:docMk/>
            <pc:sldMk cId="4186519774" sldId="259"/>
            <ac:spMk id="21" creationId="{B8114C98-A349-4111-A123-E8EAB86ABE30}"/>
          </ac:spMkLst>
        </pc:spChg>
        <pc:spChg chg="add del">
          <ac:chgData name="Gastbenutzer" userId="" providerId="Windows Live" clId="Web-{51AEE338-DD11-D6DF-1F71-29F3DA80CB8A}" dt="2025-05-08T12:05:20.396" v="215"/>
          <ac:spMkLst>
            <pc:docMk/>
            <pc:sldMk cId="4186519774" sldId="259"/>
            <ac:spMk id="35" creationId="{E2D3D3F2-ABBB-4453-B1C5-1BEBF7E4DD56}"/>
          </ac:spMkLst>
        </pc:spChg>
        <pc:spChg chg="add del">
          <ac:chgData name="Gastbenutzer" userId="" providerId="Windows Live" clId="Web-{51AEE338-DD11-D6DF-1F71-29F3DA80CB8A}" dt="2025-05-08T12:05:25.115" v="217"/>
          <ac:spMkLst>
            <pc:docMk/>
            <pc:sldMk cId="4186519774" sldId="259"/>
            <ac:spMk id="43" creationId="{7D07B7BC-3270-4CF3-A7AA-0937908AD58A}"/>
          </ac:spMkLst>
        </pc:spChg>
        <pc:spChg chg="add">
          <ac:chgData name="Gastbenutzer" userId="" providerId="Windows Live" clId="Web-{51AEE338-DD11-D6DF-1F71-29F3DA80CB8A}" dt="2025-05-08T12:05:25.146" v="218"/>
          <ac:spMkLst>
            <pc:docMk/>
            <pc:sldMk cId="4186519774" sldId="259"/>
            <ac:spMk id="48" creationId="{305265DC-CF6B-4AE8-B3F3-2A7A16374D31}"/>
          </ac:spMkLst>
        </pc:spChg>
        <pc:grpChg chg="add del">
          <ac:chgData name="Gastbenutzer" userId="" providerId="Windows Live" clId="Web-{51AEE338-DD11-D6DF-1F71-29F3DA80CB8A}" dt="2025-05-08T12:05:20.396" v="215"/>
          <ac:grpSpMkLst>
            <pc:docMk/>
            <pc:sldMk cId="4186519774" sldId="259"/>
            <ac:grpSpMk id="13" creationId="{1EA1DAFF-CECA-492F-BFA1-22C64956B8D9}"/>
          </ac:grpSpMkLst>
        </pc:grpChg>
        <pc:grpChg chg="add del">
          <ac:chgData name="Gastbenutzer" userId="" providerId="Windows Live" clId="Web-{51AEE338-DD11-D6DF-1F71-29F3DA80CB8A}" dt="2025-05-08T12:05:25.115" v="217"/>
          <ac:grpSpMkLst>
            <pc:docMk/>
            <pc:sldMk cId="4186519774" sldId="259"/>
            <ac:grpSpMk id="15" creationId="{E27AF472-EAE3-4572-AB69-B92BD10DBC6D}"/>
          </ac:grpSpMkLst>
        </pc:grpChg>
        <pc:grpChg chg="add del">
          <ac:chgData name="Gastbenutzer" userId="" providerId="Windows Live" clId="Web-{51AEE338-DD11-D6DF-1F71-29F3DA80CB8A}" dt="2025-05-08T12:05:20.396" v="215"/>
          <ac:grpSpMkLst>
            <pc:docMk/>
            <pc:sldMk cId="4186519774" sldId="259"/>
            <ac:grpSpMk id="23" creationId="{670FB431-AE18-414D-92F4-1D12D1991152}"/>
          </ac:grpSpMkLst>
        </pc:grpChg>
        <pc:grpChg chg="add del">
          <ac:chgData name="Gastbenutzer" userId="" providerId="Windows Live" clId="Web-{51AEE338-DD11-D6DF-1F71-29F3DA80CB8A}" dt="2025-05-08T12:05:20.396" v="215"/>
          <ac:grpSpMkLst>
            <pc:docMk/>
            <pc:sldMk cId="4186519774" sldId="259"/>
            <ac:grpSpMk id="37" creationId="{8214E4A5-A0D2-42C4-8D14-D2A7E495F041}"/>
          </ac:grpSpMkLst>
        </pc:grpChg>
        <pc:grpChg chg="add del">
          <ac:chgData name="Gastbenutzer" userId="" providerId="Windows Live" clId="Web-{51AEE338-DD11-D6DF-1F71-29F3DA80CB8A}" dt="2025-05-08T12:05:25.115" v="217"/>
          <ac:grpSpMkLst>
            <pc:docMk/>
            <pc:sldMk cId="4186519774" sldId="259"/>
            <ac:grpSpMk id="44" creationId="{108BB4D4-D71A-48F5-B2D2-45D2D78F4C20}"/>
          </ac:grpSpMkLst>
        </pc:grpChg>
        <pc:grpChg chg="add">
          <ac:chgData name="Gastbenutzer" userId="" providerId="Windows Live" clId="Web-{51AEE338-DD11-D6DF-1F71-29F3DA80CB8A}" dt="2025-05-08T12:05:25.146" v="218"/>
          <ac:grpSpMkLst>
            <pc:docMk/>
            <pc:sldMk cId="4186519774" sldId="259"/>
            <ac:grpSpMk id="49" creationId="{37EA779C-87BF-454F-919D-A3DA98FD8A79}"/>
          </ac:grpSpMkLst>
        </pc:grpChg>
        <pc:picChg chg="add mod ord">
          <ac:chgData name="Gastbenutzer" userId="" providerId="Windows Live" clId="Web-{51AEE338-DD11-D6DF-1F71-29F3DA80CB8A}" dt="2025-05-08T12:05:31.256" v="219" actId="14100"/>
          <ac:picMkLst>
            <pc:docMk/>
            <pc:sldMk cId="4186519774" sldId="259"/>
            <ac:picMk id="4" creationId="{AF30E170-D916-C80D-E8FA-C64FB09DB10F}"/>
          </ac:picMkLst>
        </pc:picChg>
      </pc:sldChg>
      <pc:sldChg chg="addSp modSp add mod ord replId setBg modNotes">
        <pc:chgData name="Gastbenutzer" userId="" providerId="Windows Live" clId="Web-{51AEE338-DD11-D6DF-1F71-29F3DA80CB8A}" dt="2025-05-08T12:26:01.516" v="253" actId="1076"/>
        <pc:sldMkLst>
          <pc:docMk/>
          <pc:sldMk cId="3461150471" sldId="260"/>
        </pc:sldMkLst>
        <pc:spChg chg="mod">
          <ac:chgData name="Gastbenutzer" userId="" providerId="Windows Live" clId="Web-{51AEE338-DD11-D6DF-1F71-29F3DA80CB8A}" dt="2025-05-08T12:25:44.156" v="251" actId="14100"/>
          <ac:spMkLst>
            <pc:docMk/>
            <pc:sldMk cId="3461150471" sldId="260"/>
            <ac:spMk id="2" creationId="{1451998A-D463-20FE-9660-365561150B62}"/>
          </ac:spMkLst>
        </pc:spChg>
        <pc:spChg chg="add">
          <ac:chgData name="Gastbenutzer" userId="" providerId="Windows Live" clId="Web-{51AEE338-DD11-D6DF-1F71-29F3DA80CB8A}" dt="2025-05-08T12:25:38.828" v="250"/>
          <ac:spMkLst>
            <pc:docMk/>
            <pc:sldMk cId="3461150471" sldId="260"/>
            <ac:spMk id="8" creationId="{F0A604E4-7307-451C-93BE-F1F7E1BF3BF8}"/>
          </ac:spMkLst>
        </pc:spChg>
        <pc:spChg chg="add">
          <ac:chgData name="Gastbenutzer" userId="" providerId="Windows Live" clId="Web-{51AEE338-DD11-D6DF-1F71-29F3DA80CB8A}" dt="2025-05-08T12:25:38.828" v="250"/>
          <ac:spMkLst>
            <pc:docMk/>
            <pc:sldMk cId="3461150471" sldId="260"/>
            <ac:spMk id="10" creationId="{F7F3A0AA-35E5-4085-942B-737839030604}"/>
          </ac:spMkLst>
        </pc:spChg>
        <pc:spChg chg="add">
          <ac:chgData name="Gastbenutzer" userId="" providerId="Windows Live" clId="Web-{51AEE338-DD11-D6DF-1F71-29F3DA80CB8A}" dt="2025-05-08T12:25:38.828" v="250"/>
          <ac:spMkLst>
            <pc:docMk/>
            <pc:sldMk cId="3461150471" sldId="260"/>
            <ac:spMk id="12" creationId="{402F5C38-C747-4173-ABBF-656E39E82130}"/>
          </ac:spMkLst>
        </pc:spChg>
        <pc:spChg chg="add">
          <ac:chgData name="Gastbenutzer" userId="" providerId="Windows Live" clId="Web-{51AEE338-DD11-D6DF-1F71-29F3DA80CB8A}" dt="2025-05-08T12:25:38.828" v="250"/>
          <ac:spMkLst>
            <pc:docMk/>
            <pc:sldMk cId="3461150471" sldId="260"/>
            <ac:spMk id="14" creationId="{E37EECFC-A684-4391-AE85-4CDAF5565F61}"/>
          </ac:spMkLst>
        </pc:spChg>
        <pc:picChg chg="add mod">
          <ac:chgData name="Gastbenutzer" userId="" providerId="Windows Live" clId="Web-{51AEE338-DD11-D6DF-1F71-29F3DA80CB8A}" dt="2025-05-08T12:26:01.516" v="253" actId="1076"/>
          <ac:picMkLst>
            <pc:docMk/>
            <pc:sldMk cId="3461150471" sldId="260"/>
            <ac:picMk id="3" creationId="{EB3B5970-00EF-5AD8-9886-4EFAF7AC8F10}"/>
          </ac:picMkLst>
        </pc:picChg>
      </pc:sldChg>
    </pc:docChg>
  </pc:docChgLst>
  <pc:docChgLst>
    <pc:chgData name="Gastbenutzer" providerId="Windows Live" clId="Web-{32A475EE-1E35-2F41-516E-93A8220623D4}"/>
    <pc:docChg chg="modSld">
      <pc:chgData name="Gastbenutzer" userId="" providerId="Windows Live" clId="Web-{32A475EE-1E35-2F41-516E-93A8220623D4}" dt="2025-05-08T23:40:05.396" v="5" actId="14100"/>
      <pc:docMkLst>
        <pc:docMk/>
      </pc:docMkLst>
      <pc:sldChg chg="modNotes">
        <pc:chgData name="Gastbenutzer" userId="" providerId="Windows Live" clId="Web-{32A475EE-1E35-2F41-516E-93A8220623D4}" dt="2025-05-08T23:33:35.192" v="2"/>
        <pc:sldMkLst>
          <pc:docMk/>
          <pc:sldMk cId="4186519774" sldId="259"/>
        </pc:sldMkLst>
      </pc:sldChg>
      <pc:sldChg chg="modSp modNotes">
        <pc:chgData name="Gastbenutzer" userId="" providerId="Windows Live" clId="Web-{32A475EE-1E35-2F41-516E-93A8220623D4}" dt="2025-05-08T23:40:05.396" v="5" actId="14100"/>
        <pc:sldMkLst>
          <pc:docMk/>
          <pc:sldMk cId="3461150471" sldId="260"/>
        </pc:sldMkLst>
        <pc:picChg chg="mod">
          <ac:chgData name="Gastbenutzer" userId="" providerId="Windows Live" clId="Web-{32A475EE-1E35-2F41-516E-93A8220623D4}" dt="2025-05-08T23:40:05.396" v="5" actId="14100"/>
          <ac:picMkLst>
            <pc:docMk/>
            <pc:sldMk cId="3461150471" sldId="260"/>
            <ac:picMk id="3" creationId="{EB3B5970-00EF-5AD8-9886-4EFAF7AC8F10}"/>
          </ac:picMkLst>
        </pc:picChg>
      </pc:sldChg>
    </pc:docChg>
  </pc:docChgLst>
  <pc:docChgLst>
    <pc:chgData name="Irmak Divrikli" userId="f967718c8c602be2" providerId="Windows Live" clId="Web-{39313714-1C16-2D11-168B-44CE5F1769D3}"/>
    <pc:docChg chg="delSld">
      <pc:chgData name="Irmak Divrikli" userId="f967718c8c602be2" providerId="Windows Live" clId="Web-{39313714-1C16-2D11-168B-44CE5F1769D3}" dt="2025-05-09T20:04:36.713" v="0"/>
      <pc:docMkLst>
        <pc:docMk/>
      </pc:docMkLst>
      <pc:sldChg chg="del">
        <pc:chgData name="Irmak Divrikli" userId="f967718c8c602be2" providerId="Windows Live" clId="Web-{39313714-1C16-2D11-168B-44CE5F1769D3}" dt="2025-05-09T20:04:36.713" v="0"/>
        <pc:sldMkLst>
          <pc:docMk/>
          <pc:sldMk cId="3022677820" sldId="25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85365A1-0F56-4E5B-9DAE-5A92F1635DEC}" type="datetimeFigureOut">
              <a:t>01.06.2025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9278F9-BCB7-4A33-AD42-B11B44CD9C96}" type="slidenum">
              <a:t>‹Nr.›</a:t>
            </a:fld>
            <a:endParaRPr lang="de-DE"/>
          </a:p>
        </p:txBody>
      </p:sp>
    </p:spTree>
    <p:extLst>
      <p:ext uri="{BB962C8B-B14F-4D97-AF65-F5344CB8AC3E}">
        <p14:creationId xmlns:p14="http://schemas.microsoft.com/office/powerpoint/2010/main" val="16683581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0553887-2872-024E-C981-13F896D6392A}"/>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endParaRPr lang="de-CH"/>
          </a:p>
        </p:txBody>
      </p:sp>
      <p:sp>
        <p:nvSpPr>
          <p:cNvPr id="3" name="Untertitel 2">
            <a:extLst>
              <a:ext uri="{FF2B5EF4-FFF2-40B4-BE49-F238E27FC236}">
                <a16:creationId xmlns:a16="http://schemas.microsoft.com/office/drawing/2014/main" id="{05B0D1BA-5FEE-3D85-357A-93C68CEA1BD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de-CH"/>
          </a:p>
        </p:txBody>
      </p:sp>
      <p:sp>
        <p:nvSpPr>
          <p:cNvPr id="4" name="Datumsplatzhalter 3">
            <a:extLst>
              <a:ext uri="{FF2B5EF4-FFF2-40B4-BE49-F238E27FC236}">
                <a16:creationId xmlns:a16="http://schemas.microsoft.com/office/drawing/2014/main" id="{485D235C-91CA-E17E-022B-08C1A2DE98C7}"/>
              </a:ext>
            </a:extLst>
          </p:cNvPr>
          <p:cNvSpPr>
            <a:spLocks noGrp="1"/>
          </p:cNvSpPr>
          <p:nvPr>
            <p:ph type="dt" sz="half" idx="10"/>
          </p:nvPr>
        </p:nvSpPr>
        <p:spPr/>
        <p:txBody>
          <a:bodyPr/>
          <a:lstStyle/>
          <a:p>
            <a:fld id="{5E57FC32-3CB6-44A7-A488-14E9014843AE}" type="datetime1">
              <a:rPr lang="de-CH" smtClean="0"/>
              <a:t>01.06.2025</a:t>
            </a:fld>
            <a:endParaRPr lang="de-CH"/>
          </a:p>
        </p:txBody>
      </p:sp>
      <p:sp>
        <p:nvSpPr>
          <p:cNvPr id="5" name="Fußzeilenplatzhalter 4">
            <a:extLst>
              <a:ext uri="{FF2B5EF4-FFF2-40B4-BE49-F238E27FC236}">
                <a16:creationId xmlns:a16="http://schemas.microsoft.com/office/drawing/2014/main" id="{41D5A452-079C-33B9-72E9-86F27897ABA1}"/>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EF32655C-A61F-5AC8-18BD-D03750E3A981}"/>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6748527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BCCA297-6C8E-675C-A331-BFA04C7695E2}"/>
              </a:ext>
            </a:extLst>
          </p:cNvPr>
          <p:cNvSpPr>
            <a:spLocks noGrp="1"/>
          </p:cNvSpPr>
          <p:nvPr>
            <p:ph type="title"/>
          </p:nvPr>
        </p:nvSpPr>
        <p:spPr/>
        <p:txBody>
          <a:bodyPr/>
          <a:lstStyle/>
          <a:p>
            <a:r>
              <a:rPr lang="de-DE"/>
              <a:t>Mastertitelformat bearbeiten</a:t>
            </a:r>
            <a:endParaRPr lang="de-CH"/>
          </a:p>
        </p:txBody>
      </p:sp>
      <p:sp>
        <p:nvSpPr>
          <p:cNvPr id="3" name="Vertikaler Textplatzhalter 2">
            <a:extLst>
              <a:ext uri="{FF2B5EF4-FFF2-40B4-BE49-F238E27FC236}">
                <a16:creationId xmlns:a16="http://schemas.microsoft.com/office/drawing/2014/main" id="{EAC5188E-2601-973B-41F5-D2E845DA55AF}"/>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C0F3AB78-6C05-32ED-75A5-388EC2E9950A}"/>
              </a:ext>
            </a:extLst>
          </p:cNvPr>
          <p:cNvSpPr>
            <a:spLocks noGrp="1"/>
          </p:cNvSpPr>
          <p:nvPr>
            <p:ph type="dt" sz="half" idx="10"/>
          </p:nvPr>
        </p:nvSpPr>
        <p:spPr/>
        <p:txBody>
          <a:bodyPr/>
          <a:lstStyle/>
          <a:p>
            <a:fld id="{FE77B589-9614-480E-B9AF-AC8D46AD6263}" type="datetime1">
              <a:rPr lang="de-CH" smtClean="0"/>
              <a:t>01.06.2025</a:t>
            </a:fld>
            <a:endParaRPr lang="de-CH"/>
          </a:p>
        </p:txBody>
      </p:sp>
      <p:sp>
        <p:nvSpPr>
          <p:cNvPr id="5" name="Fußzeilenplatzhalter 4">
            <a:extLst>
              <a:ext uri="{FF2B5EF4-FFF2-40B4-BE49-F238E27FC236}">
                <a16:creationId xmlns:a16="http://schemas.microsoft.com/office/drawing/2014/main" id="{A07EEC18-DCC5-56B4-B40B-8F25A0806176}"/>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6E034640-5A42-B019-AA6D-6DE86DF82F30}"/>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354657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1859D35B-20CD-7F8B-575F-8B9134BB99AB}"/>
              </a:ext>
            </a:extLst>
          </p:cNvPr>
          <p:cNvSpPr>
            <a:spLocks noGrp="1"/>
          </p:cNvSpPr>
          <p:nvPr>
            <p:ph type="title" orient="vert"/>
          </p:nvPr>
        </p:nvSpPr>
        <p:spPr>
          <a:xfrm>
            <a:off x="8724900" y="365125"/>
            <a:ext cx="2628900" cy="5811838"/>
          </a:xfrm>
        </p:spPr>
        <p:txBody>
          <a:bodyPr vert="eaVert"/>
          <a:lstStyle/>
          <a:p>
            <a:r>
              <a:rPr lang="de-DE"/>
              <a:t>Mastertitelformat bearbeiten</a:t>
            </a:r>
            <a:endParaRPr lang="de-CH"/>
          </a:p>
        </p:txBody>
      </p:sp>
      <p:sp>
        <p:nvSpPr>
          <p:cNvPr id="3" name="Vertikaler Textplatzhalter 2">
            <a:extLst>
              <a:ext uri="{FF2B5EF4-FFF2-40B4-BE49-F238E27FC236}">
                <a16:creationId xmlns:a16="http://schemas.microsoft.com/office/drawing/2014/main" id="{A59DC0C0-2627-8D46-0A1F-90FDAF460F9C}"/>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92686DB-3468-5CF4-BB82-DFA713E8EC85}"/>
              </a:ext>
            </a:extLst>
          </p:cNvPr>
          <p:cNvSpPr>
            <a:spLocks noGrp="1"/>
          </p:cNvSpPr>
          <p:nvPr>
            <p:ph type="dt" sz="half" idx="10"/>
          </p:nvPr>
        </p:nvSpPr>
        <p:spPr/>
        <p:txBody>
          <a:bodyPr/>
          <a:lstStyle/>
          <a:p>
            <a:fld id="{FBE72F52-4FB8-4C4D-ABB5-32B590840228}" type="datetime1">
              <a:rPr lang="de-CH" smtClean="0"/>
              <a:t>01.06.2025</a:t>
            </a:fld>
            <a:endParaRPr lang="de-CH"/>
          </a:p>
        </p:txBody>
      </p:sp>
      <p:sp>
        <p:nvSpPr>
          <p:cNvPr id="5" name="Fußzeilenplatzhalter 4">
            <a:extLst>
              <a:ext uri="{FF2B5EF4-FFF2-40B4-BE49-F238E27FC236}">
                <a16:creationId xmlns:a16="http://schemas.microsoft.com/office/drawing/2014/main" id="{0C1EC693-C26B-0945-15C3-4CC26440345A}"/>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A729229F-ABAC-545E-0AD7-DCD51874F80A}"/>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5137455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FA1F05-FCB7-D203-9B61-CD134F7B89C3}"/>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88EF7889-57D2-8854-A0C9-1332DDD6E483}"/>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925A4536-7B39-07BE-4DFC-37669447F738}"/>
              </a:ext>
            </a:extLst>
          </p:cNvPr>
          <p:cNvSpPr>
            <a:spLocks noGrp="1"/>
          </p:cNvSpPr>
          <p:nvPr>
            <p:ph type="dt" sz="half" idx="10"/>
          </p:nvPr>
        </p:nvSpPr>
        <p:spPr/>
        <p:txBody>
          <a:bodyPr/>
          <a:lstStyle/>
          <a:p>
            <a:fld id="{B4636E51-211D-4701-B936-662FAB996676}" type="datetime1">
              <a:rPr lang="de-CH" smtClean="0"/>
              <a:t>01.06.2025</a:t>
            </a:fld>
            <a:endParaRPr lang="de-CH"/>
          </a:p>
        </p:txBody>
      </p:sp>
      <p:sp>
        <p:nvSpPr>
          <p:cNvPr id="5" name="Fußzeilenplatzhalter 4">
            <a:extLst>
              <a:ext uri="{FF2B5EF4-FFF2-40B4-BE49-F238E27FC236}">
                <a16:creationId xmlns:a16="http://schemas.microsoft.com/office/drawing/2014/main" id="{72851C4A-C555-B2BE-8721-3762CF6BA37A}"/>
              </a:ext>
            </a:extLst>
          </p:cNvPr>
          <p:cNvSpPr>
            <a:spLocks noGrp="1"/>
          </p:cNvSpPr>
          <p:nvPr>
            <p:ph type="ftr" sz="quarter" idx="11"/>
          </p:nvPr>
        </p:nvSpPr>
        <p:spPr/>
        <p:txBody>
          <a:bodyPr/>
          <a:lstStyle/>
          <a:p>
            <a:endParaRPr lang="de-CH" dirty="0"/>
          </a:p>
        </p:txBody>
      </p:sp>
      <p:sp>
        <p:nvSpPr>
          <p:cNvPr id="6" name="Foliennummernplatzhalter 5">
            <a:extLst>
              <a:ext uri="{FF2B5EF4-FFF2-40B4-BE49-F238E27FC236}">
                <a16:creationId xmlns:a16="http://schemas.microsoft.com/office/drawing/2014/main" id="{28147948-F002-B7EA-7B65-3BC1AD58A1DE}"/>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34245277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8BAFAA5-673C-729D-355E-9D9457C94B19}"/>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endParaRPr lang="de-CH"/>
          </a:p>
        </p:txBody>
      </p:sp>
      <p:sp>
        <p:nvSpPr>
          <p:cNvPr id="3" name="Textplatzhalter 2">
            <a:extLst>
              <a:ext uri="{FF2B5EF4-FFF2-40B4-BE49-F238E27FC236}">
                <a16:creationId xmlns:a16="http://schemas.microsoft.com/office/drawing/2014/main" id="{BF988F13-41B9-129E-C012-75ECFC66BE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E68FCC76-991A-9D2A-A7A4-C27EF4B9537D}"/>
              </a:ext>
            </a:extLst>
          </p:cNvPr>
          <p:cNvSpPr>
            <a:spLocks noGrp="1"/>
          </p:cNvSpPr>
          <p:nvPr>
            <p:ph type="dt" sz="half" idx="10"/>
          </p:nvPr>
        </p:nvSpPr>
        <p:spPr/>
        <p:txBody>
          <a:bodyPr/>
          <a:lstStyle/>
          <a:p>
            <a:fld id="{B8A245D6-2C0F-4636-87F9-5BF70C368F93}" type="datetime1">
              <a:rPr lang="de-CH" smtClean="0"/>
              <a:t>01.06.2025</a:t>
            </a:fld>
            <a:endParaRPr lang="de-CH"/>
          </a:p>
        </p:txBody>
      </p:sp>
      <p:sp>
        <p:nvSpPr>
          <p:cNvPr id="5" name="Fußzeilenplatzhalter 4">
            <a:extLst>
              <a:ext uri="{FF2B5EF4-FFF2-40B4-BE49-F238E27FC236}">
                <a16:creationId xmlns:a16="http://schemas.microsoft.com/office/drawing/2014/main" id="{BD3CC7CE-A1A1-7B07-4CCF-72AAC6F9235D}"/>
              </a:ext>
            </a:extLst>
          </p:cNvPr>
          <p:cNvSpPr>
            <a:spLocks noGrp="1"/>
          </p:cNvSpPr>
          <p:nvPr>
            <p:ph type="ftr" sz="quarter" idx="11"/>
          </p:nvPr>
        </p:nvSpPr>
        <p:spPr/>
        <p:txBody>
          <a:bodyPr/>
          <a:lstStyle/>
          <a:p>
            <a:endParaRPr lang="de-CH"/>
          </a:p>
        </p:txBody>
      </p:sp>
      <p:sp>
        <p:nvSpPr>
          <p:cNvPr id="6" name="Foliennummernplatzhalter 5">
            <a:extLst>
              <a:ext uri="{FF2B5EF4-FFF2-40B4-BE49-F238E27FC236}">
                <a16:creationId xmlns:a16="http://schemas.microsoft.com/office/drawing/2014/main" id="{C5FE6D5F-D3F6-65B3-03AA-F501A9AF1408}"/>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6770181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813BF9-4575-BAAB-D758-586F3FE52624}"/>
              </a:ext>
            </a:extLst>
          </p:cNvPr>
          <p:cNvSpPr>
            <a:spLocks noGrp="1"/>
          </p:cNvSpPr>
          <p:nvPr>
            <p:ph type="title"/>
          </p:nvPr>
        </p:nvSpPr>
        <p:spPr/>
        <p:txBody>
          <a:bodyPr/>
          <a:lstStyle/>
          <a:p>
            <a:r>
              <a:rPr lang="de-DE"/>
              <a:t>Mastertitelformat bearbeiten</a:t>
            </a:r>
            <a:endParaRPr lang="de-CH"/>
          </a:p>
        </p:txBody>
      </p:sp>
      <p:sp>
        <p:nvSpPr>
          <p:cNvPr id="3" name="Inhaltsplatzhalter 2">
            <a:extLst>
              <a:ext uri="{FF2B5EF4-FFF2-40B4-BE49-F238E27FC236}">
                <a16:creationId xmlns:a16="http://schemas.microsoft.com/office/drawing/2014/main" id="{8DBDFE7A-657B-0381-DD49-C14B06D749EC}"/>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Inhaltsplatzhalter 3">
            <a:extLst>
              <a:ext uri="{FF2B5EF4-FFF2-40B4-BE49-F238E27FC236}">
                <a16:creationId xmlns:a16="http://schemas.microsoft.com/office/drawing/2014/main" id="{3FDF6CCE-2A8D-42F3-4FD5-B1918FE31A91}"/>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Datumsplatzhalter 4">
            <a:extLst>
              <a:ext uri="{FF2B5EF4-FFF2-40B4-BE49-F238E27FC236}">
                <a16:creationId xmlns:a16="http://schemas.microsoft.com/office/drawing/2014/main" id="{B2646135-9BEC-D24E-0936-5DA35E722502}"/>
              </a:ext>
            </a:extLst>
          </p:cNvPr>
          <p:cNvSpPr>
            <a:spLocks noGrp="1"/>
          </p:cNvSpPr>
          <p:nvPr>
            <p:ph type="dt" sz="half" idx="10"/>
          </p:nvPr>
        </p:nvSpPr>
        <p:spPr/>
        <p:txBody>
          <a:bodyPr/>
          <a:lstStyle/>
          <a:p>
            <a:fld id="{7EE872AD-EB49-4D55-AD4B-0D8C3E0E4097}" type="datetime1">
              <a:rPr lang="de-CH" smtClean="0"/>
              <a:t>01.06.2025</a:t>
            </a:fld>
            <a:endParaRPr lang="de-CH"/>
          </a:p>
        </p:txBody>
      </p:sp>
      <p:sp>
        <p:nvSpPr>
          <p:cNvPr id="6" name="Fußzeilenplatzhalter 5">
            <a:extLst>
              <a:ext uri="{FF2B5EF4-FFF2-40B4-BE49-F238E27FC236}">
                <a16:creationId xmlns:a16="http://schemas.microsoft.com/office/drawing/2014/main" id="{F4B61CEF-254B-BA3D-D056-2F309BE9EB35}"/>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BF161E19-2543-89DC-188D-F659624CFD7E}"/>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3218606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2DAD3ED-F2C9-DF22-1DFF-C1D8D8730ADC}"/>
              </a:ext>
            </a:extLst>
          </p:cNvPr>
          <p:cNvSpPr>
            <a:spLocks noGrp="1"/>
          </p:cNvSpPr>
          <p:nvPr>
            <p:ph type="title"/>
          </p:nvPr>
        </p:nvSpPr>
        <p:spPr>
          <a:xfrm>
            <a:off x="839788" y="365125"/>
            <a:ext cx="10515600" cy="1325563"/>
          </a:xfrm>
        </p:spPr>
        <p:txBody>
          <a:bodyPr/>
          <a:lstStyle/>
          <a:p>
            <a:r>
              <a:rPr lang="de-DE"/>
              <a:t>Mastertitelformat bearbeiten</a:t>
            </a:r>
            <a:endParaRPr lang="de-CH"/>
          </a:p>
        </p:txBody>
      </p:sp>
      <p:sp>
        <p:nvSpPr>
          <p:cNvPr id="3" name="Textplatzhalter 2">
            <a:extLst>
              <a:ext uri="{FF2B5EF4-FFF2-40B4-BE49-F238E27FC236}">
                <a16:creationId xmlns:a16="http://schemas.microsoft.com/office/drawing/2014/main" id="{7203CD50-B382-BF44-43A1-F7668630D56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B90BCD9D-5201-56F9-3E44-E9B6DF1DEC3E}"/>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5" name="Textplatzhalter 4">
            <a:extLst>
              <a:ext uri="{FF2B5EF4-FFF2-40B4-BE49-F238E27FC236}">
                <a16:creationId xmlns:a16="http://schemas.microsoft.com/office/drawing/2014/main" id="{58709B90-498B-37AE-6EA1-376CCA1621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AC35B2EE-F7CB-CC6A-FE49-4947CE25C4B0}"/>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7" name="Datumsplatzhalter 6">
            <a:extLst>
              <a:ext uri="{FF2B5EF4-FFF2-40B4-BE49-F238E27FC236}">
                <a16:creationId xmlns:a16="http://schemas.microsoft.com/office/drawing/2014/main" id="{B2DC8EB4-4333-188C-4484-BABF66816089}"/>
              </a:ext>
            </a:extLst>
          </p:cNvPr>
          <p:cNvSpPr>
            <a:spLocks noGrp="1"/>
          </p:cNvSpPr>
          <p:nvPr>
            <p:ph type="dt" sz="half" idx="10"/>
          </p:nvPr>
        </p:nvSpPr>
        <p:spPr/>
        <p:txBody>
          <a:bodyPr/>
          <a:lstStyle/>
          <a:p>
            <a:fld id="{C250D1C8-82DF-4EAE-9EE6-5D1FC2BE059F}" type="datetime1">
              <a:rPr lang="de-CH" smtClean="0"/>
              <a:t>01.06.2025</a:t>
            </a:fld>
            <a:endParaRPr lang="de-CH"/>
          </a:p>
        </p:txBody>
      </p:sp>
      <p:sp>
        <p:nvSpPr>
          <p:cNvPr id="8" name="Fußzeilenplatzhalter 7">
            <a:extLst>
              <a:ext uri="{FF2B5EF4-FFF2-40B4-BE49-F238E27FC236}">
                <a16:creationId xmlns:a16="http://schemas.microsoft.com/office/drawing/2014/main" id="{E64B904A-6E9C-EA31-8129-2DF60BB559D3}"/>
              </a:ext>
            </a:extLst>
          </p:cNvPr>
          <p:cNvSpPr>
            <a:spLocks noGrp="1"/>
          </p:cNvSpPr>
          <p:nvPr>
            <p:ph type="ftr" sz="quarter" idx="11"/>
          </p:nvPr>
        </p:nvSpPr>
        <p:spPr/>
        <p:txBody>
          <a:bodyPr/>
          <a:lstStyle/>
          <a:p>
            <a:endParaRPr lang="de-CH"/>
          </a:p>
        </p:txBody>
      </p:sp>
      <p:sp>
        <p:nvSpPr>
          <p:cNvPr id="9" name="Foliennummernplatzhalter 8">
            <a:extLst>
              <a:ext uri="{FF2B5EF4-FFF2-40B4-BE49-F238E27FC236}">
                <a16:creationId xmlns:a16="http://schemas.microsoft.com/office/drawing/2014/main" id="{448BB535-C253-7C16-8D9E-C528AF9154E8}"/>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4026579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F335F78-5331-F1BC-91F2-BD8E97614877}"/>
              </a:ext>
            </a:extLst>
          </p:cNvPr>
          <p:cNvSpPr>
            <a:spLocks noGrp="1"/>
          </p:cNvSpPr>
          <p:nvPr>
            <p:ph type="title"/>
          </p:nvPr>
        </p:nvSpPr>
        <p:spPr/>
        <p:txBody>
          <a:bodyPr/>
          <a:lstStyle/>
          <a:p>
            <a:r>
              <a:rPr lang="de-DE"/>
              <a:t>Mastertitelformat bearbeiten</a:t>
            </a:r>
            <a:endParaRPr lang="de-CH"/>
          </a:p>
        </p:txBody>
      </p:sp>
      <p:sp>
        <p:nvSpPr>
          <p:cNvPr id="3" name="Datumsplatzhalter 2">
            <a:extLst>
              <a:ext uri="{FF2B5EF4-FFF2-40B4-BE49-F238E27FC236}">
                <a16:creationId xmlns:a16="http://schemas.microsoft.com/office/drawing/2014/main" id="{E41A784F-3ACB-0636-6585-DCC1B4F1125D}"/>
              </a:ext>
            </a:extLst>
          </p:cNvPr>
          <p:cNvSpPr>
            <a:spLocks noGrp="1"/>
          </p:cNvSpPr>
          <p:nvPr>
            <p:ph type="dt" sz="half" idx="10"/>
          </p:nvPr>
        </p:nvSpPr>
        <p:spPr/>
        <p:txBody>
          <a:bodyPr/>
          <a:lstStyle/>
          <a:p>
            <a:fld id="{CCFAC590-21C2-4E50-94BD-B83739396461}" type="datetime1">
              <a:rPr lang="de-CH" smtClean="0"/>
              <a:t>01.06.2025</a:t>
            </a:fld>
            <a:endParaRPr lang="de-CH"/>
          </a:p>
        </p:txBody>
      </p:sp>
      <p:sp>
        <p:nvSpPr>
          <p:cNvPr id="4" name="Fußzeilenplatzhalter 3">
            <a:extLst>
              <a:ext uri="{FF2B5EF4-FFF2-40B4-BE49-F238E27FC236}">
                <a16:creationId xmlns:a16="http://schemas.microsoft.com/office/drawing/2014/main" id="{2C1670AA-823B-8D77-5ED5-6A4D1C4134BE}"/>
              </a:ext>
            </a:extLst>
          </p:cNvPr>
          <p:cNvSpPr>
            <a:spLocks noGrp="1"/>
          </p:cNvSpPr>
          <p:nvPr>
            <p:ph type="ftr" sz="quarter" idx="11"/>
          </p:nvPr>
        </p:nvSpPr>
        <p:spPr/>
        <p:txBody>
          <a:bodyPr/>
          <a:lstStyle/>
          <a:p>
            <a:endParaRPr lang="de-CH"/>
          </a:p>
        </p:txBody>
      </p:sp>
      <p:sp>
        <p:nvSpPr>
          <p:cNvPr id="5" name="Foliennummernplatzhalter 4">
            <a:extLst>
              <a:ext uri="{FF2B5EF4-FFF2-40B4-BE49-F238E27FC236}">
                <a16:creationId xmlns:a16="http://schemas.microsoft.com/office/drawing/2014/main" id="{D325B0D8-8735-C1A5-1BEF-657DE2AC7646}"/>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1161070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B5207089-128C-F2C2-F3B9-FCE6DAA322CD}"/>
              </a:ext>
            </a:extLst>
          </p:cNvPr>
          <p:cNvSpPr>
            <a:spLocks noGrp="1"/>
          </p:cNvSpPr>
          <p:nvPr>
            <p:ph type="dt" sz="half" idx="10"/>
          </p:nvPr>
        </p:nvSpPr>
        <p:spPr/>
        <p:txBody>
          <a:bodyPr/>
          <a:lstStyle/>
          <a:p>
            <a:fld id="{6F12E2D5-BDC4-44E2-8EFD-62FE071D7529}" type="datetime1">
              <a:rPr lang="de-CH" smtClean="0"/>
              <a:t>01.06.2025</a:t>
            </a:fld>
            <a:endParaRPr lang="de-CH"/>
          </a:p>
        </p:txBody>
      </p:sp>
      <p:sp>
        <p:nvSpPr>
          <p:cNvPr id="3" name="Fußzeilenplatzhalter 2">
            <a:extLst>
              <a:ext uri="{FF2B5EF4-FFF2-40B4-BE49-F238E27FC236}">
                <a16:creationId xmlns:a16="http://schemas.microsoft.com/office/drawing/2014/main" id="{BC872A5B-FA11-76C5-FD9B-2A03A7F1E8F4}"/>
              </a:ext>
            </a:extLst>
          </p:cNvPr>
          <p:cNvSpPr>
            <a:spLocks noGrp="1"/>
          </p:cNvSpPr>
          <p:nvPr>
            <p:ph type="ftr" sz="quarter" idx="11"/>
          </p:nvPr>
        </p:nvSpPr>
        <p:spPr/>
        <p:txBody>
          <a:bodyPr/>
          <a:lstStyle/>
          <a:p>
            <a:endParaRPr lang="de-CH"/>
          </a:p>
        </p:txBody>
      </p:sp>
      <p:sp>
        <p:nvSpPr>
          <p:cNvPr id="4" name="Foliennummernplatzhalter 3">
            <a:extLst>
              <a:ext uri="{FF2B5EF4-FFF2-40B4-BE49-F238E27FC236}">
                <a16:creationId xmlns:a16="http://schemas.microsoft.com/office/drawing/2014/main" id="{3EC9BF43-271A-3D94-EF8A-7BDF4CD4CE9A}"/>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189215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2C9E6FD-8732-CFCD-1270-E5AB82216875}"/>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Inhaltsplatzhalter 2">
            <a:extLst>
              <a:ext uri="{FF2B5EF4-FFF2-40B4-BE49-F238E27FC236}">
                <a16:creationId xmlns:a16="http://schemas.microsoft.com/office/drawing/2014/main" id="{EFC1B1FE-24A5-60B0-CD0C-FF81719B99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Textplatzhalter 3">
            <a:extLst>
              <a:ext uri="{FF2B5EF4-FFF2-40B4-BE49-F238E27FC236}">
                <a16:creationId xmlns:a16="http://schemas.microsoft.com/office/drawing/2014/main" id="{88768242-232C-7AA8-123D-BAB151546F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E5443B4-BEB4-B53F-DE30-265B5744B04C}"/>
              </a:ext>
            </a:extLst>
          </p:cNvPr>
          <p:cNvSpPr>
            <a:spLocks noGrp="1"/>
          </p:cNvSpPr>
          <p:nvPr>
            <p:ph type="dt" sz="half" idx="10"/>
          </p:nvPr>
        </p:nvSpPr>
        <p:spPr/>
        <p:txBody>
          <a:bodyPr/>
          <a:lstStyle/>
          <a:p>
            <a:fld id="{5E907194-7D94-46BB-82A8-0468BA3B7683}" type="datetime1">
              <a:rPr lang="de-CH" smtClean="0"/>
              <a:t>01.06.2025</a:t>
            </a:fld>
            <a:endParaRPr lang="de-CH"/>
          </a:p>
        </p:txBody>
      </p:sp>
      <p:sp>
        <p:nvSpPr>
          <p:cNvPr id="6" name="Fußzeilenplatzhalter 5">
            <a:extLst>
              <a:ext uri="{FF2B5EF4-FFF2-40B4-BE49-F238E27FC236}">
                <a16:creationId xmlns:a16="http://schemas.microsoft.com/office/drawing/2014/main" id="{6AB81DF9-77E2-5818-4C56-22DD78AF0AF4}"/>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04BEFCAF-71CB-8965-2CB1-759E9FDE80AA}"/>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9616652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F5FF090-E48B-24CA-0458-22A9B988D391}"/>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endParaRPr lang="de-CH"/>
          </a:p>
        </p:txBody>
      </p:sp>
      <p:sp>
        <p:nvSpPr>
          <p:cNvPr id="3" name="Bildplatzhalter 2">
            <a:extLst>
              <a:ext uri="{FF2B5EF4-FFF2-40B4-BE49-F238E27FC236}">
                <a16:creationId xmlns:a16="http://schemas.microsoft.com/office/drawing/2014/main" id="{3190446D-B63D-0E1E-7AFA-906ABF3AEB1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platzhalter 3">
            <a:extLst>
              <a:ext uri="{FF2B5EF4-FFF2-40B4-BE49-F238E27FC236}">
                <a16:creationId xmlns:a16="http://schemas.microsoft.com/office/drawing/2014/main" id="{9EE16996-246D-A3AA-1B16-0CC2BC380A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05E62A0C-9D53-B4E9-A204-F5F41597B9A0}"/>
              </a:ext>
            </a:extLst>
          </p:cNvPr>
          <p:cNvSpPr>
            <a:spLocks noGrp="1"/>
          </p:cNvSpPr>
          <p:nvPr>
            <p:ph type="dt" sz="half" idx="10"/>
          </p:nvPr>
        </p:nvSpPr>
        <p:spPr/>
        <p:txBody>
          <a:bodyPr/>
          <a:lstStyle/>
          <a:p>
            <a:fld id="{8DB493AF-8E6D-4CAA-A759-BD9F2CCE0C3B}" type="datetime1">
              <a:rPr lang="de-CH" smtClean="0"/>
              <a:t>01.06.2025</a:t>
            </a:fld>
            <a:endParaRPr lang="de-CH"/>
          </a:p>
        </p:txBody>
      </p:sp>
      <p:sp>
        <p:nvSpPr>
          <p:cNvPr id="6" name="Fußzeilenplatzhalter 5">
            <a:extLst>
              <a:ext uri="{FF2B5EF4-FFF2-40B4-BE49-F238E27FC236}">
                <a16:creationId xmlns:a16="http://schemas.microsoft.com/office/drawing/2014/main" id="{4AA6AA37-293D-1602-BF0C-23D0F7317037}"/>
              </a:ext>
            </a:extLst>
          </p:cNvPr>
          <p:cNvSpPr>
            <a:spLocks noGrp="1"/>
          </p:cNvSpPr>
          <p:nvPr>
            <p:ph type="ftr" sz="quarter" idx="11"/>
          </p:nvPr>
        </p:nvSpPr>
        <p:spPr/>
        <p:txBody>
          <a:bodyPr/>
          <a:lstStyle/>
          <a:p>
            <a:endParaRPr lang="de-CH"/>
          </a:p>
        </p:txBody>
      </p:sp>
      <p:sp>
        <p:nvSpPr>
          <p:cNvPr id="7" name="Foliennummernplatzhalter 6">
            <a:extLst>
              <a:ext uri="{FF2B5EF4-FFF2-40B4-BE49-F238E27FC236}">
                <a16:creationId xmlns:a16="http://schemas.microsoft.com/office/drawing/2014/main" id="{52D16FBA-C28D-A7A8-D0F3-D41AA8A28DFE}"/>
              </a:ext>
            </a:extLst>
          </p:cNvPr>
          <p:cNvSpPr>
            <a:spLocks noGrp="1"/>
          </p:cNvSpPr>
          <p:nvPr>
            <p:ph type="sldNum" sz="quarter" idx="12"/>
          </p:nvPr>
        </p:nvSpPr>
        <p:spPr/>
        <p:txBody>
          <a:bodyPr/>
          <a:lstStyle/>
          <a:p>
            <a:fld id="{BA35983C-8F25-45F1-8D59-D49A6F5F5A00}" type="slidenum">
              <a:rPr lang="de-CH" smtClean="0"/>
              <a:t>‹Nr.›</a:t>
            </a:fld>
            <a:endParaRPr lang="de-CH"/>
          </a:p>
        </p:txBody>
      </p:sp>
    </p:spTree>
    <p:extLst>
      <p:ext uri="{BB962C8B-B14F-4D97-AF65-F5344CB8AC3E}">
        <p14:creationId xmlns:p14="http://schemas.microsoft.com/office/powerpoint/2010/main" val="1131353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8" name="think-cell data - do not delete" hidden="1">
            <a:extLst>
              <a:ext uri="{FF2B5EF4-FFF2-40B4-BE49-F238E27FC236}">
                <a16:creationId xmlns:a16="http://schemas.microsoft.com/office/drawing/2014/main" id="{87C82751-66E6-B347-0882-80616155465F}"/>
              </a:ext>
            </a:extLst>
          </p:cNvPr>
          <p:cNvGraphicFramePr>
            <a:graphicFrameLocks noChangeAspect="1"/>
          </p:cNvGraphicFramePr>
          <p:nvPr userDrawn="1">
            <p:custDataLst>
              <p:tags r:id="rId13"/>
            </p:custDataLst>
            <p:extLst>
              <p:ext uri="{D42A27DB-BD31-4B8C-83A1-F6EECF244321}">
                <p14:modId xmlns:p14="http://schemas.microsoft.com/office/powerpoint/2010/main" val="30943793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14" imgW="592" imgH="595" progId="TCLayout.ActiveDocument.1">
                  <p:embed/>
                </p:oleObj>
              </mc:Choice>
              <mc:Fallback>
                <p:oleObj name="think-cell Folie" r:id="rId14" imgW="592" imgH="595" progId="TCLayout.ActiveDocument.1">
                  <p:embed/>
                  <p:pic>
                    <p:nvPicPr>
                      <p:cNvPr id="0" name=""/>
                      <p:cNvPicPr/>
                      <p:nvPr/>
                    </p:nvPicPr>
                    <p:blipFill>
                      <a:blip r:embed="rId15"/>
                      <a:stretch>
                        <a:fillRect/>
                      </a:stretch>
                    </p:blipFill>
                    <p:spPr>
                      <a:xfrm>
                        <a:off x="1588" y="1588"/>
                        <a:ext cx="1588" cy="1588"/>
                      </a:xfrm>
                      <a:prstGeom prst="rect">
                        <a:avLst/>
                      </a:prstGeom>
                    </p:spPr>
                  </p:pic>
                </p:oleObj>
              </mc:Fallback>
            </mc:AlternateContent>
          </a:graphicData>
        </a:graphic>
      </p:graphicFrame>
      <p:sp>
        <p:nvSpPr>
          <p:cNvPr id="2" name="Titelplatzhalter 1">
            <a:extLst>
              <a:ext uri="{FF2B5EF4-FFF2-40B4-BE49-F238E27FC236}">
                <a16:creationId xmlns:a16="http://schemas.microsoft.com/office/drawing/2014/main" id="{8F685C06-99CB-970B-C161-7E13F2174F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endParaRPr lang="de-CH"/>
          </a:p>
        </p:txBody>
      </p:sp>
      <p:sp>
        <p:nvSpPr>
          <p:cNvPr id="3" name="Textplatzhalter 2">
            <a:extLst>
              <a:ext uri="{FF2B5EF4-FFF2-40B4-BE49-F238E27FC236}">
                <a16:creationId xmlns:a16="http://schemas.microsoft.com/office/drawing/2014/main" id="{5396D40B-221B-A1B8-D3A2-0F5DC8045E1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de-CH"/>
          </a:p>
        </p:txBody>
      </p:sp>
      <p:sp>
        <p:nvSpPr>
          <p:cNvPr id="4" name="Datumsplatzhalter 3">
            <a:extLst>
              <a:ext uri="{FF2B5EF4-FFF2-40B4-BE49-F238E27FC236}">
                <a16:creationId xmlns:a16="http://schemas.microsoft.com/office/drawing/2014/main" id="{84BBE417-C23B-806F-4752-994C190E7F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A4C4EE8-2961-4BF7-B159-C5EC8AE2DA11}" type="datetime1">
              <a:rPr lang="de-CH" smtClean="0"/>
              <a:t>01.06.2025</a:t>
            </a:fld>
            <a:endParaRPr lang="de-CH"/>
          </a:p>
        </p:txBody>
      </p:sp>
      <p:sp>
        <p:nvSpPr>
          <p:cNvPr id="5" name="Fußzeilenplatzhalter 4">
            <a:extLst>
              <a:ext uri="{FF2B5EF4-FFF2-40B4-BE49-F238E27FC236}">
                <a16:creationId xmlns:a16="http://schemas.microsoft.com/office/drawing/2014/main" id="{CB8E7866-6305-45DB-4317-ED4FEAE643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CH"/>
          </a:p>
        </p:txBody>
      </p:sp>
      <p:sp>
        <p:nvSpPr>
          <p:cNvPr id="6" name="Foliennummernplatzhalter 5">
            <a:extLst>
              <a:ext uri="{FF2B5EF4-FFF2-40B4-BE49-F238E27FC236}">
                <a16:creationId xmlns:a16="http://schemas.microsoft.com/office/drawing/2014/main" id="{B0E3CA53-3D92-627A-8237-4A99097C92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35983C-8F25-45F1-8D59-D49A6F5F5A00}" type="slidenum">
              <a:rPr lang="de-CH" smtClean="0"/>
              <a:t>‹Nr.›</a:t>
            </a:fld>
            <a:endParaRPr lang="de-CH"/>
          </a:p>
        </p:txBody>
      </p:sp>
    </p:spTree>
    <p:extLst>
      <p:ext uri="{BB962C8B-B14F-4D97-AF65-F5344CB8AC3E}">
        <p14:creationId xmlns:p14="http://schemas.microsoft.com/office/powerpoint/2010/main" val="35034813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9.bin"/><Relationship Id="rId7"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tags" Target="../tags/tag11.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3.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Layout" Target="../slideLayouts/slideLayout2.xml"/><Relationship Id="rId1" Type="http://schemas.openxmlformats.org/officeDocument/2006/relationships/tags" Target="../tags/tag12.xml"/><Relationship Id="rId5" Type="http://schemas.openxmlformats.org/officeDocument/2006/relationships/image" Target="../media/image18.png"/><Relationship Id="rId4" Type="http://schemas.openxmlformats.org/officeDocument/2006/relationships/image" Target="../media/image3.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tags" Target="../tags/tag13.xml"/><Relationship Id="rId5" Type="http://schemas.openxmlformats.org/officeDocument/2006/relationships/image" Target="../media/image19.png"/><Relationship Id="rId4" Type="http://schemas.openxmlformats.org/officeDocument/2006/relationships/image" Target="../media/image3.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tags" Target="../tags/tag14.xml"/><Relationship Id="rId5" Type="http://schemas.openxmlformats.org/officeDocument/2006/relationships/image" Target="../media/image20.png"/><Relationship Id="rId4" Type="http://schemas.openxmlformats.org/officeDocument/2006/relationships/image" Target="../media/image3.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5.xml"/><Relationship Id="rId4" Type="http://schemas.openxmlformats.org/officeDocument/2006/relationships/image" Target="../media/image3.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tags" Target="../tags/tag16.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3.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3.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14.bin"/><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1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3.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16.bin"/><Relationship Id="rId7" Type="http://schemas.openxmlformats.org/officeDocument/2006/relationships/image" Target="../media/image28.png"/><Relationship Id="rId2" Type="http://schemas.openxmlformats.org/officeDocument/2006/relationships/slideLayout" Target="../slideLayouts/slideLayout2.xml"/><Relationship Id="rId1" Type="http://schemas.openxmlformats.org/officeDocument/2006/relationships/tags" Target="../tags/tag19.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3.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4.jpeg"/><Relationship Id="rId4" Type="http://schemas.openxmlformats.org/officeDocument/2006/relationships/image" Target="../media/image3.emf"/></Relationships>
</file>

<file path=ppt/slides/_rels/slide3.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oleObject" Target="../embeddings/oleObject3.bin"/><Relationship Id="rId7"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jpeg"/><Relationship Id="rId5" Type="http://schemas.openxmlformats.org/officeDocument/2006/relationships/image" Target="../media/image5.jpeg"/><Relationship Id="rId4" Type="http://schemas.openxmlformats.org/officeDocument/2006/relationships/image" Target="../media/image3.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3.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oleObject" Target="../embeddings/oleObject6.bin"/><Relationship Id="rId7"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3.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3.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tags" Target="../tags/tag8.xml"/><Relationship Id="rId4" Type="http://schemas.openxmlformats.org/officeDocument/2006/relationships/image" Target="../media/image3.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Layout" Target="../slideLayouts/slideLayout2.xml"/><Relationship Id="rId1" Type="http://schemas.openxmlformats.org/officeDocument/2006/relationships/tags" Target="../tags/tag9.xml"/><Relationship Id="rId4" Type="http://schemas.openxmlformats.org/officeDocument/2006/relationships/image" Target="../media/image3.emf"/></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6" name="Grafik 5" descr="Ein Bild, das Text, Screenshot, Schrift, Grafiken enthält.&#10;&#10;KI-generierte Inhalte können fehlerhaft sein.">
            <a:extLst>
              <a:ext uri="{FF2B5EF4-FFF2-40B4-BE49-F238E27FC236}">
                <a16:creationId xmlns:a16="http://schemas.microsoft.com/office/drawing/2014/main" id="{6CE1EFAC-C070-5AAD-13DD-0D20F465F21E}"/>
              </a:ext>
            </a:extLst>
          </p:cNvPr>
          <p:cNvPicPr>
            <a:picLocks noChangeAspect="1"/>
          </p:cNvPicPr>
          <p:nvPr/>
        </p:nvPicPr>
        <p:blipFill>
          <a:blip r:embed="rId2"/>
          <a:srcRect t="287" b="15143"/>
          <a:stretch>
            <a:fillRect/>
          </a:stretch>
        </p:blipFill>
        <p:spPr>
          <a:xfrm>
            <a:off x="20" y="1282"/>
            <a:ext cx="12191980" cy="6856718"/>
          </a:xfrm>
          <a:prstGeom prst="rect">
            <a:avLst/>
          </a:prstGeom>
        </p:spPr>
      </p:pic>
      <p:sp>
        <p:nvSpPr>
          <p:cNvPr id="2" name="Foliennummernplatzhalter 1">
            <a:extLst>
              <a:ext uri="{FF2B5EF4-FFF2-40B4-BE49-F238E27FC236}">
                <a16:creationId xmlns:a16="http://schemas.microsoft.com/office/drawing/2014/main" id="{BB52AE58-7E2A-CFF9-20BB-8B9E8EE0D5D9}"/>
              </a:ext>
            </a:extLst>
          </p:cNvPr>
          <p:cNvSpPr>
            <a:spLocks noGrp="1"/>
          </p:cNvSpPr>
          <p:nvPr>
            <p:ph type="sldNum" sz="quarter" idx="12"/>
          </p:nvPr>
        </p:nvSpPr>
        <p:spPr>
          <a:xfrm>
            <a:off x="8610600" y="6356350"/>
            <a:ext cx="2743200" cy="365125"/>
          </a:xfrm>
        </p:spPr>
        <p:txBody>
          <a:bodyPr>
            <a:normAutofit/>
          </a:bodyPr>
          <a:lstStyle/>
          <a:p>
            <a:pPr>
              <a:spcAft>
                <a:spcPts val="600"/>
              </a:spcAft>
            </a:pPr>
            <a:fld id="{BA35983C-8F25-45F1-8D59-D49A6F5F5A00}" type="slidenum">
              <a:rPr lang="de-CH">
                <a:solidFill>
                  <a:srgbClr val="FFFFFF"/>
                </a:solidFill>
              </a:rPr>
              <a:pPr>
                <a:spcAft>
                  <a:spcPts val="600"/>
                </a:spcAft>
              </a:pPr>
              <a:t>1</a:t>
            </a:fld>
            <a:endParaRPr lang="de-CH">
              <a:solidFill>
                <a:srgbClr val="FFFFFF"/>
              </a:solidFill>
            </a:endParaRPr>
          </a:p>
        </p:txBody>
      </p:sp>
      <p:sp>
        <p:nvSpPr>
          <p:cNvPr id="7" name="Untertitel 2">
            <a:extLst>
              <a:ext uri="{FF2B5EF4-FFF2-40B4-BE49-F238E27FC236}">
                <a16:creationId xmlns:a16="http://schemas.microsoft.com/office/drawing/2014/main" id="{FEDDE357-5A79-2CB6-D5B1-0C1BD2AB4B6E}"/>
              </a:ext>
            </a:extLst>
          </p:cNvPr>
          <p:cNvSpPr txBox="1">
            <a:spLocks/>
          </p:cNvSpPr>
          <p:nvPr/>
        </p:nvSpPr>
        <p:spPr>
          <a:xfrm>
            <a:off x="1233714" y="5691352"/>
            <a:ext cx="7794172" cy="528473"/>
          </a:xfrm>
          <a:prstGeom prst="rect">
            <a:avLst/>
          </a:prstGeom>
        </p:spPr>
        <p:txBody>
          <a:bodyPr vert="horz" lIns="91440" tIns="45720" rIns="91440" bIns="45720" rtlCol="0">
            <a:normAutofit fontScale="77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20000"/>
              </a:lnSpc>
              <a:spcBef>
                <a:spcPts val="0"/>
              </a:spcBef>
            </a:pPr>
            <a:r>
              <a:rPr lang="de-CH" sz="1600" dirty="0">
                <a:solidFill>
                  <a:schemeClr val="bg1"/>
                </a:solidFill>
              </a:rPr>
              <a:t>Gruppe 2</a:t>
            </a:r>
          </a:p>
          <a:p>
            <a:pPr algn="l">
              <a:lnSpc>
                <a:spcPct val="120000"/>
              </a:lnSpc>
              <a:spcBef>
                <a:spcPts val="0"/>
              </a:spcBef>
            </a:pPr>
            <a:r>
              <a:rPr lang="de-CH" sz="1600" dirty="0">
                <a:solidFill>
                  <a:schemeClr val="bg1"/>
                </a:solidFill>
              </a:rPr>
              <a:t>Almir Veli, Andreas Gut, Irmak Divrikli, </a:t>
            </a:r>
            <a:r>
              <a:rPr lang="de-CH" sz="1600" dirty="0" err="1">
                <a:solidFill>
                  <a:schemeClr val="bg1"/>
                </a:solidFill>
              </a:rPr>
              <a:t>Janaarthan</a:t>
            </a:r>
            <a:r>
              <a:rPr lang="de-CH" sz="1600" dirty="0">
                <a:solidFill>
                  <a:schemeClr val="bg1"/>
                </a:solidFill>
              </a:rPr>
              <a:t> Balachandran, Rafael Olivier Gallardo, Valon Ismaili</a:t>
            </a:r>
          </a:p>
        </p:txBody>
      </p:sp>
    </p:spTree>
    <p:extLst>
      <p:ext uri="{BB962C8B-B14F-4D97-AF65-F5344CB8AC3E}">
        <p14:creationId xmlns:p14="http://schemas.microsoft.com/office/powerpoint/2010/main" val="6290017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4978898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5"/>
            <a:ext cx="10515600" cy="845667"/>
          </a:xfrm>
        </p:spPr>
        <p:txBody>
          <a:bodyPr vert="horz">
            <a:noAutofit/>
          </a:bodyPr>
          <a:lstStyle/>
          <a:p>
            <a:r>
              <a:rPr lang="de-CH" sz="3200" dirty="0"/>
              <a:t>KAQ 3: Prognose der häufigsten Cyberangriffsarten pro Branche für die Jahre 2025–2027</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10</a:t>
            </a:fld>
            <a:endParaRPr lang="de-CH"/>
          </a:p>
        </p:txBody>
      </p:sp>
      <p:pic>
        <p:nvPicPr>
          <p:cNvPr id="13314" name="Picture 2">
            <a:extLst>
              <a:ext uri="{FF2B5EF4-FFF2-40B4-BE49-F238E27FC236}">
                <a16:creationId xmlns:a16="http://schemas.microsoft.com/office/drawing/2014/main" id="{12E20784-1A9E-1769-6305-46A8EAC1C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1249384"/>
            <a:ext cx="5669187" cy="2300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316" name="Picture 4">
            <a:extLst>
              <a:ext uri="{FF2B5EF4-FFF2-40B4-BE49-F238E27FC236}">
                <a16:creationId xmlns:a16="http://schemas.microsoft.com/office/drawing/2014/main" id="{F502B337-8C8D-EAEA-240A-1D060DC1D85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772616"/>
            <a:ext cx="5669187" cy="27895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3318" name="Picture 6">
            <a:extLst>
              <a:ext uri="{FF2B5EF4-FFF2-40B4-BE49-F238E27FC236}">
                <a16:creationId xmlns:a16="http://schemas.microsoft.com/office/drawing/2014/main" id="{C757313B-AC85-AA0C-DBDD-1FC4065D6D9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51801" y="2155001"/>
            <a:ext cx="5022211" cy="278956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3256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7802416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4339" name="Picture 3">
            <a:extLst>
              <a:ext uri="{FF2B5EF4-FFF2-40B4-BE49-F238E27FC236}">
                <a16:creationId xmlns:a16="http://schemas.microsoft.com/office/drawing/2014/main" id="{C56AFB69-921F-606A-BBF2-26DD9DD134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46881" y="2452508"/>
            <a:ext cx="2336848" cy="143603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4341" name="Picture 5">
            <a:extLst>
              <a:ext uri="{FF2B5EF4-FFF2-40B4-BE49-F238E27FC236}">
                <a16:creationId xmlns:a16="http://schemas.microsoft.com/office/drawing/2014/main" id="{81FB52E7-4813-A895-81D7-D86C0DC6E5F7}"/>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719930" y="2559866"/>
            <a:ext cx="2743201" cy="1345985"/>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5"/>
            <a:ext cx="10515600" cy="845667"/>
          </a:xfrm>
        </p:spPr>
        <p:txBody>
          <a:bodyPr vert="horz">
            <a:noAutofit/>
          </a:bodyPr>
          <a:lstStyle/>
          <a:p>
            <a:r>
              <a:rPr lang="de-CH" sz="3200" dirty="0"/>
              <a:t>KAQ 3: Prognose der häufigsten Cyberangriffsarten pro Branche für die Jahre 2025–2027</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11</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398236"/>
            <a:ext cx="9906000" cy="1106426"/>
          </a:xfrm>
          <a:prstGeom prst="rect">
            <a:avLst/>
          </a:prstGeom>
          <a:noFill/>
        </p:spPr>
        <p:txBody>
          <a:bodyPr wrap="square">
            <a:noAutofit/>
          </a:bodyPr>
          <a:lstStyle/>
          <a:p>
            <a:r>
              <a:rPr lang="de-CH" sz="1600" b="1" dirty="0"/>
              <a:t>Modelltauglichkeit &amp; Prognosequalität</a:t>
            </a:r>
          </a:p>
          <a:p>
            <a:r>
              <a:rPr lang="de-CH" sz="1600" dirty="0"/>
              <a:t>Vor dem Einsatz von Zeitreihenmodellen wie ARIMA oder polynomialer Regression wurde die Datenstruktur mit der Autokorrelationsfunktion (ACF) geprüft. Ergebnis: Es bestehen keine signifikanten zeitlichen Abhängigkeiten – klassische Modelle sind daher ungeeignet.</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596138"/>
            <a:ext cx="9906000" cy="924338"/>
          </a:xfrm>
          <a:prstGeom prst="rect">
            <a:avLst/>
          </a:prstGeom>
          <a:noFill/>
        </p:spPr>
        <p:txBody>
          <a:bodyPr wrap="square">
            <a:noAutofit/>
          </a:bodyPr>
          <a:lstStyle/>
          <a:p>
            <a:r>
              <a:rPr lang="de-CH" sz="1600" b="1" dirty="0"/>
              <a:t>Alternative Ansätze</a:t>
            </a:r>
          </a:p>
          <a:p>
            <a:pPr marL="342900" indent="-342900">
              <a:buFont typeface="Arial" panose="020B0604020202020204" pitchFamily="34" charset="0"/>
              <a:buChar char="•"/>
            </a:pPr>
            <a:r>
              <a:rPr lang="de-CH" sz="1600" dirty="0">
                <a:solidFill>
                  <a:schemeClr val="accent1"/>
                </a:solidFill>
              </a:rPr>
              <a:t>Prophet: </a:t>
            </a:r>
            <a:r>
              <a:rPr lang="de-CH" sz="1600" dirty="0"/>
              <a:t>robust gegenüber Ausreissern, geeignet bei schwachen Trends.</a:t>
            </a:r>
          </a:p>
          <a:p>
            <a:pPr marL="342900" indent="-342900">
              <a:buFont typeface="Arial" panose="020B0604020202020204" pitchFamily="34" charset="0"/>
              <a:buChar char="•"/>
            </a:pPr>
            <a:r>
              <a:rPr lang="de-CH" sz="1600" dirty="0">
                <a:solidFill>
                  <a:schemeClr val="accent1"/>
                </a:solidFill>
              </a:rPr>
              <a:t>LSTM: </a:t>
            </a:r>
            <a:r>
              <a:rPr lang="de-CH" sz="1600" dirty="0"/>
              <a:t>erkennt komplexe, nichtlineare Muster auch bei unregelmässigen Daten.</a:t>
            </a:r>
          </a:p>
        </p:txBody>
      </p:sp>
      <p:sp>
        <p:nvSpPr>
          <p:cNvPr id="3" name="Textfeld 2">
            <a:extLst>
              <a:ext uri="{FF2B5EF4-FFF2-40B4-BE49-F238E27FC236}">
                <a16:creationId xmlns:a16="http://schemas.microsoft.com/office/drawing/2014/main" id="{5E8267EF-C779-2098-192F-C4CCA405B954}"/>
              </a:ext>
            </a:extLst>
          </p:cNvPr>
          <p:cNvSpPr txBox="1"/>
          <p:nvPr/>
        </p:nvSpPr>
        <p:spPr>
          <a:xfrm>
            <a:off x="838200" y="3616001"/>
            <a:ext cx="9906000" cy="924338"/>
          </a:xfrm>
          <a:prstGeom prst="rect">
            <a:avLst/>
          </a:prstGeom>
          <a:noFill/>
        </p:spPr>
        <p:txBody>
          <a:bodyPr wrap="square">
            <a:noAutofit/>
          </a:bodyPr>
          <a:lstStyle/>
          <a:p>
            <a:r>
              <a:rPr lang="de-CH" sz="1600" b="1" dirty="0"/>
              <a:t>Prognoseergebnisse bis 2028</a:t>
            </a:r>
            <a:br>
              <a:rPr lang="de-CH" sz="1600" dirty="0"/>
            </a:br>
            <a:r>
              <a:rPr lang="de-CH" sz="1600" dirty="0"/>
              <a:t>Beide Modelle zeigen ähnliche Trends – insbesondere bei </a:t>
            </a:r>
            <a:r>
              <a:rPr lang="de-CH" sz="1600" b="1" dirty="0"/>
              <a:t>Phishing</a:t>
            </a:r>
            <a:r>
              <a:rPr lang="de-CH" sz="1600" dirty="0"/>
              <a:t> und </a:t>
            </a:r>
            <a:r>
              <a:rPr lang="de-CH" sz="1600" b="1" dirty="0"/>
              <a:t>Ransomware</a:t>
            </a:r>
            <a:r>
              <a:rPr lang="de-CH" sz="1600" dirty="0"/>
              <a:t> als dominierende Angriffsarten. LSTM erkennt dynamischere Veränderungen, Prophet liefert stabilere Vorhersagen.</a:t>
            </a:r>
          </a:p>
        </p:txBody>
      </p:sp>
      <p:sp>
        <p:nvSpPr>
          <p:cNvPr id="9" name="Textfeld 8">
            <a:extLst>
              <a:ext uri="{FF2B5EF4-FFF2-40B4-BE49-F238E27FC236}">
                <a16:creationId xmlns:a16="http://schemas.microsoft.com/office/drawing/2014/main" id="{DC9C6716-91DA-26E5-486F-CA22DDF2E954}"/>
              </a:ext>
            </a:extLst>
          </p:cNvPr>
          <p:cNvSpPr txBox="1"/>
          <p:nvPr/>
        </p:nvSpPr>
        <p:spPr>
          <a:xfrm>
            <a:off x="841514" y="4617347"/>
            <a:ext cx="9905999" cy="830997"/>
          </a:xfrm>
          <a:prstGeom prst="rect">
            <a:avLst/>
          </a:prstGeom>
          <a:noFill/>
        </p:spPr>
        <p:txBody>
          <a:bodyPr wrap="square">
            <a:spAutoFit/>
          </a:bodyPr>
          <a:lstStyle/>
          <a:p>
            <a:r>
              <a:rPr lang="de-CH" sz="1600" b="1" dirty="0"/>
              <a:t>Fazit:</a:t>
            </a:r>
            <a:br>
              <a:rPr lang="de-CH" sz="1600" dirty="0"/>
            </a:br>
            <a:r>
              <a:rPr lang="de-CH" sz="1600" dirty="0"/>
              <a:t>Moderne Verfahren wie Prophet und LSTM sind besser geeignet, um Cyberangriffsrisiken datenbasiert und realistisch vorherzusagen.</a:t>
            </a:r>
          </a:p>
        </p:txBody>
      </p:sp>
    </p:spTree>
    <p:extLst>
      <p:ext uri="{BB962C8B-B14F-4D97-AF65-F5344CB8AC3E}">
        <p14:creationId xmlns:p14="http://schemas.microsoft.com/office/powerpoint/2010/main" val="40479469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12862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1085988"/>
          </a:xfrm>
        </p:spPr>
        <p:txBody>
          <a:bodyPr vert="horz">
            <a:noAutofit/>
          </a:bodyPr>
          <a:lstStyle/>
          <a:p>
            <a:r>
              <a:rPr lang="de-CH" sz="3200" dirty="0"/>
              <a:t>KAQ 4: Zusammenhang nationale ICT-Investitionen &amp; Auswirkungen von Cyberangriffen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12</a:t>
            </a:fld>
            <a:endParaRPr lang="de-CH"/>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2395612"/>
            <a:ext cx="10194235" cy="1599918"/>
          </a:xfrm>
          <a:prstGeom prst="rect">
            <a:avLst/>
          </a:prstGeom>
          <a:noFill/>
        </p:spPr>
        <p:txBody>
          <a:bodyPr wrap="square">
            <a:noAutofit/>
          </a:bodyPr>
          <a:lstStyle/>
          <a:p>
            <a:r>
              <a:rPr lang="de-CH" sz="1600" b="1" dirty="0"/>
              <a:t>Hypothese 1: </a:t>
            </a:r>
          </a:p>
          <a:p>
            <a:r>
              <a:rPr lang="de-CH" sz="1600" dirty="0"/>
              <a:t>Länder mit höheren IT-Investitionen erleiden geringere finanzielle Schäden durch Cyberangriffe.</a:t>
            </a:r>
          </a:p>
          <a:p>
            <a:r>
              <a:rPr lang="de-CH" sz="1600" dirty="0"/>
              <a:t>Ein Streudiagramm mit Regressionslinie zeigt, wie IT-Investitionen und Cyber-Schäden pro Land zusammenhängen. Jeder Punkt steht für ein Land. Die leicht fallende Regressionslinie deutet auf einen möglichen negativen Zusammenhang hin. Dennoch ist die Streuung hoch und der Trend schwach. Das heisst: Höhere Investitionen können helfen, finanzielle Risiken zu senken, reichen allein aber nicht aus.</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200" y="4186042"/>
            <a:ext cx="5522843" cy="830997"/>
          </a:xfrm>
          <a:prstGeom prst="rect">
            <a:avLst/>
          </a:prstGeom>
          <a:noFill/>
        </p:spPr>
        <p:txBody>
          <a:bodyPr wrap="square">
            <a:spAutoFit/>
          </a:bodyPr>
          <a:lstStyle/>
          <a:p>
            <a:r>
              <a:rPr lang="de-CH" sz="1600" b="1" dirty="0"/>
              <a:t>Zwischenfazit:</a:t>
            </a:r>
            <a:r>
              <a:rPr lang="de-CH" sz="1600" dirty="0"/>
              <a:t> Ein Zusammenhang ist erkennbar, aber nicht eindeutig. Weitere Einflussfaktoren müssen einbezogen werden.</a:t>
            </a:r>
          </a:p>
        </p:txBody>
      </p:sp>
      <p:pic>
        <p:nvPicPr>
          <p:cNvPr id="16386" name="Picture 2">
            <a:extLst>
              <a:ext uri="{FF2B5EF4-FFF2-40B4-BE49-F238E27FC236}">
                <a16:creationId xmlns:a16="http://schemas.microsoft.com/office/drawing/2014/main" id="{AA849904-5701-F4F3-0560-C220A41222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85563" y="4186042"/>
            <a:ext cx="4250073" cy="2535433"/>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
        <p:nvSpPr>
          <p:cNvPr id="21" name="Textfeld 20">
            <a:extLst>
              <a:ext uri="{FF2B5EF4-FFF2-40B4-BE49-F238E27FC236}">
                <a16:creationId xmlns:a16="http://schemas.microsoft.com/office/drawing/2014/main" id="{00339E9B-54BE-C495-3922-AB7E84180E73}"/>
              </a:ext>
            </a:extLst>
          </p:cNvPr>
          <p:cNvSpPr txBox="1"/>
          <p:nvPr/>
        </p:nvSpPr>
        <p:spPr>
          <a:xfrm>
            <a:off x="838200" y="1637812"/>
            <a:ext cx="9906000" cy="667364"/>
          </a:xfrm>
          <a:prstGeom prst="rect">
            <a:avLst/>
          </a:prstGeom>
          <a:noFill/>
        </p:spPr>
        <p:txBody>
          <a:bodyPr wrap="square">
            <a:noAutofit/>
          </a:bodyPr>
          <a:lstStyle/>
          <a:p>
            <a:r>
              <a:rPr lang="de-CH" sz="1600" b="1" dirty="0"/>
              <a:t>Zielfrage: </a:t>
            </a:r>
            <a:r>
              <a:rPr lang="de-CH" sz="1600" dirty="0"/>
              <a:t>Inwieweit stehen nationale ICT-Investitionen in Zusammenhang mit den Auswirkungen von Cyberangriffen – gemessen an finanziellen Schäden und betroffenen Nutzern – im internationalen Vergleich?</a:t>
            </a:r>
          </a:p>
        </p:txBody>
      </p:sp>
    </p:spTree>
    <p:extLst>
      <p:ext uri="{BB962C8B-B14F-4D97-AF65-F5344CB8AC3E}">
        <p14:creationId xmlns:p14="http://schemas.microsoft.com/office/powerpoint/2010/main" val="26835947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6003816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4: Zusammenhang nationale ICT-Investitionen &amp; Auswirkungen von Cyberangriffen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13</a:t>
            </a:fld>
            <a:endParaRPr lang="de-CH"/>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1497156"/>
            <a:ext cx="10194235" cy="1305679"/>
          </a:xfrm>
          <a:prstGeom prst="rect">
            <a:avLst/>
          </a:prstGeom>
          <a:noFill/>
        </p:spPr>
        <p:txBody>
          <a:bodyPr wrap="square">
            <a:noAutofit/>
          </a:bodyPr>
          <a:lstStyle/>
          <a:p>
            <a:r>
              <a:rPr lang="de-CH" sz="1600" b="1" dirty="0"/>
              <a:t>Hypothese 2:</a:t>
            </a:r>
            <a:r>
              <a:rPr lang="de-CH" sz="1600" dirty="0"/>
              <a:t> </a:t>
            </a:r>
          </a:p>
          <a:p>
            <a:r>
              <a:rPr lang="de-CH" sz="1600" dirty="0"/>
              <a:t>Mehr IT-Investitionen führen zu weniger betroffenen Nutzern.</a:t>
            </a:r>
          </a:p>
          <a:p>
            <a:r>
              <a:rPr lang="de-CH" sz="1600" dirty="0"/>
              <a:t>Ein gruppiertes Balkendiagramm zeigt durchschnittliche Investitionen und Nutzerzahlen pro Jahr. Es gibt keine durchgehende gegenläufige Entwicklung. In manchen Jahren sinken die Nutzerzahlen bei steigenden Investitionen, in anderen nicht.</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199" y="4450570"/>
            <a:ext cx="5522843" cy="1077218"/>
          </a:xfrm>
          <a:prstGeom prst="rect">
            <a:avLst/>
          </a:prstGeom>
          <a:noFill/>
        </p:spPr>
        <p:txBody>
          <a:bodyPr wrap="square">
            <a:spAutoFit/>
          </a:bodyPr>
          <a:lstStyle/>
          <a:p>
            <a:r>
              <a:rPr lang="de-CH" sz="1600" b="1" dirty="0"/>
              <a:t>Erkenntnis:</a:t>
            </a:r>
            <a:r>
              <a:rPr lang="de-CH" sz="1600" dirty="0"/>
              <a:t> Es zählt nicht nur die Höhe, sondern die Wirksamkeit der IT-Investitionen. Einzelne Länder weisen trotz hoher Ausgaben hohe Schäden auf. Zielgerichtete Investitionen sind entscheidend.</a:t>
            </a:r>
          </a:p>
        </p:txBody>
      </p:sp>
      <p:sp>
        <p:nvSpPr>
          <p:cNvPr id="9" name="Textfeld 8">
            <a:extLst>
              <a:ext uri="{FF2B5EF4-FFF2-40B4-BE49-F238E27FC236}">
                <a16:creationId xmlns:a16="http://schemas.microsoft.com/office/drawing/2014/main" id="{E7FF155F-DD4D-DFA7-2925-B54FA1D14910}"/>
              </a:ext>
            </a:extLst>
          </p:cNvPr>
          <p:cNvSpPr txBox="1"/>
          <p:nvPr/>
        </p:nvSpPr>
        <p:spPr>
          <a:xfrm>
            <a:off x="838199" y="2973863"/>
            <a:ext cx="10194235" cy="1305679"/>
          </a:xfrm>
          <a:prstGeom prst="rect">
            <a:avLst/>
          </a:prstGeom>
          <a:noFill/>
        </p:spPr>
        <p:txBody>
          <a:bodyPr wrap="square">
            <a:noAutofit/>
          </a:bodyPr>
          <a:lstStyle/>
          <a:p>
            <a:r>
              <a:rPr lang="de-CH" sz="1600" b="1" dirty="0"/>
              <a:t>Hypothese 3:</a:t>
            </a:r>
            <a:r>
              <a:rPr lang="de-CH" sz="1600" dirty="0"/>
              <a:t> </a:t>
            </a:r>
          </a:p>
          <a:p>
            <a:r>
              <a:rPr lang="de-CH" sz="1600" dirty="0"/>
              <a:t>Höhere IT-Investitionen senken den Schaden pro betroffenem Nutzer.</a:t>
            </a:r>
          </a:p>
          <a:p>
            <a:r>
              <a:rPr lang="de-CH" sz="1600" dirty="0"/>
              <a:t>Ein Bubble Chart zeigt drei Dimensionen: Investitionshöhe, Schaden pro Nutzer und Nutzeranzahl. Einige Länder (z. B. Japan, Deutschland) bestätigen die Hypothese. Andere (z. B. USA) zeigen hohe Investitionen </a:t>
            </a:r>
            <a:r>
              <a:rPr lang="de-CH" sz="1600" b="1" dirty="0"/>
              <a:t>und</a:t>
            </a:r>
            <a:r>
              <a:rPr lang="de-CH" sz="1600" dirty="0"/>
              <a:t> hohe Schadenswerte.</a:t>
            </a:r>
          </a:p>
        </p:txBody>
      </p:sp>
      <p:pic>
        <p:nvPicPr>
          <p:cNvPr id="17410" name="Picture 2">
            <a:extLst>
              <a:ext uri="{FF2B5EF4-FFF2-40B4-BE49-F238E27FC236}">
                <a16:creationId xmlns:a16="http://schemas.microsoft.com/office/drawing/2014/main" id="{F31A4D1D-7440-0D2B-4365-52DC092F2B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11306" y="4228473"/>
            <a:ext cx="4398587" cy="2178947"/>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446769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4: Zusammenhang nationale ICT-Investitionen &amp; Auswirkungen von Cyberangriffen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14</a:t>
            </a:fld>
            <a:endParaRPr lang="de-CH"/>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1497157"/>
            <a:ext cx="10194235" cy="1079358"/>
          </a:xfrm>
          <a:prstGeom prst="rect">
            <a:avLst/>
          </a:prstGeom>
          <a:noFill/>
        </p:spPr>
        <p:txBody>
          <a:bodyPr wrap="square">
            <a:noAutofit/>
          </a:bodyPr>
          <a:lstStyle/>
          <a:p>
            <a:r>
              <a:rPr lang="de-CH" sz="1600" b="1" dirty="0"/>
              <a:t>Hypothese 4:</a:t>
            </a:r>
            <a:r>
              <a:rPr lang="de-CH" sz="1600" dirty="0"/>
              <a:t> </a:t>
            </a:r>
          </a:p>
          <a:p>
            <a:r>
              <a:rPr lang="de-CH" sz="1600" dirty="0"/>
              <a:t>Länder mit dauerhaft steigenden Investitionen erleiden langfristig weniger Schaden.</a:t>
            </a:r>
          </a:p>
          <a:p>
            <a:r>
              <a:rPr lang="de-CH" sz="1600" dirty="0"/>
              <a:t>Zeitreihenanalysen für sechs Länder zeigen: Japan und Deutschland belegen diese These teilweise. USA und UK dagegen verzeichnen trotz hoher Investitionen weiter steigende Schäden.</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199" y="4454625"/>
            <a:ext cx="5522843" cy="1077218"/>
          </a:xfrm>
          <a:prstGeom prst="rect">
            <a:avLst/>
          </a:prstGeom>
          <a:noFill/>
        </p:spPr>
        <p:txBody>
          <a:bodyPr wrap="square">
            <a:spAutoFit/>
          </a:bodyPr>
          <a:lstStyle/>
          <a:p>
            <a:r>
              <a:rPr lang="de-CH" sz="1600" b="1" dirty="0"/>
              <a:t>Fazit:</a:t>
            </a:r>
            <a:r>
              <a:rPr lang="de-CH" sz="1600" dirty="0"/>
              <a:t> IT-Investitionen korrelieren nicht immer mit geringeren Auswirkungen. Entscheidend sind Strategie, Umsetzung und Kontext. Die Ergebnisse bieten wertvolle Grundlagen für Ländervergleiche und Handlungsempfehlungen.</a:t>
            </a:r>
          </a:p>
        </p:txBody>
      </p:sp>
      <p:sp>
        <p:nvSpPr>
          <p:cNvPr id="9" name="Textfeld 8">
            <a:extLst>
              <a:ext uri="{FF2B5EF4-FFF2-40B4-BE49-F238E27FC236}">
                <a16:creationId xmlns:a16="http://schemas.microsoft.com/office/drawing/2014/main" id="{E7FF155F-DD4D-DFA7-2925-B54FA1D14910}"/>
              </a:ext>
            </a:extLst>
          </p:cNvPr>
          <p:cNvSpPr txBox="1"/>
          <p:nvPr/>
        </p:nvSpPr>
        <p:spPr>
          <a:xfrm>
            <a:off x="838199" y="2749654"/>
            <a:ext cx="10194235" cy="1531832"/>
          </a:xfrm>
          <a:prstGeom prst="rect">
            <a:avLst/>
          </a:prstGeom>
          <a:noFill/>
        </p:spPr>
        <p:txBody>
          <a:bodyPr wrap="square">
            <a:noAutofit/>
          </a:bodyPr>
          <a:lstStyle/>
          <a:p>
            <a:r>
              <a:rPr lang="de-CH" sz="1600" b="1" dirty="0"/>
              <a:t>Hypothese 5:</a:t>
            </a:r>
            <a:r>
              <a:rPr lang="de-CH" sz="1600" dirty="0"/>
              <a:t> </a:t>
            </a:r>
          </a:p>
          <a:p>
            <a:r>
              <a:rPr lang="de-CH" sz="1600" dirty="0"/>
              <a:t>Länder lassen sich in Cluster mit ähnlichen Investitions- und Risikoprofilen einteilen.</a:t>
            </a:r>
          </a:p>
          <a:p>
            <a:r>
              <a:rPr lang="de-CH" sz="1600" dirty="0"/>
              <a:t>Eine </a:t>
            </a:r>
            <a:r>
              <a:rPr lang="de-CH" sz="1600" dirty="0" err="1"/>
              <a:t>Heatmap</a:t>
            </a:r>
            <a:r>
              <a:rPr lang="de-CH" sz="1600" dirty="0"/>
              <a:t> zeigt ähnliche Ländergruppen. Eine K-</a:t>
            </a:r>
            <a:r>
              <a:rPr lang="de-CH" sz="1600" dirty="0" err="1"/>
              <a:t>Means</a:t>
            </a:r>
            <a:r>
              <a:rPr lang="de-CH" sz="1600" dirty="0"/>
              <a:t>-Analyse bestätigt drei Cluster:</a:t>
            </a:r>
          </a:p>
          <a:p>
            <a:pPr marL="742950" lvl="1" indent="-285750">
              <a:buFont typeface="Arial" panose="020B0604020202020204" pitchFamily="34" charset="0"/>
              <a:buChar char="•"/>
            </a:pPr>
            <a:r>
              <a:rPr lang="de-CH" sz="1600" b="1" dirty="0"/>
              <a:t>Cluster 1:</a:t>
            </a:r>
            <a:r>
              <a:rPr lang="de-CH" sz="1600" dirty="0"/>
              <a:t> Hohe Investitionen, hohe Schäden (z. B. USA, UK)</a:t>
            </a:r>
          </a:p>
          <a:p>
            <a:pPr marL="742950" lvl="1" indent="-285750">
              <a:buFont typeface="Arial" panose="020B0604020202020204" pitchFamily="34" charset="0"/>
              <a:buChar char="•"/>
            </a:pPr>
            <a:r>
              <a:rPr lang="de-CH" sz="1600" b="1" dirty="0"/>
              <a:t>Cluster 2:</a:t>
            </a:r>
            <a:r>
              <a:rPr lang="de-CH" sz="1600" dirty="0"/>
              <a:t> Hohe Investitionen, moderate Schäden (z. B. Japan, Deutschland)</a:t>
            </a:r>
          </a:p>
          <a:p>
            <a:pPr marL="742950" lvl="1" indent="-285750">
              <a:buFont typeface="Arial" panose="020B0604020202020204" pitchFamily="34" charset="0"/>
              <a:buChar char="•"/>
            </a:pPr>
            <a:r>
              <a:rPr lang="de-CH" sz="1600" b="1" dirty="0"/>
              <a:t>Cluster 3:</a:t>
            </a:r>
            <a:r>
              <a:rPr lang="de-CH" sz="1600" dirty="0"/>
              <a:t> Geringe Investitionen, hohe Betroffenheit (z. B. Indien, Brasilien)</a:t>
            </a:r>
          </a:p>
        </p:txBody>
      </p:sp>
      <p:pic>
        <p:nvPicPr>
          <p:cNvPr id="18434" name="Picture 2">
            <a:extLst>
              <a:ext uri="{FF2B5EF4-FFF2-40B4-BE49-F238E27FC236}">
                <a16:creationId xmlns:a16="http://schemas.microsoft.com/office/drawing/2014/main" id="{AA486EF2-F112-35D3-CD9D-83136CAF2BF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16896" y="4313164"/>
            <a:ext cx="3945215" cy="2437358"/>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754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9098024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5: Zusammenhang zwischen Betriebssysteme und den Folgen von Cyberattacken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15</a:t>
            </a:fld>
            <a:endParaRPr lang="de-CH"/>
          </a:p>
        </p:txBody>
      </p:sp>
      <p:sp>
        <p:nvSpPr>
          <p:cNvPr id="3" name="Textfeld 2">
            <a:extLst>
              <a:ext uri="{FF2B5EF4-FFF2-40B4-BE49-F238E27FC236}">
                <a16:creationId xmlns:a16="http://schemas.microsoft.com/office/drawing/2014/main" id="{6416825A-F0D3-36B1-7B41-2A5440A60EC7}"/>
              </a:ext>
            </a:extLst>
          </p:cNvPr>
          <p:cNvSpPr txBox="1"/>
          <p:nvPr/>
        </p:nvSpPr>
        <p:spPr>
          <a:xfrm>
            <a:off x="838200" y="1637812"/>
            <a:ext cx="9906000" cy="833014"/>
          </a:xfrm>
          <a:prstGeom prst="rect">
            <a:avLst/>
          </a:prstGeom>
          <a:noFill/>
        </p:spPr>
        <p:txBody>
          <a:bodyPr wrap="square">
            <a:noAutofit/>
          </a:bodyPr>
          <a:lstStyle/>
          <a:p>
            <a:r>
              <a:rPr lang="de-CH" sz="1600" b="1" dirty="0"/>
              <a:t>Zielfrage: </a:t>
            </a:r>
            <a:r>
              <a:rPr lang="de-CH" sz="1600" dirty="0"/>
              <a:t>Wie beeinflusst die Verteilung von Betriebssystemen (Windows, Android, iOS, Linux) in einem Land die Häufigkeit und Auswirkungen von Cyberangriffen – gemessen an finanziellen Schäden und betroffenen Nutzern?</a:t>
            </a:r>
          </a:p>
          <a:p>
            <a:endParaRPr lang="de-CH" sz="1600" dirty="0"/>
          </a:p>
        </p:txBody>
      </p:sp>
      <p:sp>
        <p:nvSpPr>
          <p:cNvPr id="8" name="Textfeld 7">
            <a:extLst>
              <a:ext uri="{FF2B5EF4-FFF2-40B4-BE49-F238E27FC236}">
                <a16:creationId xmlns:a16="http://schemas.microsoft.com/office/drawing/2014/main" id="{4492371E-5004-2B7F-25FF-5088D88ACFC2}"/>
              </a:ext>
            </a:extLst>
          </p:cNvPr>
          <p:cNvSpPr txBox="1"/>
          <p:nvPr/>
        </p:nvSpPr>
        <p:spPr>
          <a:xfrm>
            <a:off x="838200" y="2561216"/>
            <a:ext cx="10194235" cy="1135296"/>
          </a:xfrm>
          <a:prstGeom prst="rect">
            <a:avLst/>
          </a:prstGeom>
          <a:noFill/>
        </p:spPr>
        <p:txBody>
          <a:bodyPr wrap="square">
            <a:noAutofit/>
          </a:bodyPr>
          <a:lstStyle/>
          <a:p>
            <a:r>
              <a:rPr lang="de-CH" sz="1600" b="1" dirty="0"/>
              <a:t>Hypothese 1: </a:t>
            </a:r>
          </a:p>
          <a:p>
            <a:r>
              <a:rPr lang="de-CH" sz="1600" dirty="0"/>
              <a:t>Es wurde vermutet, dass ein höherer Marktanteil bestimmter Betriebssysteme zu grösseren finanziellen Schäden durch Cyberangriffe führt. Getestet wurde dies mit einer Korrelationsanalyse (Pearson) und einer </a:t>
            </a:r>
            <a:r>
              <a:rPr lang="de-CH" sz="1600" dirty="0" err="1"/>
              <a:t>Heatmap</a:t>
            </a:r>
            <a:r>
              <a:rPr lang="de-CH" sz="1600" dirty="0"/>
              <a:t>.</a:t>
            </a:r>
            <a:br>
              <a:rPr lang="de-CH" sz="1600" dirty="0"/>
            </a:br>
            <a:r>
              <a:rPr lang="de-CH" sz="1600" dirty="0"/>
              <a:t>Das Ergebnis zeigt keine signifikanten Zusammenhänge, weshalb die Hypothese nicht bestätigt werden konnte.</a:t>
            </a:r>
          </a:p>
        </p:txBody>
      </p:sp>
      <p:sp>
        <p:nvSpPr>
          <p:cNvPr id="9" name="Textfeld 8">
            <a:extLst>
              <a:ext uri="{FF2B5EF4-FFF2-40B4-BE49-F238E27FC236}">
                <a16:creationId xmlns:a16="http://schemas.microsoft.com/office/drawing/2014/main" id="{5B3028BC-8CB1-2368-2695-7F4CABDFEC82}"/>
              </a:ext>
            </a:extLst>
          </p:cNvPr>
          <p:cNvSpPr txBox="1"/>
          <p:nvPr/>
        </p:nvSpPr>
        <p:spPr>
          <a:xfrm>
            <a:off x="838200" y="3786902"/>
            <a:ext cx="10194235" cy="1343762"/>
          </a:xfrm>
          <a:prstGeom prst="rect">
            <a:avLst/>
          </a:prstGeom>
          <a:noFill/>
        </p:spPr>
        <p:txBody>
          <a:bodyPr wrap="square">
            <a:noAutofit/>
          </a:bodyPr>
          <a:lstStyle/>
          <a:p>
            <a:r>
              <a:rPr lang="de-CH" sz="1600" b="1" dirty="0"/>
              <a:t>Hypothese 2: </a:t>
            </a:r>
          </a:p>
          <a:p>
            <a:r>
              <a:rPr lang="de-CH" sz="1600" dirty="0"/>
              <a:t>Die zweite Hypothese ging davon aus, dass weit verbreitete Betriebssysteme (z. B. Android oder Windows) mit einer höheren Anzahl betroffener Nutzer einhergehen. Untersucht wurde dies mit Regressionsanalysen und Streudiagrammen mit Trendlinien. Die Ergebnisse zeigen einen leichten positiven Zusammenhang bei Android, während bei Windows, iOS und Linux kein signifikanter Effekt erkennbar war.</a:t>
            </a:r>
          </a:p>
        </p:txBody>
      </p:sp>
    </p:spTree>
    <p:extLst>
      <p:ext uri="{BB962C8B-B14F-4D97-AF65-F5344CB8AC3E}">
        <p14:creationId xmlns:p14="http://schemas.microsoft.com/office/powerpoint/2010/main" val="11599806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5: Zusammenhang zwischen Betriebssysteme und den Folgen von Cyberattacken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16</a:t>
            </a:fld>
            <a:endParaRPr lang="de-CH"/>
          </a:p>
        </p:txBody>
      </p:sp>
      <p:pic>
        <p:nvPicPr>
          <p:cNvPr id="1026" name="Picture 2">
            <a:extLst>
              <a:ext uri="{FF2B5EF4-FFF2-40B4-BE49-F238E27FC236}">
                <a16:creationId xmlns:a16="http://schemas.microsoft.com/office/drawing/2014/main" id="{9524E187-273B-9DD0-53FC-ECD667C10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8200" y="2007695"/>
            <a:ext cx="4356370" cy="35575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A2318C7-7E55-E392-A0F9-C2055EB007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11348" y="2007695"/>
            <a:ext cx="4958354" cy="3557564"/>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43633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5693847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5: Zusammenhang zwischen Betriebssysteme und den Folgen von Cyberattacken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17</a:t>
            </a:fld>
            <a:endParaRPr lang="de-CH"/>
          </a:p>
        </p:txBody>
      </p:sp>
      <p:sp>
        <p:nvSpPr>
          <p:cNvPr id="3" name="Textfeld 2">
            <a:extLst>
              <a:ext uri="{FF2B5EF4-FFF2-40B4-BE49-F238E27FC236}">
                <a16:creationId xmlns:a16="http://schemas.microsoft.com/office/drawing/2014/main" id="{6416825A-F0D3-36B1-7B41-2A5440A60EC7}"/>
              </a:ext>
            </a:extLst>
          </p:cNvPr>
          <p:cNvSpPr txBox="1"/>
          <p:nvPr/>
        </p:nvSpPr>
        <p:spPr>
          <a:xfrm>
            <a:off x="838200" y="1637811"/>
            <a:ext cx="9906000" cy="1309669"/>
          </a:xfrm>
          <a:prstGeom prst="rect">
            <a:avLst/>
          </a:prstGeom>
          <a:noFill/>
        </p:spPr>
        <p:txBody>
          <a:bodyPr wrap="square">
            <a:noAutofit/>
          </a:bodyPr>
          <a:lstStyle/>
          <a:p>
            <a:r>
              <a:rPr lang="de-CH" sz="1600" b="1" dirty="0"/>
              <a:t>Hypothese 3: </a:t>
            </a:r>
            <a:r>
              <a:rPr lang="de-CH" sz="1600" dirty="0"/>
              <a:t>Es wurde angenommen, dass Länder mit einer höheren Betriebssystem-Diversität im Durchschnitt weniger betroffene Nutzer aufweisen. Zur Überprüfung kamen ein Boxplot (Standardabweichung) und ein </a:t>
            </a:r>
            <a:r>
              <a:rPr lang="de-CH" sz="1600" dirty="0" err="1"/>
              <a:t>Violinplot</a:t>
            </a:r>
            <a:r>
              <a:rPr lang="de-CH" sz="1600" dirty="0"/>
              <a:t> (Shannon-Diversitätsindex) zum Einsatz. Die Analyse zeigt eine geringere Streuung der Nutzerzahlen bei hoher Diversität, was auf eine stabilisierende Wirkung hindeutet – auch wenn der Medianwert gleich blieb.</a:t>
            </a:r>
          </a:p>
        </p:txBody>
      </p:sp>
      <p:sp>
        <p:nvSpPr>
          <p:cNvPr id="8" name="Textfeld 7">
            <a:extLst>
              <a:ext uri="{FF2B5EF4-FFF2-40B4-BE49-F238E27FC236}">
                <a16:creationId xmlns:a16="http://schemas.microsoft.com/office/drawing/2014/main" id="{4492371E-5004-2B7F-25FF-5088D88ACFC2}"/>
              </a:ext>
            </a:extLst>
          </p:cNvPr>
          <p:cNvSpPr txBox="1"/>
          <p:nvPr/>
        </p:nvSpPr>
        <p:spPr>
          <a:xfrm>
            <a:off x="838199" y="3024244"/>
            <a:ext cx="10194235" cy="1557484"/>
          </a:xfrm>
          <a:prstGeom prst="rect">
            <a:avLst/>
          </a:prstGeom>
          <a:noFill/>
        </p:spPr>
        <p:txBody>
          <a:bodyPr wrap="square">
            <a:noAutofit/>
          </a:bodyPr>
          <a:lstStyle/>
          <a:p>
            <a:r>
              <a:rPr lang="de-CH" sz="1600" b="1" dirty="0"/>
              <a:t>Hypothese 4: </a:t>
            </a:r>
          </a:p>
          <a:p>
            <a:r>
              <a:rPr lang="de-CH" sz="1600" dirty="0"/>
              <a:t>Die vierte Hypothese stellte die Annahme auf, dass bestimmte Regionen – insbesondere Osteuropa, Asien oder Südamerika – trotz ähnlicher Betriebssystemverteilung stärker von Cyberangriffen betroffen sind als Westeuropa.</a:t>
            </a:r>
            <a:br>
              <a:rPr lang="de-CH" sz="1600" dirty="0"/>
            </a:br>
            <a:r>
              <a:rPr lang="de-CH" sz="1600" dirty="0"/>
              <a:t>Getestet wurde dies mittels einer </a:t>
            </a:r>
            <a:r>
              <a:rPr lang="de-CH" sz="1600" dirty="0" err="1"/>
              <a:t>Heatmap</a:t>
            </a:r>
            <a:r>
              <a:rPr lang="de-CH" sz="1600" dirty="0"/>
              <a:t>, die die durchschnittliche Nutzerbetroffenheit pro Region und Jahr darstellt. Das Ergebnis bestätigt die Hypothese: Mehrere Regionen zeigen überdurchschnittlich hohe Nutzerzahlen, was auf zusätzliche regionale Einflussfaktoren hindeutet.</a:t>
            </a:r>
          </a:p>
        </p:txBody>
      </p:sp>
      <p:sp>
        <p:nvSpPr>
          <p:cNvPr id="9" name="Textfeld 8">
            <a:extLst>
              <a:ext uri="{FF2B5EF4-FFF2-40B4-BE49-F238E27FC236}">
                <a16:creationId xmlns:a16="http://schemas.microsoft.com/office/drawing/2014/main" id="{5B3028BC-8CB1-2368-2695-7F4CABDFEC82}"/>
              </a:ext>
            </a:extLst>
          </p:cNvPr>
          <p:cNvSpPr txBox="1"/>
          <p:nvPr/>
        </p:nvSpPr>
        <p:spPr>
          <a:xfrm>
            <a:off x="838199" y="4658492"/>
            <a:ext cx="10194235" cy="1041917"/>
          </a:xfrm>
          <a:prstGeom prst="rect">
            <a:avLst/>
          </a:prstGeom>
          <a:noFill/>
        </p:spPr>
        <p:txBody>
          <a:bodyPr wrap="square">
            <a:noAutofit/>
          </a:bodyPr>
          <a:lstStyle/>
          <a:p>
            <a:r>
              <a:rPr lang="de-CH" sz="1600" b="1" dirty="0"/>
              <a:t>Fazit: </a:t>
            </a:r>
          </a:p>
          <a:p>
            <a:r>
              <a:rPr lang="de-CH" sz="1600" dirty="0"/>
              <a:t>Die Analyse zeigt, dass die Betriebssystemverteilung zwar eine Rolle spielt, aber nicht der entscheidende Faktor für das Ausmass von Cyberangriffen ist. Technische, regionale und organisatorische Rahmenbedingungen müssen gemeinsam betrachtet werden, um Risiken zuverlässig zu bewerten.</a:t>
            </a:r>
          </a:p>
        </p:txBody>
      </p:sp>
    </p:spTree>
    <p:extLst>
      <p:ext uri="{BB962C8B-B14F-4D97-AF65-F5344CB8AC3E}">
        <p14:creationId xmlns:p14="http://schemas.microsoft.com/office/powerpoint/2010/main" val="25331411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956778"/>
          </a:xfrm>
        </p:spPr>
        <p:txBody>
          <a:bodyPr vert="horz">
            <a:noAutofit/>
          </a:bodyPr>
          <a:lstStyle/>
          <a:p>
            <a:r>
              <a:rPr lang="de-CH" sz="3200" dirty="0"/>
              <a:t>KAQ 5: Zusammenhang zwischen Betriebssysteme und den Folgen von Cyberattacken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18</a:t>
            </a:fld>
            <a:endParaRPr lang="de-CH"/>
          </a:p>
        </p:txBody>
      </p:sp>
      <p:pic>
        <p:nvPicPr>
          <p:cNvPr id="1026" name="Picture 2">
            <a:extLst>
              <a:ext uri="{FF2B5EF4-FFF2-40B4-BE49-F238E27FC236}">
                <a16:creationId xmlns:a16="http://schemas.microsoft.com/office/drawing/2014/main" id="{9524E187-273B-9DD0-53FC-ECD667C108A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p:blipFill>
        <p:spPr bwMode="auto">
          <a:xfrm>
            <a:off x="838200" y="1568001"/>
            <a:ext cx="4356370" cy="2578259"/>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A2318C7-7E55-E392-A0F9-C2055EB0075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p:blipFill>
        <p:spPr bwMode="auto">
          <a:xfrm>
            <a:off x="5401621" y="1568001"/>
            <a:ext cx="4647051" cy="2572792"/>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3DA2E71C-ACDD-FAB7-F15E-22B4481CC8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8200" y="4285353"/>
            <a:ext cx="4356370" cy="227630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873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1535634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Fazit</a:t>
            </a:r>
          </a:p>
        </p:txBody>
      </p:sp>
      <p:sp>
        <p:nvSpPr>
          <p:cNvPr id="3" name="Inhaltsplatzhalter 2">
            <a:extLst>
              <a:ext uri="{FF2B5EF4-FFF2-40B4-BE49-F238E27FC236}">
                <a16:creationId xmlns:a16="http://schemas.microsoft.com/office/drawing/2014/main" id="{AF82188C-93F9-930B-FF4B-4F8F02B2E681}"/>
              </a:ext>
            </a:extLst>
          </p:cNvPr>
          <p:cNvSpPr>
            <a:spLocks noGrp="1"/>
          </p:cNvSpPr>
          <p:nvPr>
            <p:ph idx="1"/>
          </p:nvPr>
        </p:nvSpPr>
        <p:spPr>
          <a:xfrm>
            <a:off x="838200" y="1066800"/>
            <a:ext cx="9982200" cy="752271"/>
          </a:xfrm>
        </p:spPr>
        <p:txBody>
          <a:bodyPr>
            <a:normAutofit/>
          </a:bodyPr>
          <a:lstStyle/>
          <a:p>
            <a:pPr marL="0" indent="0">
              <a:buNone/>
            </a:pPr>
            <a:r>
              <a:rPr lang="de-CH" sz="1600" dirty="0"/>
              <a:t>Die vergangenen Jahre zeigen eine klare Entwicklung: Cyberangriffe nehmen weltweit in Häufigkeit, Komplexität und Schadenspotenzial zu. Unsere umfassende Analyse identifiziert überraschende Muster und widerlegt gängige Annahmen.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19</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1154310" y="2231994"/>
            <a:ext cx="2880000" cy="2042811"/>
          </a:xfrm>
          <a:prstGeom prst="rect">
            <a:avLst/>
          </a:prstGeom>
          <a:noFill/>
        </p:spPr>
        <p:txBody>
          <a:bodyPr wrap="square">
            <a:noAutofit/>
          </a:bodyPr>
          <a:lstStyle/>
          <a:p>
            <a:r>
              <a:rPr lang="de-CH" sz="1600" b="1" dirty="0"/>
              <a:t>Komplexe Schadensmuster</a:t>
            </a:r>
          </a:p>
          <a:p>
            <a:r>
              <a:rPr lang="de-CH" sz="1600" dirty="0"/>
              <a:t>Weder Branche noch Bedrohungstyp allein erklären finanzielle Schäden eindeutig. Erst komplexe Verfahren wie Random Forest decken nichtlineare Zusammenhänge auf.</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4666532" y="2231994"/>
            <a:ext cx="2880000" cy="1855716"/>
          </a:xfrm>
          <a:prstGeom prst="rect">
            <a:avLst/>
          </a:prstGeom>
          <a:noFill/>
        </p:spPr>
        <p:txBody>
          <a:bodyPr wrap="square">
            <a:noAutofit/>
          </a:bodyPr>
          <a:lstStyle/>
          <a:p>
            <a:r>
              <a:rPr lang="de-CH" sz="1600" b="1" dirty="0"/>
              <a:t>Investition ≠ Schutz</a:t>
            </a:r>
          </a:p>
          <a:p>
            <a:r>
              <a:rPr lang="de-CH" sz="1600" dirty="0"/>
              <a:t>Höhere ICT-Investitionen führen nicht automatisch zu besserem Schutz. Entscheidend ist deren strategische Wirksamkeit und Ausrichtung.</a:t>
            </a:r>
          </a:p>
        </p:txBody>
      </p:sp>
      <p:sp>
        <p:nvSpPr>
          <p:cNvPr id="15" name="Textfeld 14">
            <a:extLst>
              <a:ext uri="{FF2B5EF4-FFF2-40B4-BE49-F238E27FC236}">
                <a16:creationId xmlns:a16="http://schemas.microsoft.com/office/drawing/2014/main" id="{4998D7E6-C705-CC87-A607-F568720F4559}"/>
              </a:ext>
            </a:extLst>
          </p:cNvPr>
          <p:cNvSpPr txBox="1"/>
          <p:nvPr/>
        </p:nvSpPr>
        <p:spPr>
          <a:xfrm>
            <a:off x="8178754" y="2231994"/>
            <a:ext cx="2880000" cy="1855716"/>
          </a:xfrm>
          <a:prstGeom prst="rect">
            <a:avLst/>
          </a:prstGeom>
          <a:noFill/>
        </p:spPr>
        <p:txBody>
          <a:bodyPr wrap="square">
            <a:noAutofit/>
          </a:bodyPr>
          <a:lstStyle/>
          <a:p>
            <a:r>
              <a:rPr lang="de-CH" sz="1600" b="1" dirty="0"/>
              <a:t>Diversität als Schutzfaktor</a:t>
            </a:r>
          </a:p>
          <a:p>
            <a:r>
              <a:rPr lang="de-CH" sz="1600" dirty="0"/>
              <a:t>Technologische Vielfalt und regionale Unterschiede stellen wichtige Schutzfaktoren dar. Marktdominanz einzelner Systeme korreliert nicht direkt mit finanziellen Schäden.</a:t>
            </a:r>
          </a:p>
        </p:txBody>
      </p:sp>
      <p:sp>
        <p:nvSpPr>
          <p:cNvPr id="28" name="Textfeld 27">
            <a:extLst>
              <a:ext uri="{FF2B5EF4-FFF2-40B4-BE49-F238E27FC236}">
                <a16:creationId xmlns:a16="http://schemas.microsoft.com/office/drawing/2014/main" id="{6649B78E-A3FA-7090-0D4E-17A1C3FAF842}"/>
              </a:ext>
            </a:extLst>
          </p:cNvPr>
          <p:cNvSpPr txBox="1"/>
          <p:nvPr/>
        </p:nvSpPr>
        <p:spPr>
          <a:xfrm>
            <a:off x="838201" y="4683421"/>
            <a:ext cx="9982199" cy="1077218"/>
          </a:xfrm>
          <a:prstGeom prst="rect">
            <a:avLst/>
          </a:prstGeom>
          <a:noFill/>
        </p:spPr>
        <p:txBody>
          <a:bodyPr wrap="square">
            <a:spAutoFit/>
          </a:bodyPr>
          <a:lstStyle/>
          <a:p>
            <a:r>
              <a:rPr lang="de-CH" sz="1600" dirty="0"/>
              <a:t>Die Schlussfolgerung ist eindeutig: Cybersicherheit erfordert einen ganzheitlichen Ansatz, der technologische, wirtschaftliche und geopolitische Faktoren kombiniert. Nur durch präventive Investitionen, fundierte Datenanalysen und adaptive Schutzstrategien können Unternehmen Resilienz gegenüber zukünftigen Bedrohungen aufbauen.</a:t>
            </a:r>
          </a:p>
        </p:txBody>
      </p:sp>
      <p:pic>
        <p:nvPicPr>
          <p:cNvPr id="29" name="Image 0" descr="preencoded.png">
            <a:extLst>
              <a:ext uri="{FF2B5EF4-FFF2-40B4-BE49-F238E27FC236}">
                <a16:creationId xmlns:a16="http://schemas.microsoft.com/office/drawing/2014/main" id="{43AFD931-FCD1-F9D3-CCBD-48492EB935E6}"/>
              </a:ext>
            </a:extLst>
          </p:cNvPr>
          <p:cNvPicPr>
            <a:picLocks noChangeAspect="1"/>
          </p:cNvPicPr>
          <p:nvPr/>
        </p:nvPicPr>
        <p:blipFill>
          <a:blip r:embed="rId5"/>
          <a:stretch>
            <a:fillRect/>
          </a:stretch>
        </p:blipFill>
        <p:spPr>
          <a:xfrm>
            <a:off x="838199" y="2231994"/>
            <a:ext cx="316111" cy="395168"/>
          </a:xfrm>
          <a:prstGeom prst="rect">
            <a:avLst/>
          </a:prstGeom>
        </p:spPr>
      </p:pic>
      <p:pic>
        <p:nvPicPr>
          <p:cNvPr id="30" name="Image 1" descr="preencoded.png">
            <a:extLst>
              <a:ext uri="{FF2B5EF4-FFF2-40B4-BE49-F238E27FC236}">
                <a16:creationId xmlns:a16="http://schemas.microsoft.com/office/drawing/2014/main" id="{6B0F9794-9907-E307-7AF1-8FCBEA2E4B5B}"/>
              </a:ext>
            </a:extLst>
          </p:cNvPr>
          <p:cNvPicPr>
            <a:picLocks noChangeAspect="1"/>
          </p:cNvPicPr>
          <p:nvPr/>
        </p:nvPicPr>
        <p:blipFill>
          <a:blip r:embed="rId6"/>
          <a:stretch>
            <a:fillRect/>
          </a:stretch>
        </p:blipFill>
        <p:spPr>
          <a:xfrm>
            <a:off x="4350421" y="2231994"/>
            <a:ext cx="316111" cy="395168"/>
          </a:xfrm>
          <a:prstGeom prst="rect">
            <a:avLst/>
          </a:prstGeom>
        </p:spPr>
      </p:pic>
      <p:pic>
        <p:nvPicPr>
          <p:cNvPr id="5125" name="Image 2" descr="preencoded.png">
            <a:extLst>
              <a:ext uri="{FF2B5EF4-FFF2-40B4-BE49-F238E27FC236}">
                <a16:creationId xmlns:a16="http://schemas.microsoft.com/office/drawing/2014/main" id="{465F3DF4-B209-41B1-5D20-37F4762A6560}"/>
              </a:ext>
            </a:extLst>
          </p:cNvPr>
          <p:cNvPicPr>
            <a:picLocks noChangeAspect="1"/>
          </p:cNvPicPr>
          <p:nvPr/>
        </p:nvPicPr>
        <p:blipFill>
          <a:blip r:embed="rId7"/>
          <a:stretch>
            <a:fillRect/>
          </a:stretch>
        </p:blipFill>
        <p:spPr>
          <a:xfrm>
            <a:off x="7862643" y="2231994"/>
            <a:ext cx="316111" cy="395168"/>
          </a:xfrm>
          <a:prstGeom prst="rect">
            <a:avLst/>
          </a:prstGeom>
        </p:spPr>
      </p:pic>
    </p:spTree>
    <p:extLst>
      <p:ext uri="{BB962C8B-B14F-4D97-AF65-F5344CB8AC3E}">
        <p14:creationId xmlns:p14="http://schemas.microsoft.com/office/powerpoint/2010/main" val="6796815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3551283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0" name=""/>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Einleitung: Die Dringlichkeit datenbasierter Cybersicherheit</a:t>
            </a:r>
          </a:p>
        </p:txBody>
      </p:sp>
      <p:sp>
        <p:nvSpPr>
          <p:cNvPr id="3" name="Inhaltsplatzhalter 2">
            <a:extLst>
              <a:ext uri="{FF2B5EF4-FFF2-40B4-BE49-F238E27FC236}">
                <a16:creationId xmlns:a16="http://schemas.microsoft.com/office/drawing/2014/main" id="{AF82188C-93F9-930B-FF4B-4F8F02B2E681}"/>
              </a:ext>
            </a:extLst>
          </p:cNvPr>
          <p:cNvSpPr>
            <a:spLocks noGrp="1"/>
          </p:cNvSpPr>
          <p:nvPr>
            <p:ph idx="1"/>
          </p:nvPr>
        </p:nvSpPr>
        <p:spPr>
          <a:xfrm>
            <a:off x="838200" y="1066801"/>
            <a:ext cx="9982200" cy="615950"/>
          </a:xfrm>
        </p:spPr>
        <p:txBody>
          <a:bodyPr>
            <a:normAutofit/>
          </a:bodyPr>
          <a:lstStyle/>
          <a:p>
            <a:pPr marL="0" indent="0">
              <a:buNone/>
            </a:pPr>
            <a:r>
              <a:rPr lang="de-CH" sz="1600" dirty="0"/>
              <a:t>Cybersicherheit ist ein kritisches Thema. Globale Kosten durch Cyberkriminalität steigen auf 10,5 Billionen US-Dollar bis 2025. Frühzeitige Bedrohungserkennung und präventive Schutzmassnahmen sind entscheidend.</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2</a:t>
            </a:fld>
            <a:endParaRPr lang="de-CH"/>
          </a:p>
        </p:txBody>
      </p:sp>
      <p:sp>
        <p:nvSpPr>
          <p:cNvPr id="9" name="Textfeld 8">
            <a:extLst>
              <a:ext uri="{FF2B5EF4-FFF2-40B4-BE49-F238E27FC236}">
                <a16:creationId xmlns:a16="http://schemas.microsoft.com/office/drawing/2014/main" id="{95B8F7FB-31BE-3630-0E4C-A86ECF333CAA}"/>
              </a:ext>
            </a:extLst>
          </p:cNvPr>
          <p:cNvSpPr txBox="1"/>
          <p:nvPr/>
        </p:nvSpPr>
        <p:spPr>
          <a:xfrm>
            <a:off x="4124325" y="1768476"/>
            <a:ext cx="6696075" cy="2308324"/>
          </a:xfrm>
          <a:prstGeom prst="rect">
            <a:avLst/>
          </a:prstGeom>
          <a:noFill/>
        </p:spPr>
        <p:txBody>
          <a:bodyPr wrap="square">
            <a:spAutoFit/>
          </a:bodyPr>
          <a:lstStyle/>
          <a:p>
            <a:r>
              <a:rPr lang="de-CH" sz="1600" b="1" dirty="0"/>
              <a:t>Problemstellung</a:t>
            </a:r>
          </a:p>
          <a:p>
            <a:r>
              <a:rPr lang="de-CH" sz="1600" dirty="0"/>
              <a:t>Unternehmen und Regierungen sind IT-abhängig. Cyberangriffe haben gravierende Folgen. Sensible Sektoren sind bevorzugte Ziele. Bedrohungen nehmen an Komplexität und Umfang zu.</a:t>
            </a:r>
          </a:p>
          <a:p>
            <a:r>
              <a:rPr lang="de-CH" sz="1600" b="1" dirty="0"/>
              <a:t>Zielsetzung</a:t>
            </a:r>
          </a:p>
          <a:p>
            <a:r>
              <a:rPr lang="de-CH" sz="1600" dirty="0"/>
              <a:t>Analyse des Datensatzes "Global </a:t>
            </a:r>
            <a:r>
              <a:rPr lang="de-CH" sz="1600" dirty="0" err="1"/>
              <a:t>Cybersecurity</a:t>
            </a:r>
            <a:r>
              <a:rPr lang="de-CH" sz="1600" dirty="0"/>
              <a:t> </a:t>
            </a:r>
            <a:r>
              <a:rPr lang="de-CH" sz="1600" dirty="0" err="1"/>
              <a:t>Threats</a:t>
            </a:r>
            <a:r>
              <a:rPr lang="de-CH" sz="1600" dirty="0"/>
              <a:t> 2015–2024". Neue Erkenntnisse über Art, Umfang und Auswirkungen gewinnen. Schadenshöhe, Bedrohungstypen und regionale Unterschiede beleuchten.</a:t>
            </a:r>
          </a:p>
        </p:txBody>
      </p:sp>
      <p:pic>
        <p:nvPicPr>
          <p:cNvPr id="2050" name="Picture 2">
            <a:extLst>
              <a:ext uri="{FF2B5EF4-FFF2-40B4-BE49-F238E27FC236}">
                <a16:creationId xmlns:a16="http://schemas.microsoft.com/office/drawing/2014/main" id="{79447CD2-0C5F-C5B0-7B09-6CA059F570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71550" y="1768477"/>
            <a:ext cx="3019425" cy="2065872"/>
          </a:xfrm>
          <a:prstGeom prst="rect">
            <a:avLst/>
          </a:prstGeom>
          <a:noFill/>
          <a:extLst>
            <a:ext uri="{909E8E84-426E-40DD-AFC4-6F175D3DCCD1}">
              <a14:hiddenFill xmlns:a14="http://schemas.microsoft.com/office/drawing/2010/main">
                <a:solidFill>
                  <a:srgbClr val="FFFFFF"/>
                </a:solidFill>
              </a14:hiddenFill>
            </a:ext>
          </a:extLst>
        </p:spPr>
      </p:pic>
      <p:sp>
        <p:nvSpPr>
          <p:cNvPr id="10" name="Rechteck 9">
            <a:extLst>
              <a:ext uri="{FF2B5EF4-FFF2-40B4-BE49-F238E27FC236}">
                <a16:creationId xmlns:a16="http://schemas.microsoft.com/office/drawing/2014/main" id="{E7033CD8-391A-A028-DEB1-196A6050F70C}"/>
              </a:ext>
            </a:extLst>
          </p:cNvPr>
          <p:cNvSpPr/>
          <p:nvPr/>
        </p:nvSpPr>
        <p:spPr>
          <a:xfrm>
            <a:off x="971550" y="4124325"/>
            <a:ext cx="9848850" cy="1867913"/>
          </a:xfrm>
          <a:prstGeom prst="rect">
            <a:avLst/>
          </a:prstGeom>
          <a:solidFill>
            <a:srgbClr val="000724"/>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de-CH" sz="1600" b="1" dirty="0">
                <a:solidFill>
                  <a:schemeClr val="bg1"/>
                </a:solidFill>
              </a:rPr>
              <a:t>Forschungsfragen</a:t>
            </a:r>
          </a:p>
          <a:p>
            <a:pPr algn="l"/>
            <a:r>
              <a:rPr lang="de-CH" sz="1400" b="1" i="0" dirty="0">
                <a:solidFill>
                  <a:schemeClr val="bg1"/>
                </a:solidFill>
                <a:effectLst/>
              </a:rPr>
              <a:t>KAQ 1: </a:t>
            </a:r>
            <a:r>
              <a:rPr lang="de-CH" sz="1400" i="0" dirty="0">
                <a:solidFill>
                  <a:schemeClr val="bg1"/>
                </a:solidFill>
                <a:effectLst/>
              </a:rPr>
              <a:t>Besteht ein Zusammenhang zwischen der betroffenen Branche und dem finanziellen Schaden durch Cyberangriffe?</a:t>
            </a:r>
          </a:p>
          <a:p>
            <a:pPr algn="l"/>
            <a:r>
              <a:rPr lang="de-CH" sz="1400" b="1" i="0" dirty="0">
                <a:solidFill>
                  <a:schemeClr val="bg1"/>
                </a:solidFill>
                <a:effectLst/>
              </a:rPr>
              <a:t>KAQ 2: </a:t>
            </a:r>
            <a:r>
              <a:rPr lang="de-CH" sz="1400" i="0" dirty="0">
                <a:solidFill>
                  <a:schemeClr val="bg1"/>
                </a:solidFill>
                <a:effectLst/>
              </a:rPr>
              <a:t>Welche Faktoren beeinflussen den finanziellen Schaden durch Cyberangriffe am stärksten?</a:t>
            </a:r>
          </a:p>
          <a:p>
            <a:pPr algn="l"/>
            <a:r>
              <a:rPr lang="de-CH" sz="1400" b="1" i="0" dirty="0">
                <a:solidFill>
                  <a:schemeClr val="bg1"/>
                </a:solidFill>
                <a:effectLst/>
              </a:rPr>
              <a:t>KAQ 3: </a:t>
            </a:r>
            <a:r>
              <a:rPr lang="de-CH" sz="1400" i="0" dirty="0">
                <a:solidFill>
                  <a:schemeClr val="bg1"/>
                </a:solidFill>
                <a:effectLst/>
              </a:rPr>
              <a:t>Prognose der häufigsten Cyberangriffsarten pro Branche für die Jahre 2025–2027</a:t>
            </a:r>
          </a:p>
          <a:p>
            <a:pPr algn="l"/>
            <a:r>
              <a:rPr lang="de-CH" sz="1400" b="1" i="0" dirty="0">
                <a:solidFill>
                  <a:schemeClr val="bg1"/>
                </a:solidFill>
                <a:effectLst/>
              </a:rPr>
              <a:t>KAQ 4: </a:t>
            </a:r>
            <a:r>
              <a:rPr lang="de-CH" sz="1400" i="0" dirty="0">
                <a:solidFill>
                  <a:schemeClr val="bg1"/>
                </a:solidFill>
                <a:effectLst/>
              </a:rPr>
              <a:t>Inwieweit stehen nationale IT-Investitionen in Zusammenhang mit den Auswirkungen von Cyberangriffen – gemessen an finanziellen Schäden und der Anzahl betroffener Nutzer – im internationalen Vergleich?</a:t>
            </a:r>
          </a:p>
          <a:p>
            <a:pPr algn="l"/>
            <a:r>
              <a:rPr lang="de-CH" sz="1400" b="1" i="0" dirty="0">
                <a:solidFill>
                  <a:schemeClr val="bg1"/>
                </a:solidFill>
                <a:effectLst/>
              </a:rPr>
              <a:t>KAQ 5: </a:t>
            </a:r>
            <a:r>
              <a:rPr lang="de-CH" sz="1400" i="0" dirty="0">
                <a:solidFill>
                  <a:schemeClr val="bg1"/>
                </a:solidFill>
                <a:effectLst/>
              </a:rPr>
              <a:t>Wie hängt die Betriebssystemverteilung eines Landes mit dem Ausmass der Auswirkungen von Cyberangriffen – gemessen an finanziellen Schäden und der Anzahl betroffener Nutzer – zusammen?</a:t>
            </a:r>
            <a:endParaRPr lang="de-CH" sz="1600" dirty="0">
              <a:solidFill>
                <a:schemeClr val="bg1"/>
              </a:solidFill>
            </a:endParaRPr>
          </a:p>
        </p:txBody>
      </p:sp>
    </p:spTree>
    <p:extLst>
      <p:ext uri="{BB962C8B-B14F-4D97-AF65-F5344CB8AC3E}">
        <p14:creationId xmlns:p14="http://schemas.microsoft.com/office/powerpoint/2010/main" val="29619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75678539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Datenvorbereitung</a:t>
            </a:r>
          </a:p>
        </p:txBody>
      </p:sp>
      <p:sp>
        <p:nvSpPr>
          <p:cNvPr id="3" name="Inhaltsplatzhalter 2">
            <a:extLst>
              <a:ext uri="{FF2B5EF4-FFF2-40B4-BE49-F238E27FC236}">
                <a16:creationId xmlns:a16="http://schemas.microsoft.com/office/drawing/2014/main" id="{AF82188C-93F9-930B-FF4B-4F8F02B2E681}"/>
              </a:ext>
            </a:extLst>
          </p:cNvPr>
          <p:cNvSpPr>
            <a:spLocks noGrp="1"/>
          </p:cNvSpPr>
          <p:nvPr>
            <p:ph idx="1"/>
          </p:nvPr>
        </p:nvSpPr>
        <p:spPr>
          <a:xfrm>
            <a:off x="838200" y="1066801"/>
            <a:ext cx="9982200" cy="615950"/>
          </a:xfrm>
        </p:spPr>
        <p:txBody>
          <a:bodyPr>
            <a:normAutofit/>
          </a:bodyPr>
          <a:lstStyle/>
          <a:p>
            <a:pPr marL="0" indent="0">
              <a:buNone/>
            </a:pPr>
            <a:r>
              <a:rPr lang="de-CH" sz="1600" dirty="0"/>
              <a:t>Dieses Kapitel beschreibt die Herkunft, Struktur und Vorbereitung eines Datensatzes über Cybersicherheitsvorfälle von 2015-2024.</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3</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768683"/>
            <a:ext cx="2274888" cy="2800350"/>
          </a:xfrm>
          <a:prstGeom prst="rect">
            <a:avLst/>
          </a:prstGeom>
          <a:noFill/>
        </p:spPr>
        <p:txBody>
          <a:bodyPr wrap="square">
            <a:noAutofit/>
          </a:bodyPr>
          <a:lstStyle/>
          <a:p>
            <a:r>
              <a:rPr lang="de-CH" sz="1600" b="1" dirty="0"/>
              <a:t>1. Datenquelle &amp; Import</a:t>
            </a:r>
          </a:p>
          <a:p>
            <a:r>
              <a:rPr lang="de-CH" sz="1600" dirty="0"/>
              <a:t>Der Datensatz "Cybersicherheit_Daten_2015-2024.xlsx" von </a:t>
            </a:r>
            <a:r>
              <a:rPr lang="de-CH" sz="1600" dirty="0" err="1"/>
              <a:t>Kaggle</a:t>
            </a:r>
            <a:r>
              <a:rPr lang="de-CH" sz="1600" dirty="0"/>
              <a:t> wurde über Google Drive importiert und in CSV konvertiert.</a:t>
            </a:r>
          </a:p>
        </p:txBody>
      </p:sp>
      <p:pic>
        <p:nvPicPr>
          <p:cNvPr id="5122" name="Picture 2">
            <a:extLst>
              <a:ext uri="{FF2B5EF4-FFF2-40B4-BE49-F238E27FC236}">
                <a16:creationId xmlns:a16="http://schemas.microsoft.com/office/drawing/2014/main" id="{32359D6D-6E6E-E4F8-8E86-6DF3B524EEE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4520" y="4569033"/>
            <a:ext cx="2268568" cy="1552140"/>
          </a:xfrm>
          <a:prstGeom prst="rect">
            <a:avLst/>
          </a:prstGeom>
          <a:noFill/>
          <a:extLst>
            <a:ext uri="{909E8E84-426E-40DD-AFC4-6F175D3DCCD1}">
              <a14:hiddenFill xmlns:a14="http://schemas.microsoft.com/office/drawing/2010/main">
                <a:solidFill>
                  <a:srgbClr val="FFFFFF"/>
                </a:solidFill>
              </a14:hiddenFill>
            </a:ext>
          </a:extLst>
        </p:spPr>
      </p:pic>
      <p:sp>
        <p:nvSpPr>
          <p:cNvPr id="13" name="Textfeld 12">
            <a:extLst>
              <a:ext uri="{FF2B5EF4-FFF2-40B4-BE49-F238E27FC236}">
                <a16:creationId xmlns:a16="http://schemas.microsoft.com/office/drawing/2014/main" id="{92FE757C-5564-A1BE-BAC7-18E0BEE81F0C}"/>
              </a:ext>
            </a:extLst>
          </p:cNvPr>
          <p:cNvSpPr txBox="1"/>
          <p:nvPr/>
        </p:nvSpPr>
        <p:spPr>
          <a:xfrm>
            <a:off x="3324225" y="1768683"/>
            <a:ext cx="2274888" cy="2800350"/>
          </a:xfrm>
          <a:prstGeom prst="rect">
            <a:avLst/>
          </a:prstGeom>
          <a:noFill/>
        </p:spPr>
        <p:txBody>
          <a:bodyPr wrap="square">
            <a:noAutofit/>
          </a:bodyPr>
          <a:lstStyle/>
          <a:p>
            <a:r>
              <a:rPr lang="de-CH" sz="1600" b="1" dirty="0"/>
              <a:t>2. Datenbereinigung &amp; Struktur</a:t>
            </a:r>
          </a:p>
          <a:p>
            <a:r>
              <a:rPr lang="de-CH" sz="1600" dirty="0"/>
              <a:t>Es wurden fehlende Werte behandelt, Datentypen konvertiert und Duplikate entfernt. Ausreisser wurden identifiziert und Transformationen angewendet.</a:t>
            </a:r>
          </a:p>
        </p:txBody>
      </p:sp>
      <p:sp>
        <p:nvSpPr>
          <p:cNvPr id="15" name="Textfeld 14">
            <a:extLst>
              <a:ext uri="{FF2B5EF4-FFF2-40B4-BE49-F238E27FC236}">
                <a16:creationId xmlns:a16="http://schemas.microsoft.com/office/drawing/2014/main" id="{4998D7E6-C705-CC87-A607-F568720F4559}"/>
              </a:ext>
            </a:extLst>
          </p:cNvPr>
          <p:cNvSpPr txBox="1"/>
          <p:nvPr/>
        </p:nvSpPr>
        <p:spPr>
          <a:xfrm>
            <a:off x="5810250" y="1768475"/>
            <a:ext cx="2274888" cy="2800767"/>
          </a:xfrm>
          <a:prstGeom prst="rect">
            <a:avLst/>
          </a:prstGeom>
          <a:noFill/>
        </p:spPr>
        <p:txBody>
          <a:bodyPr wrap="square">
            <a:noAutofit/>
          </a:bodyPr>
          <a:lstStyle/>
          <a:p>
            <a:r>
              <a:rPr lang="de-CH" sz="1600" b="1" dirty="0"/>
              <a:t>3. Feature Engineering</a:t>
            </a:r>
          </a:p>
          <a:p>
            <a:r>
              <a:rPr lang="de-CH" sz="1600" dirty="0"/>
              <a:t>Neue Features wie "Schaden pro Nutzer" wurden berechnet und kategorische Variablen mittels </a:t>
            </a:r>
            <a:r>
              <a:rPr lang="de-CH" sz="1600" dirty="0" err="1"/>
              <a:t>One</a:t>
            </a:r>
            <a:r>
              <a:rPr lang="de-CH" sz="1600" dirty="0"/>
              <a:t>-Hot-Encoding kodiert, um die Daten für </a:t>
            </a:r>
            <a:r>
              <a:rPr lang="de-CH" sz="1600" dirty="0" err="1"/>
              <a:t>Machine</a:t>
            </a:r>
            <a:r>
              <a:rPr lang="de-CH" sz="1600" dirty="0"/>
              <a:t> Learning vorzubereiten.</a:t>
            </a:r>
          </a:p>
        </p:txBody>
      </p:sp>
      <p:sp>
        <p:nvSpPr>
          <p:cNvPr id="17" name="Textfeld 16">
            <a:extLst>
              <a:ext uri="{FF2B5EF4-FFF2-40B4-BE49-F238E27FC236}">
                <a16:creationId xmlns:a16="http://schemas.microsoft.com/office/drawing/2014/main" id="{DE65FA48-6134-C722-8332-50E5B57CD44B}"/>
              </a:ext>
            </a:extLst>
          </p:cNvPr>
          <p:cNvSpPr txBox="1"/>
          <p:nvPr/>
        </p:nvSpPr>
        <p:spPr>
          <a:xfrm>
            <a:off x="8296274" y="1768683"/>
            <a:ext cx="2275081" cy="2800350"/>
          </a:xfrm>
          <a:prstGeom prst="rect">
            <a:avLst/>
          </a:prstGeom>
          <a:noFill/>
        </p:spPr>
        <p:txBody>
          <a:bodyPr wrap="square">
            <a:noAutofit/>
          </a:bodyPr>
          <a:lstStyle/>
          <a:p>
            <a:r>
              <a:rPr lang="de-CH" sz="1600" b="1" dirty="0"/>
              <a:t>4. Datenmodellierung</a:t>
            </a:r>
          </a:p>
          <a:p>
            <a:r>
              <a:rPr lang="de-CH" sz="1600" dirty="0"/>
              <a:t>Die Daten wurden in Trainings- und </a:t>
            </a:r>
            <a:r>
              <a:rPr lang="de-CH" sz="1600" dirty="0" err="1"/>
              <a:t>Testsets</a:t>
            </a:r>
            <a:r>
              <a:rPr lang="de-CH" sz="1600" dirty="0"/>
              <a:t> aufgeteilt, um eine robuste Modellentwicklung zu gewährleisten. Dies ist entscheidend für präzise Analysen und Prognosen.</a:t>
            </a:r>
          </a:p>
        </p:txBody>
      </p:sp>
      <p:cxnSp>
        <p:nvCxnSpPr>
          <p:cNvPr id="19" name="Gerader Verbinder 18">
            <a:extLst>
              <a:ext uri="{FF2B5EF4-FFF2-40B4-BE49-F238E27FC236}">
                <a16:creationId xmlns:a16="http://schemas.microsoft.com/office/drawing/2014/main" id="{33123590-F183-6A08-5900-8644114BA5AD}"/>
              </a:ext>
            </a:extLst>
          </p:cNvPr>
          <p:cNvCxnSpPr/>
          <p:nvPr/>
        </p:nvCxnSpPr>
        <p:spPr>
          <a:xfrm>
            <a:off x="735981" y="1768475"/>
            <a:ext cx="0" cy="4587875"/>
          </a:xfrm>
          <a:prstGeom prst="line">
            <a:avLst/>
          </a:prstGeom>
          <a:ln w="3175">
            <a:solidFill>
              <a:srgbClr val="000724"/>
            </a:solidFill>
          </a:ln>
        </p:spPr>
        <p:style>
          <a:lnRef idx="2">
            <a:schemeClr val="accent1"/>
          </a:lnRef>
          <a:fillRef idx="0">
            <a:schemeClr val="accent1"/>
          </a:fillRef>
          <a:effectRef idx="1">
            <a:schemeClr val="accent1"/>
          </a:effectRef>
          <a:fontRef idx="minor">
            <a:schemeClr val="tx1"/>
          </a:fontRef>
        </p:style>
      </p:cxnSp>
      <p:cxnSp>
        <p:nvCxnSpPr>
          <p:cNvPr id="20" name="Gerader Verbinder 19">
            <a:extLst>
              <a:ext uri="{FF2B5EF4-FFF2-40B4-BE49-F238E27FC236}">
                <a16:creationId xmlns:a16="http://schemas.microsoft.com/office/drawing/2014/main" id="{FC82C532-3002-640B-FA18-FA3C9094E2BB}"/>
              </a:ext>
            </a:extLst>
          </p:cNvPr>
          <p:cNvCxnSpPr>
            <a:cxnSpLocks/>
          </p:cNvCxnSpPr>
          <p:nvPr/>
        </p:nvCxnSpPr>
        <p:spPr>
          <a:xfrm>
            <a:off x="3224600" y="1768475"/>
            <a:ext cx="0" cy="4587875"/>
          </a:xfrm>
          <a:prstGeom prst="line">
            <a:avLst/>
          </a:prstGeom>
          <a:ln w="3175">
            <a:solidFill>
              <a:srgbClr val="000724"/>
            </a:solidFill>
          </a:ln>
        </p:spPr>
        <p:style>
          <a:lnRef idx="2">
            <a:schemeClr val="accent1"/>
          </a:lnRef>
          <a:fillRef idx="0">
            <a:schemeClr val="accent1"/>
          </a:fillRef>
          <a:effectRef idx="1">
            <a:schemeClr val="accent1"/>
          </a:effectRef>
          <a:fontRef idx="minor">
            <a:schemeClr val="tx1"/>
          </a:fontRef>
        </p:style>
      </p:cxnSp>
      <p:cxnSp>
        <p:nvCxnSpPr>
          <p:cNvPr id="21" name="Gerader Verbinder 20">
            <a:extLst>
              <a:ext uri="{FF2B5EF4-FFF2-40B4-BE49-F238E27FC236}">
                <a16:creationId xmlns:a16="http://schemas.microsoft.com/office/drawing/2014/main" id="{C978EB13-C00B-C596-426F-54F3993407A5}"/>
              </a:ext>
            </a:extLst>
          </p:cNvPr>
          <p:cNvCxnSpPr>
            <a:cxnSpLocks/>
          </p:cNvCxnSpPr>
          <p:nvPr/>
        </p:nvCxnSpPr>
        <p:spPr>
          <a:xfrm>
            <a:off x="5685302" y="1768475"/>
            <a:ext cx="0" cy="4587875"/>
          </a:xfrm>
          <a:prstGeom prst="line">
            <a:avLst/>
          </a:prstGeom>
          <a:ln w="3175">
            <a:solidFill>
              <a:srgbClr val="000724"/>
            </a:solidFill>
          </a:ln>
        </p:spPr>
        <p:style>
          <a:lnRef idx="2">
            <a:schemeClr val="accent1"/>
          </a:lnRef>
          <a:fillRef idx="0">
            <a:schemeClr val="accent1"/>
          </a:fillRef>
          <a:effectRef idx="1">
            <a:schemeClr val="accent1"/>
          </a:effectRef>
          <a:fontRef idx="minor">
            <a:schemeClr val="tx1"/>
          </a:fontRef>
        </p:style>
      </p:cxnSp>
      <p:cxnSp>
        <p:nvCxnSpPr>
          <p:cNvPr id="22" name="Gerader Verbinder 21">
            <a:extLst>
              <a:ext uri="{FF2B5EF4-FFF2-40B4-BE49-F238E27FC236}">
                <a16:creationId xmlns:a16="http://schemas.microsoft.com/office/drawing/2014/main" id="{D9CCC61C-1B03-8978-E04B-6D3B09AE9CD1}"/>
              </a:ext>
            </a:extLst>
          </p:cNvPr>
          <p:cNvCxnSpPr>
            <a:cxnSpLocks/>
          </p:cNvCxnSpPr>
          <p:nvPr/>
        </p:nvCxnSpPr>
        <p:spPr>
          <a:xfrm>
            <a:off x="8194327" y="1768475"/>
            <a:ext cx="0" cy="4587875"/>
          </a:xfrm>
          <a:prstGeom prst="line">
            <a:avLst/>
          </a:prstGeom>
          <a:ln w="3175">
            <a:solidFill>
              <a:srgbClr val="000724"/>
            </a:solidFill>
          </a:ln>
        </p:spPr>
        <p:style>
          <a:lnRef idx="2">
            <a:schemeClr val="accent1"/>
          </a:lnRef>
          <a:fillRef idx="0">
            <a:schemeClr val="accent1"/>
          </a:fillRef>
          <a:effectRef idx="1">
            <a:schemeClr val="accent1"/>
          </a:effectRef>
          <a:fontRef idx="minor">
            <a:schemeClr val="tx1"/>
          </a:fontRef>
        </p:style>
      </p:cxnSp>
      <p:cxnSp>
        <p:nvCxnSpPr>
          <p:cNvPr id="23" name="Gerader Verbinder 22">
            <a:extLst>
              <a:ext uri="{FF2B5EF4-FFF2-40B4-BE49-F238E27FC236}">
                <a16:creationId xmlns:a16="http://schemas.microsoft.com/office/drawing/2014/main" id="{3E566C05-0DE5-3332-0485-4A6CF921F9A7}"/>
              </a:ext>
            </a:extLst>
          </p:cNvPr>
          <p:cNvCxnSpPr>
            <a:cxnSpLocks/>
          </p:cNvCxnSpPr>
          <p:nvPr/>
        </p:nvCxnSpPr>
        <p:spPr>
          <a:xfrm>
            <a:off x="10649414" y="1768474"/>
            <a:ext cx="0" cy="4587875"/>
          </a:xfrm>
          <a:prstGeom prst="line">
            <a:avLst/>
          </a:prstGeom>
          <a:ln w="3175">
            <a:solidFill>
              <a:srgbClr val="000724"/>
            </a:solidFill>
          </a:ln>
        </p:spPr>
        <p:style>
          <a:lnRef idx="2">
            <a:schemeClr val="accent1"/>
          </a:lnRef>
          <a:fillRef idx="0">
            <a:schemeClr val="accent1"/>
          </a:fillRef>
          <a:effectRef idx="1">
            <a:schemeClr val="accent1"/>
          </a:effectRef>
          <a:fontRef idx="minor">
            <a:schemeClr val="tx1"/>
          </a:fontRef>
        </p:style>
      </p:cxnSp>
      <p:pic>
        <p:nvPicPr>
          <p:cNvPr id="5124" name="Picture 4">
            <a:extLst>
              <a:ext uri="{FF2B5EF4-FFF2-40B4-BE49-F238E27FC236}">
                <a16:creationId xmlns:a16="http://schemas.microsoft.com/office/drawing/2014/main" id="{72776352-C209-D2E3-6397-C3D28DA87F5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16557" y="4569421"/>
            <a:ext cx="2268000" cy="1551752"/>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B5D6D8A2-AC81-5CB7-736B-2E4D29E8BEF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14123" y="4583940"/>
            <a:ext cx="2268000" cy="1551752"/>
          </a:xfrm>
          <a:prstGeom prst="rect">
            <a:avLst/>
          </a:prstGeom>
          <a:noFill/>
          <a:extLst>
            <a:ext uri="{909E8E84-426E-40DD-AFC4-6F175D3DCCD1}">
              <a14:hiddenFill xmlns:a14="http://schemas.microsoft.com/office/drawing/2010/main">
                <a:solidFill>
                  <a:srgbClr val="FFFFFF"/>
                </a:solidFill>
              </a14:hiddenFill>
            </a:ext>
          </a:extLst>
        </p:spPr>
      </p:pic>
      <p:pic>
        <p:nvPicPr>
          <p:cNvPr id="5128" name="Picture 8">
            <a:extLst>
              <a:ext uri="{FF2B5EF4-FFF2-40B4-BE49-F238E27FC236}">
                <a16:creationId xmlns:a16="http://schemas.microsoft.com/office/drawing/2014/main" id="{7D22B013-4341-C998-C963-3F2CC71ADB2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292536" y="4569421"/>
            <a:ext cx="2268000" cy="15517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060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21994753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Deskriptive Analyse: Verteilung der Angriffsarten</a:t>
            </a:r>
          </a:p>
        </p:txBody>
      </p:sp>
      <p:sp>
        <p:nvSpPr>
          <p:cNvPr id="3" name="Inhaltsplatzhalter 2">
            <a:extLst>
              <a:ext uri="{FF2B5EF4-FFF2-40B4-BE49-F238E27FC236}">
                <a16:creationId xmlns:a16="http://schemas.microsoft.com/office/drawing/2014/main" id="{AF82188C-93F9-930B-FF4B-4F8F02B2E681}"/>
              </a:ext>
            </a:extLst>
          </p:cNvPr>
          <p:cNvSpPr>
            <a:spLocks noGrp="1"/>
          </p:cNvSpPr>
          <p:nvPr>
            <p:ph idx="1"/>
          </p:nvPr>
        </p:nvSpPr>
        <p:spPr>
          <a:xfrm>
            <a:off x="838200" y="1066801"/>
            <a:ext cx="9982200" cy="615950"/>
          </a:xfrm>
        </p:spPr>
        <p:txBody>
          <a:bodyPr>
            <a:normAutofit/>
          </a:bodyPr>
          <a:lstStyle/>
          <a:p>
            <a:pPr marL="0" indent="0">
              <a:buNone/>
            </a:pPr>
            <a:r>
              <a:rPr lang="de-CH" sz="1600" dirty="0"/>
              <a:t>Analyse von Cyberangriffen auf Basis der Angriffsarten im Datensatz.</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4</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768683"/>
            <a:ext cx="9906000" cy="845667"/>
          </a:xfrm>
          <a:prstGeom prst="rect">
            <a:avLst/>
          </a:prstGeom>
          <a:noFill/>
        </p:spPr>
        <p:txBody>
          <a:bodyPr wrap="square">
            <a:noAutofit/>
          </a:bodyPr>
          <a:lstStyle/>
          <a:p>
            <a:r>
              <a:rPr lang="de-CH" sz="1600" b="1" dirty="0"/>
              <a:t>Häufigkeitsverteilung </a:t>
            </a:r>
          </a:p>
          <a:p>
            <a:r>
              <a:rPr lang="de-CH" sz="1600" dirty="0"/>
              <a:t>Sechs Cyberangriffsarten wurden hinsichtlich ihrer Vorkommen im Datensatz untersucht und mit Phishing und DDoS als häufigste erkannt.</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700282"/>
            <a:ext cx="9982200" cy="845667"/>
          </a:xfrm>
          <a:prstGeom prst="rect">
            <a:avLst/>
          </a:prstGeom>
          <a:noFill/>
        </p:spPr>
        <p:txBody>
          <a:bodyPr wrap="square">
            <a:noAutofit/>
          </a:bodyPr>
          <a:lstStyle/>
          <a:p>
            <a:r>
              <a:rPr lang="de-CH" sz="1600" b="1" dirty="0"/>
              <a:t>Visualisierung mit Countplot</a:t>
            </a:r>
          </a:p>
          <a:p>
            <a:r>
              <a:rPr lang="de-CH" sz="1600" dirty="0"/>
              <a:t>Die Darstellung mittels </a:t>
            </a:r>
            <a:r>
              <a:rPr lang="de-CH" sz="1600" dirty="0" err="1"/>
              <a:t>Seaborn</a:t>
            </a:r>
            <a:r>
              <a:rPr lang="de-CH" sz="1600" dirty="0"/>
              <a:t> </a:t>
            </a:r>
            <a:r>
              <a:rPr lang="de-CH" sz="1600" dirty="0" err="1"/>
              <a:t>countplot</a:t>
            </a:r>
            <a:r>
              <a:rPr lang="de-CH" sz="1600" dirty="0"/>
              <a:t> zeigt eine moderate Streuung mit klarer Dominanz zweier Angriffstypen.</a:t>
            </a:r>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3631881"/>
            <a:ext cx="9906000" cy="845668"/>
          </a:xfrm>
          <a:prstGeom prst="rect">
            <a:avLst/>
          </a:prstGeom>
          <a:noFill/>
        </p:spPr>
        <p:txBody>
          <a:bodyPr wrap="square">
            <a:noAutofit/>
          </a:bodyPr>
          <a:lstStyle/>
          <a:p>
            <a:r>
              <a:rPr lang="de-CH" sz="1600" b="1" dirty="0"/>
              <a:t>Grundlage für vertiefte Analysen</a:t>
            </a:r>
          </a:p>
          <a:p>
            <a:r>
              <a:rPr lang="de-CH" sz="1600" dirty="0"/>
              <a:t>Diese Verteilung liefert erste Hinweise für die Relevanz einzelner Angriffsarten hinsichtlich Schaden oder Reaktionsdauer.</a:t>
            </a:r>
          </a:p>
        </p:txBody>
      </p:sp>
      <p:sp>
        <p:nvSpPr>
          <p:cNvPr id="10" name="Inhaltsplatzhalter 2">
            <a:extLst>
              <a:ext uri="{FF2B5EF4-FFF2-40B4-BE49-F238E27FC236}">
                <a16:creationId xmlns:a16="http://schemas.microsoft.com/office/drawing/2014/main" id="{4725B666-1DE9-B8F3-BF45-F33B0C452DDC}"/>
              </a:ext>
            </a:extLst>
          </p:cNvPr>
          <p:cNvSpPr txBox="1">
            <a:spLocks/>
          </p:cNvSpPr>
          <p:nvPr/>
        </p:nvSpPr>
        <p:spPr>
          <a:xfrm>
            <a:off x="838199" y="4669972"/>
            <a:ext cx="10330543" cy="1822902"/>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r>
              <a:rPr lang="de-CH" sz="1600" dirty="0"/>
              <a:t>Die Verteilung verschiedener Cyberangriffsarten basiert auf realen Vorfallmeldungen und wurde mithilfe eines Countplots in </a:t>
            </a:r>
            <a:r>
              <a:rPr lang="de-CH" sz="1600" dirty="0" err="1"/>
              <a:t>Seaborn</a:t>
            </a:r>
            <a:r>
              <a:rPr lang="de-CH" sz="1600" dirty="0"/>
              <a:t> visualisiert. Dabei zeigt sich, dass Phishing und DDoS-Angriffe am häufigsten auftreten. Andere Angriffstypen wie Man-in-</a:t>
            </a:r>
            <a:r>
              <a:rPr lang="de-CH" sz="1600" dirty="0" err="1"/>
              <a:t>the</a:t>
            </a:r>
            <a:r>
              <a:rPr lang="de-CH" sz="1600" dirty="0"/>
              <a:t>-Middle oder Malware sind zwar seltener, aber dennoch relevant. Die moderate Streuung der Häufigkeiten weist auf eine insgesamt ausgewogene Bedrohungslage hin. Diese Analyse bildet eine wichtige Grundlage für weiterführende Untersuchungen, etwa zur Einschätzung finanzieller Schäden oder der durchschnittlichen Reaktionszeiten. Zudem liefert sie wertvolle Hinweise darauf, welche Angriffstypen bei Sicherheitstrainings und der Ressourcenverteilung besonders berücksichtigt werden sollten.</a:t>
            </a:r>
            <a:endParaRPr lang="de-CH" sz="2400" dirty="0"/>
          </a:p>
        </p:txBody>
      </p:sp>
    </p:spTree>
    <p:extLst>
      <p:ext uri="{BB962C8B-B14F-4D97-AF65-F5344CB8AC3E}">
        <p14:creationId xmlns:p14="http://schemas.microsoft.com/office/powerpoint/2010/main" val="4339190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16021513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KAQ 1: Einfluss der Branche auf den finanziellen Schaden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5</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168519"/>
            <a:ext cx="9906000" cy="845667"/>
          </a:xfrm>
          <a:prstGeom prst="rect">
            <a:avLst/>
          </a:prstGeom>
          <a:noFill/>
        </p:spPr>
        <p:txBody>
          <a:bodyPr wrap="square">
            <a:noAutofit/>
          </a:bodyPr>
          <a:lstStyle/>
          <a:p>
            <a:r>
              <a:rPr lang="de-CH" sz="1600" b="1" dirty="0"/>
              <a:t>Zielsetzung</a:t>
            </a:r>
          </a:p>
          <a:p>
            <a:r>
              <a:rPr lang="de-CH" sz="1600" dirty="0"/>
              <a:t>Untersucht wird, ob die betroffene Branche den durch Cyberangriffe verursachten finanziellen Schaden signifikant beeinflusst.</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100118"/>
            <a:ext cx="9906000" cy="845667"/>
          </a:xfrm>
          <a:prstGeom prst="rect">
            <a:avLst/>
          </a:prstGeom>
          <a:noFill/>
        </p:spPr>
        <p:txBody>
          <a:bodyPr wrap="square">
            <a:noAutofit/>
          </a:bodyPr>
          <a:lstStyle/>
          <a:p>
            <a:r>
              <a:rPr lang="de-CH" sz="1600" b="1" dirty="0"/>
              <a:t>Hypothesen</a:t>
            </a:r>
          </a:p>
          <a:p>
            <a:r>
              <a:rPr lang="de-CH" sz="1600" dirty="0"/>
              <a:t>H1: Finanzbranche erleidet signifikant höhere Schäden als die IT-Branche</a:t>
            </a:r>
          </a:p>
          <a:p>
            <a:r>
              <a:rPr lang="de-CH" sz="1600" dirty="0"/>
              <a:t>H0: Kein signifikanter Unterschied zwischen den Branchen</a:t>
            </a:r>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3031717"/>
            <a:ext cx="9906000" cy="1843790"/>
          </a:xfrm>
          <a:prstGeom prst="rect">
            <a:avLst/>
          </a:prstGeom>
          <a:noFill/>
        </p:spPr>
        <p:txBody>
          <a:bodyPr wrap="square">
            <a:noAutofit/>
          </a:bodyPr>
          <a:lstStyle/>
          <a:p>
            <a:r>
              <a:rPr lang="de-CH" sz="1600" b="1" dirty="0"/>
              <a:t>Ergebnisse</a:t>
            </a:r>
          </a:p>
          <a:p>
            <a:pPr marL="285750" indent="-285750">
              <a:buFont typeface="Arial" panose="020B0604020202020204" pitchFamily="34" charset="0"/>
              <a:buChar char="•"/>
            </a:pPr>
            <a:r>
              <a:rPr lang="de-CH" sz="1600" dirty="0">
                <a:solidFill>
                  <a:schemeClr val="accent1"/>
                </a:solidFill>
              </a:rPr>
              <a:t>Deskriptive Auswertung: </a:t>
            </a:r>
            <a:r>
              <a:rPr lang="de-CH" sz="1600" dirty="0"/>
              <a:t>Phishing und DDoS sind branchenübergreifend häufig; Schaden variiert nach Branche.</a:t>
            </a:r>
          </a:p>
          <a:p>
            <a:pPr marL="285750" indent="-285750">
              <a:buFont typeface="Arial" panose="020B0604020202020204" pitchFamily="34" charset="0"/>
              <a:buChar char="•"/>
            </a:pPr>
            <a:r>
              <a:rPr lang="de-CH" sz="1600" dirty="0">
                <a:solidFill>
                  <a:schemeClr val="accent1"/>
                </a:solidFill>
              </a:rPr>
              <a:t>T-Test (Banking vs. IT): </a:t>
            </a:r>
            <a:r>
              <a:rPr lang="de-CH" sz="1600" dirty="0"/>
              <a:t>Kein signifikanter Unterschied (p = 0.697)</a:t>
            </a:r>
          </a:p>
          <a:p>
            <a:pPr marL="285750" indent="-285750">
              <a:buFont typeface="Arial" panose="020B0604020202020204" pitchFamily="34" charset="0"/>
              <a:buChar char="•"/>
            </a:pPr>
            <a:r>
              <a:rPr lang="de-CH" sz="1600" dirty="0">
                <a:solidFill>
                  <a:schemeClr val="accent1"/>
                </a:solidFill>
              </a:rPr>
              <a:t>ANOVA (mehrere Branchen): </a:t>
            </a:r>
            <a:r>
              <a:rPr lang="de-CH" sz="1600" dirty="0"/>
              <a:t>Kein signifikanter Unterschied im Mittelwert (p = 0.219)</a:t>
            </a:r>
          </a:p>
          <a:p>
            <a:pPr marL="285750" indent="-285750">
              <a:buFont typeface="Arial" panose="020B0604020202020204" pitchFamily="34" charset="0"/>
              <a:buChar char="•"/>
            </a:pPr>
            <a:r>
              <a:rPr lang="de-CH" sz="1600" dirty="0">
                <a:solidFill>
                  <a:schemeClr val="accent1"/>
                </a:solidFill>
              </a:rPr>
              <a:t>Lineare Regression (IT als Referenz): </a:t>
            </a:r>
            <a:r>
              <a:rPr lang="de-CH" sz="1600" dirty="0"/>
              <a:t>Regressionskoeffizient für „Finanzen“ = +25 Mio. USD</a:t>
            </a:r>
            <a:br>
              <a:rPr lang="de-CH" sz="1600" dirty="0"/>
            </a:br>
            <a:r>
              <a:rPr lang="de-CH" sz="1600" dirty="0"/>
              <a:t>Signifikant im Einzelvergleich (p = 0.022), aber Modell insgesamt schwach (R² = 0.003)</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200" y="4961439"/>
            <a:ext cx="10297886" cy="1323439"/>
          </a:xfrm>
          <a:prstGeom prst="rect">
            <a:avLst/>
          </a:prstGeom>
          <a:noFill/>
        </p:spPr>
        <p:txBody>
          <a:bodyPr wrap="square">
            <a:spAutoFit/>
          </a:bodyPr>
          <a:lstStyle/>
          <a:p>
            <a:r>
              <a:rPr lang="de-CH" sz="1600" b="1" dirty="0"/>
              <a:t>Fazit</a:t>
            </a:r>
          </a:p>
          <a:p>
            <a:pPr marL="285750" indent="-285750">
              <a:buFont typeface="Arial" panose="020B0604020202020204" pitchFamily="34" charset="0"/>
              <a:buChar char="•"/>
            </a:pPr>
            <a:r>
              <a:rPr lang="de-CH" sz="1600" dirty="0"/>
              <a:t>Keine belastbare Evidenz, dass die Branche den finanziellen Schaden systematisch beeinflusst.</a:t>
            </a:r>
          </a:p>
          <a:p>
            <a:pPr marL="285750" indent="-285750">
              <a:buFont typeface="Arial" panose="020B0604020202020204" pitchFamily="34" charset="0"/>
              <a:buChar char="•"/>
            </a:pPr>
            <a:r>
              <a:rPr lang="de-CH" sz="1600" dirty="0"/>
              <a:t>Einzelvergleich (IT vs. Finanzen) zeigt signifikanten Unterschied – jedoch nicht robust über alle Branchen.</a:t>
            </a:r>
          </a:p>
          <a:p>
            <a:pPr marL="285750" indent="-285750">
              <a:buFont typeface="Arial" panose="020B0604020202020204" pitchFamily="34" charset="0"/>
              <a:buChar char="•"/>
            </a:pPr>
            <a:r>
              <a:rPr lang="de-CH" sz="1600" dirty="0"/>
              <a:t>Weitere Einflussfaktoren (z. B. Unternehmensgrösse, Angriffsart, Schutzmassnahmen) sollten berücksichtigt werden.</a:t>
            </a:r>
          </a:p>
        </p:txBody>
      </p:sp>
    </p:spTree>
    <p:extLst>
      <p:ext uri="{BB962C8B-B14F-4D97-AF65-F5344CB8AC3E}">
        <p14:creationId xmlns:p14="http://schemas.microsoft.com/office/powerpoint/2010/main" val="276410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6"/>
            <a:ext cx="10515600" cy="615950"/>
          </a:xfrm>
        </p:spPr>
        <p:txBody>
          <a:bodyPr vert="horz">
            <a:noAutofit/>
          </a:bodyPr>
          <a:lstStyle/>
          <a:p>
            <a:r>
              <a:rPr lang="de-CH" sz="3200" dirty="0"/>
              <a:t>KAQ 1: Einfluss der Branche auf den finanziellen Schaden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6</a:t>
            </a:fld>
            <a:endParaRPr lang="de-CH"/>
          </a:p>
        </p:txBody>
      </p:sp>
      <p:pic>
        <p:nvPicPr>
          <p:cNvPr id="7170" name="Picture 2">
            <a:extLst>
              <a:ext uri="{FF2B5EF4-FFF2-40B4-BE49-F238E27FC236}">
                <a16:creationId xmlns:a16="http://schemas.microsoft.com/office/drawing/2014/main" id="{11B1E5E3-ED02-7854-0618-1D9BE37E2BC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32098" y="3571096"/>
            <a:ext cx="3876017" cy="2300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18" name="Picture 2">
            <a:extLst>
              <a:ext uri="{FF2B5EF4-FFF2-40B4-BE49-F238E27FC236}">
                <a16:creationId xmlns:a16="http://schemas.microsoft.com/office/drawing/2014/main" id="{CAD059B7-1E45-C88A-BAF1-AE5BCF83A6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1125886"/>
            <a:ext cx="4680000" cy="2301951"/>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1CC9707E-2107-9860-74E4-D620C350A68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2098" y="1125886"/>
            <a:ext cx="3876017" cy="2300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pic>
        <p:nvPicPr>
          <p:cNvPr id="9222" name="Picture 6">
            <a:extLst>
              <a:ext uri="{FF2B5EF4-FFF2-40B4-BE49-F238E27FC236}">
                <a16:creationId xmlns:a16="http://schemas.microsoft.com/office/drawing/2014/main" id="{33642AEA-73BE-F076-1DED-236978C8233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44530" y="3572647"/>
            <a:ext cx="4667340" cy="230040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94995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32446728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5"/>
            <a:ext cx="10515600" cy="845667"/>
          </a:xfrm>
        </p:spPr>
        <p:txBody>
          <a:bodyPr vert="horz">
            <a:noAutofit/>
          </a:bodyPr>
          <a:lstStyle/>
          <a:p>
            <a:r>
              <a:rPr lang="de-CH" sz="3200" dirty="0"/>
              <a:t>KAQ 2: Welche Faktoren beeinflussen den finanziellen Schaden bei Cyberangriffen?</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7</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398235"/>
            <a:ext cx="9906000" cy="615951"/>
          </a:xfrm>
          <a:prstGeom prst="rect">
            <a:avLst/>
          </a:prstGeom>
          <a:noFill/>
        </p:spPr>
        <p:txBody>
          <a:bodyPr wrap="square">
            <a:noAutofit/>
          </a:bodyPr>
          <a:lstStyle/>
          <a:p>
            <a:r>
              <a:rPr lang="de-CH" sz="1600" b="1" dirty="0"/>
              <a:t>Zielsetzung</a:t>
            </a:r>
          </a:p>
          <a:p>
            <a:r>
              <a:rPr lang="de-CH" sz="1600" dirty="0"/>
              <a:t>Identifikation und Quantifizierung der wichtigsten Einflussfaktoren auf die Schadenshöhe durch Cyberangriffe.</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100118"/>
            <a:ext cx="9906000" cy="845667"/>
          </a:xfrm>
          <a:prstGeom prst="rect">
            <a:avLst/>
          </a:prstGeom>
          <a:noFill/>
        </p:spPr>
        <p:txBody>
          <a:bodyPr wrap="square">
            <a:noAutofit/>
          </a:bodyPr>
          <a:lstStyle/>
          <a:p>
            <a:r>
              <a:rPr lang="de-CH" sz="1600" b="1" dirty="0"/>
              <a:t>Hypothesen</a:t>
            </a:r>
          </a:p>
          <a:p>
            <a:r>
              <a:rPr lang="de-CH" sz="1600" dirty="0"/>
              <a:t>H2: Der finanzielle Schaden hängt signifikant von Branche, Nutzeranzahl und Schutzmassnahme ab.</a:t>
            </a:r>
          </a:p>
          <a:p>
            <a:r>
              <a:rPr lang="de-CH" sz="1600" dirty="0"/>
              <a:t>H0: Es besteht kein signifikanter Einfluss dieser Faktoren.</a:t>
            </a:r>
          </a:p>
        </p:txBody>
      </p:sp>
      <p:sp>
        <p:nvSpPr>
          <p:cNvPr id="15" name="Textfeld 14">
            <a:extLst>
              <a:ext uri="{FF2B5EF4-FFF2-40B4-BE49-F238E27FC236}">
                <a16:creationId xmlns:a16="http://schemas.microsoft.com/office/drawing/2014/main" id="{4998D7E6-C705-CC87-A607-F568720F4559}"/>
              </a:ext>
            </a:extLst>
          </p:cNvPr>
          <p:cNvSpPr txBox="1"/>
          <p:nvPr/>
        </p:nvSpPr>
        <p:spPr>
          <a:xfrm>
            <a:off x="838200" y="3031716"/>
            <a:ext cx="9906000" cy="2517624"/>
          </a:xfrm>
          <a:prstGeom prst="rect">
            <a:avLst/>
          </a:prstGeom>
          <a:noFill/>
        </p:spPr>
        <p:txBody>
          <a:bodyPr wrap="square">
            <a:noAutofit/>
          </a:bodyPr>
          <a:lstStyle/>
          <a:p>
            <a:r>
              <a:rPr lang="de-CH" sz="1600" b="1" dirty="0"/>
              <a:t>Ergebnisse</a:t>
            </a:r>
          </a:p>
          <a:p>
            <a:pPr marL="285750" indent="-285750">
              <a:buFont typeface="Arial" panose="020B0604020202020204" pitchFamily="34" charset="0"/>
              <a:buChar char="•"/>
            </a:pPr>
            <a:r>
              <a:rPr lang="de-CH" sz="1600" dirty="0">
                <a:solidFill>
                  <a:schemeClr val="accent1"/>
                </a:solidFill>
              </a:rPr>
              <a:t>Explorative Analyse: </a:t>
            </a:r>
            <a:r>
              <a:rPr lang="de-CH" sz="1600" dirty="0"/>
              <a:t>Kein linearer Zusammenhang zwischen </a:t>
            </a:r>
            <a:r>
              <a:rPr lang="de-CH" sz="1600" b="1" dirty="0"/>
              <a:t>Nutzeranzahl</a:t>
            </a:r>
            <a:r>
              <a:rPr lang="de-CH" sz="1600" dirty="0"/>
              <a:t> und </a:t>
            </a:r>
            <a:r>
              <a:rPr lang="de-CH" sz="1600" b="1" dirty="0"/>
              <a:t>Schadenshöhe</a:t>
            </a:r>
            <a:r>
              <a:rPr lang="de-CH" sz="1600" dirty="0"/>
              <a:t> (r = 0.002, p = 0.922)</a:t>
            </a:r>
          </a:p>
          <a:p>
            <a:pPr marL="285750" indent="-285750">
              <a:buFont typeface="Arial" panose="020B0604020202020204" pitchFamily="34" charset="0"/>
              <a:buChar char="•"/>
            </a:pPr>
            <a:r>
              <a:rPr lang="de-CH" sz="1600" dirty="0">
                <a:solidFill>
                  <a:schemeClr val="accent1"/>
                </a:solidFill>
              </a:rPr>
              <a:t>ANOVA (Schutzmassnahmen): </a:t>
            </a:r>
            <a:r>
              <a:rPr lang="de-CH" sz="1600" dirty="0"/>
              <a:t>Keine signifikanten Unterschiede im Schaden je nach Massnahme (p &gt; 0.05)</a:t>
            </a:r>
          </a:p>
          <a:p>
            <a:pPr marL="285750" indent="-285750">
              <a:buFont typeface="Arial" panose="020B0604020202020204" pitchFamily="34" charset="0"/>
              <a:buChar char="•"/>
            </a:pPr>
            <a:r>
              <a:rPr lang="de-CH" sz="1600" dirty="0">
                <a:solidFill>
                  <a:schemeClr val="accent1"/>
                </a:solidFill>
              </a:rPr>
              <a:t>Multiple Regression (Branche, Nutzer, Schutz): </a:t>
            </a:r>
            <a:r>
              <a:rPr lang="de-CH" sz="1600" dirty="0"/>
              <a:t>R² = 0.003 → Modell erklärt kaum Varianz, Alle p-Werte &gt; 0.1 → kein signifikanter Einfluss nachweisbar</a:t>
            </a:r>
          </a:p>
          <a:p>
            <a:pPr marL="285750" indent="-285750">
              <a:buFont typeface="Arial" panose="020B0604020202020204" pitchFamily="34" charset="0"/>
              <a:buChar char="•"/>
            </a:pPr>
            <a:r>
              <a:rPr lang="de-CH" sz="1600" dirty="0">
                <a:solidFill>
                  <a:schemeClr val="accent1"/>
                </a:solidFill>
              </a:rPr>
              <a:t>Clusteranalyse (K-</a:t>
            </a:r>
            <a:r>
              <a:rPr lang="de-CH" sz="1600" dirty="0" err="1">
                <a:solidFill>
                  <a:schemeClr val="accent1"/>
                </a:solidFill>
              </a:rPr>
              <a:t>Means</a:t>
            </a:r>
            <a:r>
              <a:rPr lang="de-CH" sz="1600" dirty="0">
                <a:solidFill>
                  <a:schemeClr val="accent1"/>
                </a:solidFill>
              </a:rPr>
              <a:t>): </a:t>
            </a:r>
            <a:r>
              <a:rPr lang="de-CH" sz="1600" dirty="0"/>
              <a:t>Drei Cluster mit nahezu identischem Durchschnittsschaden (~50 Mio. $) → keine differenzierten Risikogruppen</a:t>
            </a:r>
          </a:p>
          <a:p>
            <a:pPr marL="285750" indent="-285750">
              <a:buFont typeface="Arial" panose="020B0604020202020204" pitchFamily="34" charset="0"/>
              <a:buChar char="•"/>
            </a:pPr>
            <a:r>
              <a:rPr lang="de-CH" sz="1600" dirty="0">
                <a:solidFill>
                  <a:schemeClr val="accent1"/>
                </a:solidFill>
              </a:rPr>
              <a:t>Random Forest Regressor: </a:t>
            </a:r>
            <a:r>
              <a:rPr lang="de-CH" sz="1600" dirty="0" err="1"/>
              <a:t>Höchter</a:t>
            </a:r>
            <a:r>
              <a:rPr lang="de-CH" sz="1600" dirty="0"/>
              <a:t> Einfluss -&gt; Nutzeranzahl, Mittelstark -&gt; Schutzmassnahmen, Gering: Branche</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200" y="5635271"/>
            <a:ext cx="10297886" cy="830997"/>
          </a:xfrm>
          <a:prstGeom prst="rect">
            <a:avLst/>
          </a:prstGeom>
          <a:noFill/>
        </p:spPr>
        <p:txBody>
          <a:bodyPr wrap="square">
            <a:spAutoFit/>
          </a:bodyPr>
          <a:lstStyle/>
          <a:p>
            <a:r>
              <a:rPr lang="de-CH" sz="1600" b="1" dirty="0"/>
              <a:t>Fazit</a:t>
            </a:r>
          </a:p>
          <a:p>
            <a:pPr marL="285750" indent="-285750">
              <a:buFont typeface="Arial" panose="020B0604020202020204" pitchFamily="34" charset="0"/>
              <a:buChar char="•"/>
            </a:pPr>
            <a:r>
              <a:rPr lang="de-CH" sz="1600" dirty="0"/>
              <a:t>Lineare Modelle greifen zu kurz – komplexere, nichtlineare Zusammenhänge denkbar</a:t>
            </a:r>
          </a:p>
          <a:p>
            <a:pPr marL="285750" indent="-285750">
              <a:buFont typeface="Arial" panose="020B0604020202020204" pitchFamily="34" charset="0"/>
              <a:buChar char="•"/>
            </a:pPr>
            <a:r>
              <a:rPr lang="de-CH" sz="1600" dirty="0"/>
              <a:t>Implikation: Für effektive Schutzstrategien müssen weitere (nicht erfasste) Variablen berücksichtigt werden</a:t>
            </a:r>
          </a:p>
        </p:txBody>
      </p:sp>
    </p:spTree>
    <p:extLst>
      <p:ext uri="{BB962C8B-B14F-4D97-AF65-F5344CB8AC3E}">
        <p14:creationId xmlns:p14="http://schemas.microsoft.com/office/powerpoint/2010/main" val="19079313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31429271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5"/>
            <a:ext cx="10515600" cy="845667"/>
          </a:xfrm>
        </p:spPr>
        <p:txBody>
          <a:bodyPr vert="horz">
            <a:noAutofit/>
          </a:bodyPr>
          <a:lstStyle/>
          <a:p>
            <a:r>
              <a:rPr lang="de-CH" sz="3200" dirty="0"/>
              <a:t>KAQ 3: Prognose der häufigsten Cyberangriffsarten pro Branche für die Jahre 2025–2027</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8</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398235"/>
            <a:ext cx="9906000" cy="845667"/>
          </a:xfrm>
          <a:prstGeom prst="rect">
            <a:avLst/>
          </a:prstGeom>
          <a:noFill/>
        </p:spPr>
        <p:txBody>
          <a:bodyPr wrap="square">
            <a:noAutofit/>
          </a:bodyPr>
          <a:lstStyle/>
          <a:p>
            <a:r>
              <a:rPr lang="de-CH" sz="1600" b="1" dirty="0"/>
              <a:t>Zielsetzung</a:t>
            </a:r>
          </a:p>
          <a:p>
            <a:r>
              <a:rPr lang="de-CH" sz="1600" dirty="0"/>
              <a:t>Vorhersage der häufigsten Cyberangriffsarten pro Branche für 2025–2027 auf Basis historischer Vorfalldaten (2015–2024).</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345469"/>
            <a:ext cx="9906000" cy="1752398"/>
          </a:xfrm>
          <a:prstGeom prst="rect">
            <a:avLst/>
          </a:prstGeom>
          <a:noFill/>
        </p:spPr>
        <p:txBody>
          <a:bodyPr wrap="square">
            <a:noAutofit/>
          </a:bodyPr>
          <a:lstStyle/>
          <a:p>
            <a:r>
              <a:rPr lang="de-CH" sz="1600" b="1" dirty="0"/>
              <a:t>Analysestrategie</a:t>
            </a:r>
          </a:p>
          <a:p>
            <a:pPr marL="342900" indent="-342900">
              <a:buFont typeface="+mj-lt"/>
              <a:buAutoNum type="arabicPeriod"/>
            </a:pPr>
            <a:r>
              <a:rPr lang="de-CH" sz="1600" dirty="0"/>
              <a:t>Zeitreihenmodellierung pro Branche &amp; Angriffsart</a:t>
            </a:r>
          </a:p>
          <a:p>
            <a:pPr marL="342900" indent="-342900">
              <a:buFont typeface="+mj-lt"/>
              <a:buAutoNum type="arabicPeriod"/>
            </a:pPr>
            <a:r>
              <a:rPr lang="de-CH" sz="1600" dirty="0"/>
              <a:t>Vergleich verschiedener Prognoseansätze:</a:t>
            </a:r>
          </a:p>
          <a:p>
            <a:pPr marL="742950" lvl="1" indent="-285750">
              <a:buFont typeface="Arial" panose="020B0604020202020204" pitchFamily="34" charset="0"/>
              <a:buChar char="•"/>
            </a:pPr>
            <a:r>
              <a:rPr lang="de-CH" sz="1600" dirty="0"/>
              <a:t>ARIMA (klassische Zeitreihenprognose)</a:t>
            </a:r>
          </a:p>
          <a:p>
            <a:pPr marL="742950" lvl="1" indent="-285750">
              <a:buFont typeface="Arial" panose="020B0604020202020204" pitchFamily="34" charset="0"/>
              <a:buChar char="•"/>
            </a:pPr>
            <a:r>
              <a:rPr lang="de-CH" sz="1600" dirty="0"/>
              <a:t>Polynomiale Regression (Trendkurven zweiter Ordnung)</a:t>
            </a:r>
          </a:p>
          <a:p>
            <a:pPr marL="742950" lvl="1" indent="-285750">
              <a:buFont typeface="Arial" panose="020B0604020202020204" pitchFamily="34" charset="0"/>
              <a:buChar char="•"/>
            </a:pPr>
            <a:r>
              <a:rPr lang="de-CH" sz="1600" dirty="0"/>
              <a:t>Prophet (additives Modell für Saisonalität &amp; Trend)</a:t>
            </a:r>
          </a:p>
          <a:p>
            <a:pPr marL="742950" lvl="1" indent="-285750">
              <a:buFont typeface="Arial" panose="020B0604020202020204" pitchFamily="34" charset="0"/>
              <a:buChar char="•"/>
            </a:pPr>
            <a:r>
              <a:rPr lang="de-CH" sz="1600" dirty="0"/>
              <a:t>LSTM (rekurrentes neuronales Netz für komplexe, nichtlineare Muster)</a:t>
            </a:r>
          </a:p>
        </p:txBody>
      </p:sp>
      <p:sp>
        <p:nvSpPr>
          <p:cNvPr id="16" name="Textfeld 15">
            <a:extLst>
              <a:ext uri="{FF2B5EF4-FFF2-40B4-BE49-F238E27FC236}">
                <a16:creationId xmlns:a16="http://schemas.microsoft.com/office/drawing/2014/main" id="{A5C4F33C-6BCD-F2E4-8801-E7B266B2CA6F}"/>
              </a:ext>
            </a:extLst>
          </p:cNvPr>
          <p:cNvSpPr txBox="1"/>
          <p:nvPr/>
        </p:nvSpPr>
        <p:spPr>
          <a:xfrm>
            <a:off x="838200" y="4198600"/>
            <a:ext cx="10297886" cy="1077218"/>
          </a:xfrm>
          <a:prstGeom prst="rect">
            <a:avLst/>
          </a:prstGeom>
          <a:noFill/>
        </p:spPr>
        <p:txBody>
          <a:bodyPr wrap="square">
            <a:spAutoFit/>
          </a:bodyPr>
          <a:lstStyle/>
          <a:p>
            <a:r>
              <a:rPr lang="de-CH" sz="1600" b="1" dirty="0"/>
              <a:t>Zielgrössen</a:t>
            </a:r>
          </a:p>
          <a:p>
            <a:pPr marL="285750" indent="-285750">
              <a:buFont typeface="Arial" panose="020B0604020202020204" pitchFamily="34" charset="0"/>
              <a:buChar char="•"/>
            </a:pPr>
            <a:r>
              <a:rPr lang="de-CH" sz="1600" dirty="0"/>
              <a:t>Prognose der </a:t>
            </a:r>
            <a:r>
              <a:rPr lang="de-CH" sz="1600" b="1" dirty="0"/>
              <a:t>Häufigkeit pro Angriffsart &amp; Branche</a:t>
            </a:r>
          </a:p>
          <a:p>
            <a:pPr marL="285750" indent="-285750">
              <a:buFont typeface="Arial" panose="020B0604020202020204" pitchFamily="34" charset="0"/>
              <a:buChar char="•"/>
            </a:pPr>
            <a:r>
              <a:rPr lang="de-CH" sz="1600" b="1" dirty="0"/>
              <a:t>Identifikation wachsender Bedrohungstypen </a:t>
            </a:r>
            <a:r>
              <a:rPr lang="de-CH" sz="1600" dirty="0"/>
              <a:t>(z. B. Ransomware)</a:t>
            </a:r>
          </a:p>
          <a:p>
            <a:pPr marL="285750" indent="-285750">
              <a:buFont typeface="Arial" panose="020B0604020202020204" pitchFamily="34" charset="0"/>
              <a:buChar char="•"/>
            </a:pPr>
            <a:r>
              <a:rPr lang="de-CH" sz="1600" dirty="0"/>
              <a:t>Ableitung von </a:t>
            </a:r>
            <a:r>
              <a:rPr lang="de-CH" sz="1600" b="1" dirty="0"/>
              <a:t>Empfehlungen für sektorale </a:t>
            </a:r>
            <a:r>
              <a:rPr lang="de-CH" sz="1600" b="1" dirty="0" err="1"/>
              <a:t>Cyberresilienzstrategien</a:t>
            </a:r>
            <a:endParaRPr lang="de-CH" sz="1600" b="1" dirty="0"/>
          </a:p>
        </p:txBody>
      </p:sp>
    </p:spTree>
    <p:extLst>
      <p:ext uri="{BB962C8B-B14F-4D97-AF65-F5344CB8AC3E}">
        <p14:creationId xmlns:p14="http://schemas.microsoft.com/office/powerpoint/2010/main" val="18080868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C733FC09-33BB-30A6-8817-C6AA245C8D35}"/>
              </a:ext>
            </a:extLst>
          </p:cNvPr>
          <p:cNvGraphicFramePr>
            <a:graphicFrameLocks noChangeAspect="1"/>
          </p:cNvGraphicFramePr>
          <p:nvPr>
            <p:custDataLst>
              <p:tags r:id="rId1"/>
            </p:custDataLst>
            <p:extLst>
              <p:ext uri="{D42A27DB-BD31-4B8C-83A1-F6EECF244321}">
                <p14:modId xmlns:p14="http://schemas.microsoft.com/office/powerpoint/2010/main" val="16837690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Folie" r:id="rId3" imgW="360" imgH="360" progId="TCLayout.ActiveDocument.1">
                  <p:embed/>
                </p:oleObj>
              </mc:Choice>
              <mc:Fallback>
                <p:oleObj name="think-cell Folie" r:id="rId3" imgW="360" imgH="360" progId="TCLayout.ActiveDocument.1">
                  <p:embed/>
                  <p:pic>
                    <p:nvPicPr>
                      <p:cNvPr id="5" name="think-cell data - do not delete" hidden="1">
                        <a:extLst>
                          <a:ext uri="{FF2B5EF4-FFF2-40B4-BE49-F238E27FC236}">
                            <a16:creationId xmlns:a16="http://schemas.microsoft.com/office/drawing/2014/main" id="{C733FC09-33BB-30A6-8817-C6AA245C8D3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2" name="Titel 1">
            <a:extLst>
              <a:ext uri="{FF2B5EF4-FFF2-40B4-BE49-F238E27FC236}">
                <a16:creationId xmlns:a16="http://schemas.microsoft.com/office/drawing/2014/main" id="{19B557FE-50EB-7AA1-C3B2-68B02CC98906}"/>
              </a:ext>
            </a:extLst>
          </p:cNvPr>
          <p:cNvSpPr>
            <a:spLocks noGrp="1"/>
          </p:cNvSpPr>
          <p:nvPr>
            <p:ph type="title"/>
          </p:nvPr>
        </p:nvSpPr>
        <p:spPr>
          <a:xfrm>
            <a:off x="838200" y="365125"/>
            <a:ext cx="10515600" cy="845667"/>
          </a:xfrm>
        </p:spPr>
        <p:txBody>
          <a:bodyPr vert="horz">
            <a:noAutofit/>
          </a:bodyPr>
          <a:lstStyle/>
          <a:p>
            <a:r>
              <a:rPr lang="de-CH" sz="3200" dirty="0"/>
              <a:t>KAQ 3: Prognose der häufigsten Cyberangriffsarten pro Branche für die Jahre 2025–2027</a:t>
            </a:r>
          </a:p>
        </p:txBody>
      </p:sp>
      <p:sp>
        <p:nvSpPr>
          <p:cNvPr id="4" name="Foliennummernplatzhalter 3">
            <a:extLst>
              <a:ext uri="{FF2B5EF4-FFF2-40B4-BE49-F238E27FC236}">
                <a16:creationId xmlns:a16="http://schemas.microsoft.com/office/drawing/2014/main" id="{6B32E572-A220-6C5B-5E08-14CD958F4E3A}"/>
              </a:ext>
            </a:extLst>
          </p:cNvPr>
          <p:cNvSpPr>
            <a:spLocks noGrp="1"/>
          </p:cNvSpPr>
          <p:nvPr>
            <p:ph type="sldNum" sz="quarter" idx="12"/>
          </p:nvPr>
        </p:nvSpPr>
        <p:spPr/>
        <p:txBody>
          <a:bodyPr/>
          <a:lstStyle/>
          <a:p>
            <a:fld id="{BA35983C-8F25-45F1-8D59-D49A6F5F5A00}" type="slidenum">
              <a:rPr lang="de-CH" smtClean="0"/>
              <a:t>9</a:t>
            </a:fld>
            <a:endParaRPr lang="de-CH"/>
          </a:p>
        </p:txBody>
      </p:sp>
      <p:sp>
        <p:nvSpPr>
          <p:cNvPr id="7" name="Textfeld 6">
            <a:extLst>
              <a:ext uri="{FF2B5EF4-FFF2-40B4-BE49-F238E27FC236}">
                <a16:creationId xmlns:a16="http://schemas.microsoft.com/office/drawing/2014/main" id="{CE82968E-CC8F-4B71-FCAF-A25511609590}"/>
              </a:ext>
            </a:extLst>
          </p:cNvPr>
          <p:cNvSpPr txBox="1"/>
          <p:nvPr/>
        </p:nvSpPr>
        <p:spPr>
          <a:xfrm>
            <a:off x="838200" y="1398235"/>
            <a:ext cx="9906000" cy="656343"/>
          </a:xfrm>
          <a:prstGeom prst="rect">
            <a:avLst/>
          </a:prstGeom>
          <a:noFill/>
        </p:spPr>
        <p:txBody>
          <a:bodyPr wrap="square">
            <a:noAutofit/>
          </a:bodyPr>
          <a:lstStyle/>
          <a:p>
            <a:r>
              <a:rPr lang="de-CH" sz="1600" b="1" dirty="0"/>
              <a:t>Zielsetzung</a:t>
            </a:r>
          </a:p>
          <a:p>
            <a:r>
              <a:rPr lang="de-CH" sz="1600" dirty="0"/>
              <a:t>Visualisierung und Prognose der Entwicklung von Cyberangriffsarten pro Branche mit verschiedenen Methoden.</a:t>
            </a:r>
          </a:p>
        </p:txBody>
      </p:sp>
      <p:sp>
        <p:nvSpPr>
          <p:cNvPr id="13" name="Textfeld 12">
            <a:extLst>
              <a:ext uri="{FF2B5EF4-FFF2-40B4-BE49-F238E27FC236}">
                <a16:creationId xmlns:a16="http://schemas.microsoft.com/office/drawing/2014/main" id="{92FE757C-5564-A1BE-BAC7-18E0BEE81F0C}"/>
              </a:ext>
            </a:extLst>
          </p:cNvPr>
          <p:cNvSpPr txBox="1"/>
          <p:nvPr/>
        </p:nvSpPr>
        <p:spPr>
          <a:xfrm>
            <a:off x="838200" y="2196545"/>
            <a:ext cx="9906000" cy="2091262"/>
          </a:xfrm>
          <a:prstGeom prst="rect">
            <a:avLst/>
          </a:prstGeom>
          <a:noFill/>
        </p:spPr>
        <p:txBody>
          <a:bodyPr wrap="square">
            <a:noAutofit/>
          </a:bodyPr>
          <a:lstStyle/>
          <a:p>
            <a:r>
              <a:rPr lang="de-CH" sz="1600" b="1" dirty="0"/>
              <a:t>Methodenüberblick</a:t>
            </a:r>
          </a:p>
          <a:p>
            <a:pPr marL="342900" indent="-342900">
              <a:buFont typeface="Arial" panose="020B0604020202020204" pitchFamily="34" charset="0"/>
              <a:buChar char="•"/>
            </a:pPr>
            <a:r>
              <a:rPr lang="de-CH" sz="1600" dirty="0">
                <a:solidFill>
                  <a:schemeClr val="accent1"/>
                </a:solidFill>
              </a:rPr>
              <a:t>Gruppiertes Balkendiagramm: </a:t>
            </a:r>
            <a:r>
              <a:rPr lang="de-CH" sz="1600" dirty="0"/>
              <a:t>Darstellung der Häufigkeit von Angriffsarten pro Jahr und Branche.</a:t>
            </a:r>
            <a:br>
              <a:rPr lang="de-CH" sz="1600" dirty="0"/>
            </a:br>
            <a:r>
              <a:rPr lang="de-CH" sz="1600" dirty="0"/>
              <a:t>→ Fazit: Kaum erkennbare Trends.</a:t>
            </a:r>
          </a:p>
          <a:p>
            <a:pPr marL="342900" indent="-342900">
              <a:buFont typeface="Arial" panose="020B0604020202020204" pitchFamily="34" charset="0"/>
              <a:buChar char="•"/>
            </a:pPr>
            <a:r>
              <a:rPr lang="de-CH" sz="1600" dirty="0">
                <a:solidFill>
                  <a:schemeClr val="accent1"/>
                </a:solidFill>
              </a:rPr>
              <a:t>Liniendiagramm mit </a:t>
            </a:r>
            <a:r>
              <a:rPr lang="de-CH" sz="1600" dirty="0" err="1">
                <a:solidFill>
                  <a:schemeClr val="accent1"/>
                </a:solidFill>
              </a:rPr>
              <a:t>Ausreisserbereinigung</a:t>
            </a:r>
            <a:r>
              <a:rPr lang="de-CH" sz="1600" dirty="0">
                <a:solidFill>
                  <a:schemeClr val="accent1"/>
                </a:solidFill>
              </a:rPr>
              <a:t> (IQR): </a:t>
            </a:r>
            <a:r>
              <a:rPr lang="de-CH" sz="1600" dirty="0"/>
              <a:t>Trendanalyse durch Eliminierung extremer Werte.</a:t>
            </a:r>
            <a:br>
              <a:rPr lang="de-CH" sz="1600" dirty="0"/>
            </a:br>
            <a:r>
              <a:rPr lang="de-CH" sz="1600" dirty="0"/>
              <a:t>→ Fazit: Etwas bessere Erkennbarkeit von Trends.</a:t>
            </a:r>
          </a:p>
          <a:p>
            <a:pPr marL="342900" indent="-342900">
              <a:buFont typeface="Arial" panose="020B0604020202020204" pitchFamily="34" charset="0"/>
              <a:buChar char="•"/>
            </a:pPr>
            <a:r>
              <a:rPr lang="de-CH" sz="1600" dirty="0">
                <a:solidFill>
                  <a:schemeClr val="accent1"/>
                </a:solidFill>
              </a:rPr>
              <a:t>Polynomiale Regression (2. Grades): </a:t>
            </a:r>
            <a:r>
              <a:rPr lang="de-CH" sz="1600" dirty="0"/>
              <a:t>Modellierung und Prognose von Angriffsentwicklungen bis 2027.</a:t>
            </a:r>
            <a:br>
              <a:rPr lang="de-CH" sz="1600" dirty="0"/>
            </a:br>
            <a:r>
              <a:rPr lang="de-CH" sz="1600" dirty="0"/>
              <a:t>→ Fazit: Prognosen sichtbar, aber mit Unsicherheiten.</a:t>
            </a:r>
          </a:p>
          <a:p>
            <a:pPr marL="342900" indent="-342900">
              <a:buFont typeface="Arial" panose="020B0604020202020204" pitchFamily="34" charset="0"/>
              <a:buChar char="•"/>
            </a:pPr>
            <a:r>
              <a:rPr lang="de-CH" sz="1600" dirty="0">
                <a:solidFill>
                  <a:schemeClr val="accent1"/>
                </a:solidFill>
              </a:rPr>
              <a:t>ARIMA-Modell: </a:t>
            </a:r>
            <a:r>
              <a:rPr lang="de-CH" sz="1600" dirty="0"/>
              <a:t>Zeitreihenanalyse zur Prognose etablierter Angriffsmuster.</a:t>
            </a:r>
          </a:p>
        </p:txBody>
      </p:sp>
      <p:sp>
        <p:nvSpPr>
          <p:cNvPr id="3" name="Textfeld 2">
            <a:extLst>
              <a:ext uri="{FF2B5EF4-FFF2-40B4-BE49-F238E27FC236}">
                <a16:creationId xmlns:a16="http://schemas.microsoft.com/office/drawing/2014/main" id="{5E8267EF-C779-2098-192F-C4CCA405B954}"/>
              </a:ext>
            </a:extLst>
          </p:cNvPr>
          <p:cNvSpPr txBox="1"/>
          <p:nvPr/>
        </p:nvSpPr>
        <p:spPr>
          <a:xfrm>
            <a:off x="838200" y="4429774"/>
            <a:ext cx="9906000" cy="1926576"/>
          </a:xfrm>
          <a:prstGeom prst="rect">
            <a:avLst/>
          </a:prstGeom>
          <a:noFill/>
        </p:spPr>
        <p:txBody>
          <a:bodyPr wrap="square">
            <a:noAutofit/>
          </a:bodyPr>
          <a:lstStyle/>
          <a:p>
            <a:r>
              <a:rPr lang="de-CH" sz="1600" b="1" dirty="0"/>
              <a:t>Fazit</a:t>
            </a:r>
          </a:p>
          <a:p>
            <a:r>
              <a:rPr lang="de-CH" sz="1600" dirty="0"/>
              <a:t>ARIMA verlängert bestehende Muster (z. B. Phishing, DDoS), während die polynomiale Regression schneller neue Trends wie Ransomware erkennt.</a:t>
            </a:r>
          </a:p>
          <a:p>
            <a:r>
              <a:rPr lang="de-CH" sz="1600" b="1" dirty="0"/>
              <a:t>Empfehlung: </a:t>
            </a:r>
            <a:r>
              <a:rPr lang="de-CH" sz="1600" dirty="0"/>
              <a:t>Prognosen regelmässig prüfen und Sicherheitsstrategien flexibel anpassen. Kombination beider Modelle erhöht die Aussagekraft.</a:t>
            </a:r>
          </a:p>
        </p:txBody>
      </p:sp>
    </p:spTree>
    <p:extLst>
      <p:ext uri="{BB962C8B-B14F-4D97-AF65-F5344CB8AC3E}">
        <p14:creationId xmlns:p14="http://schemas.microsoft.com/office/powerpoint/2010/main" val="2727783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2193</Words>
  <Application>Microsoft Office PowerPoint</Application>
  <PresentationFormat>Breitbild</PresentationFormat>
  <Paragraphs>165</Paragraphs>
  <Slides>19</Slides>
  <Notes>0</Notes>
  <HiddenSlides>0</HiddenSlides>
  <MMClips>0</MMClips>
  <ScaleCrop>false</ScaleCrop>
  <HeadingPairs>
    <vt:vector size="8" baseType="variant">
      <vt:variant>
        <vt:lpstr>Verwendete Schriftarten</vt:lpstr>
      </vt:variant>
      <vt:variant>
        <vt:i4>4</vt:i4>
      </vt:variant>
      <vt:variant>
        <vt:lpstr>Design</vt:lpstr>
      </vt:variant>
      <vt:variant>
        <vt:i4>1</vt:i4>
      </vt:variant>
      <vt:variant>
        <vt:lpstr>Eingebettete OLE-Server</vt:lpstr>
      </vt:variant>
      <vt:variant>
        <vt:i4>1</vt:i4>
      </vt:variant>
      <vt:variant>
        <vt:lpstr>Folientitel</vt:lpstr>
      </vt:variant>
      <vt:variant>
        <vt:i4>19</vt:i4>
      </vt:variant>
    </vt:vector>
  </HeadingPairs>
  <TitlesOfParts>
    <vt:vector size="25" baseType="lpstr">
      <vt:lpstr>Aptos</vt:lpstr>
      <vt:lpstr>Aptos Display</vt:lpstr>
      <vt:lpstr>Arial</vt:lpstr>
      <vt:lpstr>Calibri</vt:lpstr>
      <vt:lpstr>Office</vt:lpstr>
      <vt:lpstr>think-cell Folie</vt:lpstr>
      <vt:lpstr>PowerPoint-Präsentation</vt:lpstr>
      <vt:lpstr>Einleitung: Die Dringlichkeit datenbasierter Cybersicherheit</vt:lpstr>
      <vt:lpstr>Datenvorbereitung</vt:lpstr>
      <vt:lpstr>Deskriptive Analyse: Verteilung der Angriffsarten</vt:lpstr>
      <vt:lpstr>KAQ 1: Einfluss der Branche auf den finanziellen Schaden</vt:lpstr>
      <vt:lpstr>KAQ 1: Einfluss der Branche auf den finanziellen Schaden</vt:lpstr>
      <vt:lpstr>KAQ 2: Welche Faktoren beeinflussen den finanziellen Schaden bei Cyberangriffen?</vt:lpstr>
      <vt:lpstr>KAQ 3: Prognose der häufigsten Cyberangriffsarten pro Branche für die Jahre 2025–2027</vt:lpstr>
      <vt:lpstr>KAQ 3: Prognose der häufigsten Cyberangriffsarten pro Branche für die Jahre 2025–2027</vt:lpstr>
      <vt:lpstr>KAQ 3: Prognose der häufigsten Cyberangriffsarten pro Branche für die Jahre 2025–2027</vt:lpstr>
      <vt:lpstr>KAQ 3: Prognose der häufigsten Cyberangriffsarten pro Branche für die Jahre 2025–2027</vt:lpstr>
      <vt:lpstr>KAQ 4: Zusammenhang nationale ICT-Investitionen &amp; Auswirkungen von Cyberangriffen</vt:lpstr>
      <vt:lpstr>KAQ 4: Zusammenhang nationale ICT-Investitionen &amp; Auswirkungen von Cyberangriffen</vt:lpstr>
      <vt:lpstr>KAQ 4: Zusammenhang nationale ICT-Investitionen &amp; Auswirkungen von Cyberangriffen</vt:lpstr>
      <vt:lpstr>KAQ 5: Zusammenhang zwischen Betriebssysteme und den Folgen von Cyberattacken</vt:lpstr>
      <vt:lpstr>KAQ 5: Zusammenhang zwischen Betriebssysteme und den Folgen von Cyberattacken</vt:lpstr>
      <vt:lpstr>KAQ 5: Zusammenhang zwischen Betriebssysteme und den Folgen von Cyberattacken</vt:lpstr>
      <vt:lpstr>KAQ 5: Zusammenhang zwischen Betriebssysteme und den Folgen von Cyberattacken</vt:lpstr>
      <vt:lpstr>Fazit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Irmak Divrikli</dc:creator>
  <cp:lastModifiedBy>Irmak Divrikli</cp:lastModifiedBy>
  <cp:revision>45</cp:revision>
  <dcterms:created xsi:type="dcterms:W3CDTF">2025-05-08T10:17:13Z</dcterms:created>
  <dcterms:modified xsi:type="dcterms:W3CDTF">2025-06-01T11:12:50Z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83d9081-ff0c-403e-9495-6ce7896734ce_Enabled">
    <vt:lpwstr>true</vt:lpwstr>
  </property>
  <property fmtid="{D5CDD505-2E9C-101B-9397-08002B2CF9AE}" pid="3" name="MSIP_Label_583d9081-ff0c-403e-9495-6ce7896734ce_SetDate">
    <vt:lpwstr>2025-05-08T10:24:01Z</vt:lpwstr>
  </property>
  <property fmtid="{D5CDD505-2E9C-101B-9397-08002B2CF9AE}" pid="4" name="MSIP_Label_583d9081-ff0c-403e-9495-6ce7896734ce_Method">
    <vt:lpwstr>Standard</vt:lpwstr>
  </property>
  <property fmtid="{D5CDD505-2E9C-101B-9397-08002B2CF9AE}" pid="5" name="MSIP_Label_583d9081-ff0c-403e-9495-6ce7896734ce_Name">
    <vt:lpwstr>583d9081-ff0c-403e-9495-6ce7896734ce</vt:lpwstr>
  </property>
  <property fmtid="{D5CDD505-2E9C-101B-9397-08002B2CF9AE}" pid="6" name="MSIP_Label_583d9081-ff0c-403e-9495-6ce7896734ce_SiteId">
    <vt:lpwstr>49c79685-7e11-437a-bb25-eba58fc041f5</vt:lpwstr>
  </property>
  <property fmtid="{D5CDD505-2E9C-101B-9397-08002B2CF9AE}" pid="7" name="MSIP_Label_583d9081-ff0c-403e-9495-6ce7896734ce_ActionId">
    <vt:lpwstr>6f2d646c-582b-47ed-b720-280b52260a67</vt:lpwstr>
  </property>
  <property fmtid="{D5CDD505-2E9C-101B-9397-08002B2CF9AE}" pid="8" name="MSIP_Label_583d9081-ff0c-403e-9495-6ce7896734ce_ContentBits">
    <vt:lpwstr>0</vt:lpwstr>
  </property>
</Properties>
</file>