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Bree Serif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Wang-Chiew T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DDB028-82BD-41FB-B311-DC66ED263993}">
  <a:tblStyle styleId="{98DDB028-82BD-41FB-B311-DC66ED2639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2-08T23:26:59.221">
    <p:pos x="6000" y="0"/>
    <p:text>Should we add that we are using the Semaphor parser?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being easy to use, app should have the fun factor.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iggorilla.org/" TargetMode="External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Relationship Id="rId4" Type="http://schemas.openxmlformats.org/officeDocument/2006/relationships/hyperlink" Target="http://www.recruit.ai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Knowledge Bases from Text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2975" y="2834125"/>
            <a:ext cx="895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 Halevy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work with Dan Iter, Wang-Chiew Tan + RIT Team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9, 2018 -- KBCOM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Structure = Frames</a:t>
            </a:r>
            <a:r>
              <a:rPr b="1" lang="en"/>
              <a:t> </a:t>
            </a:r>
            <a:endParaRPr b="1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</a:t>
            </a:r>
            <a:r>
              <a:rPr i="1" lang="en" sz="2400"/>
              <a:t>frame</a:t>
            </a:r>
            <a:r>
              <a:rPr lang="en" sz="2400"/>
              <a:t> has a name and a set of attributes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Frames are user-defined. FrameNet and PropBank are “frame snippets” for our purposes.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from information extraction: looking for a set of triples.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need to fill every slot.</a:t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 txBox="1"/>
          <p:nvPr/>
        </p:nvSpPr>
        <p:spPr>
          <a:xfrm>
            <a:off x="1490400" y="1794425"/>
            <a:ext cx="2178600" cy="1251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frame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Had_meal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Participant: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Meal type: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With whom: 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201775" y="1794425"/>
            <a:ext cx="2178600" cy="1251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Instance of a frame: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Had_meal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Participant: </a:t>
            </a:r>
            <a:r>
              <a:rPr i="1" lang="en"/>
              <a:t>I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Meal type: </a:t>
            </a:r>
            <a:r>
              <a:rPr i="1" lang="en"/>
              <a:t>breakfast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With whom: </a:t>
            </a:r>
            <a:r>
              <a:rPr i="1" lang="en"/>
              <a:t>my mom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FrameIt System</a:t>
            </a:r>
            <a:endParaRPr b="1"/>
          </a:p>
        </p:txBody>
      </p:sp>
      <p:sp>
        <p:nvSpPr>
          <p:cNvPr id="129" name="Shape 129"/>
          <p:cNvSpPr/>
          <p:nvPr/>
        </p:nvSpPr>
        <p:spPr>
          <a:xfrm rot="-1306061">
            <a:off x="4921890" y="1827562"/>
            <a:ext cx="473245" cy="2313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t-bot.png" id="130" name="Shape 130"/>
          <p:cNvPicPr preferRelativeResize="0"/>
          <p:nvPr/>
        </p:nvPicPr>
        <p:blipFill rotWithShape="1">
          <a:blip r:embed="rId3">
            <a:alphaModFix/>
          </a:blip>
          <a:srcRect b="1700" l="0" r="28202" t="0"/>
          <a:stretch/>
        </p:blipFill>
        <p:spPr>
          <a:xfrm>
            <a:off x="5479900" y="2931925"/>
            <a:ext cx="1762750" cy="13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ry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925" y="1262125"/>
            <a:ext cx="1222000" cy="1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 rot="724316">
            <a:off x="4922262" y="3131280"/>
            <a:ext cx="473368" cy="231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868575" y="517950"/>
            <a:ext cx="82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868575" y="1343575"/>
            <a:ext cx="2003700" cy="806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meals do friends tend to have together?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077750" y="2982900"/>
            <a:ext cx="2003700" cy="999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</a:t>
            </a:r>
            <a:r>
              <a:rPr lang="en"/>
              <a:t>: “I had lunch with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my mom.”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Bot</a:t>
            </a:r>
            <a:r>
              <a:rPr lang="en"/>
              <a:t>: “What did you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have for lunch? 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58450" y="1829325"/>
            <a:ext cx="794150" cy="999250"/>
          </a:xfrm>
          <a:prstGeom prst="flowChartMagneticDisk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corpus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420721" y="1994050"/>
            <a:ext cx="1151100" cy="23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ntologyCompetencyQuestions.png" id="138" name="Shape 138"/>
          <p:cNvPicPr preferRelativeResize="0"/>
          <p:nvPr/>
        </p:nvPicPr>
        <p:blipFill rotWithShape="1">
          <a:blip r:embed="rId5">
            <a:alphaModFix/>
          </a:blip>
          <a:srcRect b="984" l="25660" r="28411" t="1501"/>
          <a:stretch/>
        </p:blipFill>
        <p:spPr>
          <a:xfrm>
            <a:off x="2612325" y="1310938"/>
            <a:ext cx="2003750" cy="239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755350" y="3640325"/>
            <a:ext cx="2272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higher-level of abstraction of the underlying corpus.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0025" y="338427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730600" y="3789275"/>
            <a:ext cx="655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142" name="Shape 142"/>
          <p:cNvCxnSpPr/>
          <p:nvPr/>
        </p:nvCxnSpPr>
        <p:spPr>
          <a:xfrm flipH="1" rot="-5400000">
            <a:off x="721650" y="2831800"/>
            <a:ext cx="876900" cy="876900"/>
          </a:xfrm>
          <a:prstGeom prst="curvedConnector3">
            <a:avLst>
              <a:gd fmla="val 89588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endCxn id="136" idx="4"/>
          </p:cNvCxnSpPr>
          <p:nvPr/>
        </p:nvCxnSpPr>
        <p:spPr>
          <a:xfrm flipH="1" rot="5400000">
            <a:off x="1073650" y="2507900"/>
            <a:ext cx="1050900" cy="6930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1501963" y="1692163"/>
            <a:ext cx="101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489575" y="2691800"/>
            <a:ext cx="1221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85150" y="3107650"/>
            <a:ext cx="101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01525" y="1492125"/>
            <a:ext cx="1308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HappyDB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098325" y="1017725"/>
            <a:ext cx="1308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HappyNet</a:t>
            </a:r>
            <a:endParaRPr b="1"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127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FrameIt Workflow</a:t>
            </a:r>
            <a:endParaRPr sz="36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00" y="3390725"/>
            <a:ext cx="1620800" cy="16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237" y="3266575"/>
            <a:ext cx="1704150" cy="17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300" y="1289698"/>
            <a:ext cx="1380724" cy="138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2920050" y="755300"/>
            <a:ext cx="3303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Explore the corpus</a:t>
            </a:r>
            <a:endParaRPr sz="2400"/>
          </a:p>
        </p:txBody>
      </p:sp>
      <p:sp>
        <p:nvSpPr>
          <p:cNvPr id="158" name="Shape 158"/>
          <p:cNvSpPr txBox="1"/>
          <p:nvPr/>
        </p:nvSpPr>
        <p:spPr>
          <a:xfrm>
            <a:off x="5866150" y="2960525"/>
            <a:ext cx="2247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Define frames</a:t>
            </a:r>
            <a:endParaRPr sz="2400"/>
          </a:p>
        </p:txBody>
      </p:sp>
      <p:sp>
        <p:nvSpPr>
          <p:cNvPr id="159" name="Shape 159"/>
          <p:cNvSpPr txBox="1"/>
          <p:nvPr/>
        </p:nvSpPr>
        <p:spPr>
          <a:xfrm>
            <a:off x="1640750" y="2836375"/>
            <a:ext cx="1571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 SRL</a:t>
            </a:r>
            <a:endParaRPr sz="2400"/>
          </a:p>
        </p:txBody>
      </p:sp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8028" y="1840925"/>
            <a:ext cx="5056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417253" y="1846325"/>
            <a:ext cx="5056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591545">
            <a:off x="4532890" y="3893425"/>
            <a:ext cx="50560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Tasks Supported while Exploring the Corpus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Discover topics for frames (meals, promotions, …)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Show random sentence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Show most frequently occurring words/lemmas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Show all sentences containing a word/lemma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Decide on level of granularity:	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Eating a meal, or also preparing a meal?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Getting a promotion, or being congratulated for it?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Nearest Moments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54250" y="1173475"/>
            <a:ext cx="392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had dinner with my mom.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315700" y="136200"/>
            <a:ext cx="3718200" cy="48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“I had dinner with my mom.”</a:t>
            </a:r>
            <a:endParaRPr b="1"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breakfast with my daughter.”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breakfast with my girlfriend.”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breakfast with my kids.”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dinner with my Dad.”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lunch with my husband.”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ate my breakfast with my wife today.”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dinner with my mother.”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made dinner with my mom.”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dinner with my aunt.”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dinner with my grandmother.”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dinner with my mom and girlfriend.”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 I had lunch with my family.”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dinner with my wife.”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went to lunch with my mom.”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lunch with my cousin.”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lunch with my wife today.”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a nice lunch with my grandmother.”</a:t>
            </a:r>
            <a:endParaRPr i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“I had a really nice dinner with my mom.”</a:t>
            </a:r>
            <a:br>
              <a:rPr i="1" lang="en" sz="1400"/>
            </a:br>
            <a:endParaRPr i="1" sz="1400"/>
          </a:p>
        </p:txBody>
      </p:sp>
      <p:sp>
        <p:nvSpPr>
          <p:cNvPr id="176" name="Shape 176"/>
          <p:cNvSpPr txBox="1"/>
          <p:nvPr/>
        </p:nvSpPr>
        <p:spPr>
          <a:xfrm>
            <a:off x="1218650" y="2468925"/>
            <a:ext cx="1800300" cy="1430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Candidate frame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meal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Participant: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Meal type: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With whom: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When: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FrameNet (using Semaphor)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63350" y="1152475"/>
            <a:ext cx="881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What are the most common FrameNet frames triggered by a set of sentences?</a:t>
            </a:r>
            <a:endParaRPr/>
          </a:p>
        </p:txBody>
      </p:sp>
      <p:graphicFrame>
        <p:nvGraphicFramePr>
          <p:cNvPr id="183" name="Shape 183"/>
          <p:cNvGraphicFramePr/>
          <p:nvPr/>
        </p:nvGraphicFramePr>
        <p:xfrm>
          <a:off x="616875" y="17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{98DDB028-82BD-41FB-B311-DC66ED263993}</a:tableStyleId>
              </a:tblPr>
              <a:tblGrid>
                <a:gridCol w="2288800"/>
                <a:gridCol w="1102450"/>
              </a:tblGrid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3,933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Social_even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2,867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Calendric_unit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Personal_relationship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2,684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Ingestion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2,182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Shape 184"/>
          <p:cNvGraphicFramePr/>
          <p:nvPr/>
        </p:nvGraphicFramePr>
        <p:xfrm>
          <a:off x="4675375" y="17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{98DDB028-82BD-41FB-B311-DC66ED263993}</a:tableStyleId>
              </a:tblPr>
              <a:tblGrid>
                <a:gridCol w="2505400"/>
                <a:gridCol w="1022475"/>
              </a:tblGrid>
              <a:tr h="594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Desirability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7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Chemical-sense_description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1,130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Measure_duration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Apply_heat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Look: The Words Triggering the Frames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Possession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[(had, 1659), (have, 234), (having, 120)]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Ingestions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[(ate, 889), (eat, 381), (eating, 172)]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Causation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[(made, 1052), (Making, 36), (Made, 30)]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Apply_heat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</a:rPr>
              <a:t>[(cooked, 405), (cook, 111), (baked, 65)]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FrameNet (using Semaphor)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42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(Food, 3933),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(Social_event, 2867),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(Calendric_unit, 2800),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(Personal_relationship, 2684),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(Possession, 2327),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(Ingestion, 2182),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63350" y="1152475"/>
            <a:ext cx="881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What are the most common FrameNet frames triggered by a set of sentences?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4475" y="445025"/>
            <a:ext cx="886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Tasks Supported while Exploring the Corpus (2/2)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652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Which slots to define for the frame?</a:t>
            </a:r>
            <a:endParaRPr sz="2400"/>
          </a:p>
          <a:p>
            <a: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Scope of slots (including holiday meals? coffee?)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4. Create lists or dictionaries for slot values (or at least give the system good hints about them)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Use WordNet to expand terms:</a:t>
            </a:r>
            <a:r>
              <a:rPr lang="en"/>
              <a:t> (NELL is also an option)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Dinner → lunch, brunch, breakfast, Seder, 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Mom → dad, sister, brother, cousin, fiance, …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638600" y="1790525"/>
            <a:ext cx="6262800" cy="32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970325" y="2396100"/>
            <a:ext cx="2435400" cy="213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Bootstrapping with </a:t>
            </a:r>
            <a:r>
              <a:rPr b="1" lang="en" sz="2400"/>
              <a:t>Weak Supervision</a:t>
            </a:r>
            <a:endParaRPr b="1" sz="2400"/>
          </a:p>
        </p:txBody>
      </p:sp>
      <p:sp>
        <p:nvSpPr>
          <p:cNvPr id="210" name="Shape 210"/>
          <p:cNvSpPr/>
          <p:nvPr/>
        </p:nvSpPr>
        <p:spPr>
          <a:xfrm>
            <a:off x="5217425" y="2369225"/>
            <a:ext cx="2316300" cy="213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Refinement with </a:t>
            </a:r>
            <a:r>
              <a:rPr b="1" lang="en" sz="2400"/>
              <a:t>Active Learning</a:t>
            </a:r>
            <a:endParaRPr b="1" sz="240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388" y="3117400"/>
            <a:ext cx="642350" cy="6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SRL Models</a:t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551275" y="1070700"/>
            <a:ext cx="8520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needs to fit in with FrameIt workflow.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R.I.T. and Messy Data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Big Gorilla (</a:t>
            </a:r>
            <a:r>
              <a:rPr lang="en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https://www.biggorilla.org/</a:t>
            </a:r>
            <a:r>
              <a:rPr lang="en" sz="2400">
                <a:solidFill>
                  <a:srgbClr val="006621"/>
                </a:solidFill>
                <a:highlight>
                  <a:srgbClr val="FFFFFF"/>
                </a:highlight>
              </a:rPr>
              <a:t>)</a:t>
            </a:r>
            <a:endParaRPr sz="2400">
              <a:solidFill>
                <a:srgbClr val="00662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6621"/>
                </a:solidFill>
                <a:highlight>
                  <a:srgbClr val="FFFFFF"/>
                </a:highlight>
              </a:rPr>
              <a:t>Open-source data integration and preparation in Python</a:t>
            </a:r>
            <a:endParaRPr sz="2400">
              <a:solidFill>
                <a:srgbClr val="006621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rgbClr val="006621"/>
              </a:buClr>
              <a:buSzPts val="2400"/>
              <a:buChar char="●"/>
            </a:pPr>
            <a:r>
              <a:rPr lang="en" sz="2400">
                <a:solidFill>
                  <a:srgbClr val="006621"/>
                </a:solidFill>
                <a:highlight>
                  <a:srgbClr val="FFFFFF"/>
                </a:highlight>
              </a:rPr>
              <a:t>FrameIt: the topic of this talk</a:t>
            </a:r>
            <a:endParaRPr sz="2400">
              <a:solidFill>
                <a:srgbClr val="006621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6621"/>
              </a:buClr>
              <a:buSzPts val="2400"/>
              <a:buChar char="●"/>
            </a:pPr>
            <a:r>
              <a:rPr lang="en" sz="2400">
                <a:solidFill>
                  <a:srgbClr val="006621"/>
                </a:solidFill>
                <a:highlight>
                  <a:srgbClr val="FFFFFF"/>
                </a:highlight>
              </a:rPr>
              <a:t>Koko, an information extraction language: query regex + dependency tree structure</a:t>
            </a:r>
            <a:endParaRPr sz="2400">
              <a:solidFill>
                <a:srgbClr val="00662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Find entities that are described by the word "delicious" and have an associated action of eat/eating/eaten/ate/drink…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222222"/>
                </a:solidFill>
              </a:rPr>
              <a:t>I drank some </a:t>
            </a:r>
            <a:r>
              <a:rPr b="1" i="1" lang="en">
                <a:solidFill>
                  <a:srgbClr val="CC0000"/>
                </a:solidFill>
              </a:rPr>
              <a:t>coffee</a:t>
            </a:r>
            <a:r>
              <a:rPr i="1" lang="en">
                <a:solidFill>
                  <a:srgbClr val="222222"/>
                </a:solidFill>
              </a:rPr>
              <a:t>, which was delicious, and also ate some pie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195" y="1152470"/>
            <a:ext cx="261260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FrameIt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Mostly work in progress.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Corpora: HappyDB, TripAdvisor hotel reviews, ANES 2008 presidential election survey.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We’re able to quickly create frames that cover a large fraction of the corpus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SRL models have high accuracy after relatively short active learning feedback.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75" y="1097750"/>
            <a:ext cx="5173429" cy="388007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We are hiring! (And New Name Coming Soon!)</a:t>
            </a:r>
            <a:endParaRPr b="1"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5375" y="1192150"/>
            <a:ext cx="42012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Engineers.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Scientists.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Internships (Summer and Spring)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http://www.recruit.ai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Natural Language Processing, Data Management and Integration, Data Mining,  Machine Learning, Knowledge Representation, Bot interfaces, Crowdsourcing, and Visualization.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Definition: </a:t>
            </a:r>
            <a:r>
              <a:rPr lang="en" sz="3600"/>
              <a:t>Knowledge Base Construction</a:t>
            </a:r>
            <a:endParaRPr sz="3600"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Input: a corpus of many short texts, such as:</a:t>
            </a:r>
            <a:endParaRPr sz="30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Descriptions of happy moments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Product/hotel reviews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Open-ended survey answers, transcripts of conversations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Output:</a:t>
            </a:r>
            <a:endParaRPr sz="30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set of frames that model some fraction of the texts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extractor (i.e., SRL) for every frame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Setting</a:t>
            </a:r>
            <a:endParaRPr sz="3600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Apriori, while the user understands the domain, but she doesn’t know what’s in the corpus.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	→ </a:t>
            </a:r>
            <a:r>
              <a:rPr lang="en" sz="2400"/>
              <a:t>System must support exploration and iteration.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There is no attempt to cover </a:t>
            </a:r>
            <a:r>
              <a:rPr i="1" lang="en" sz="3000"/>
              <a:t>all </a:t>
            </a:r>
            <a:r>
              <a:rPr lang="en" sz="3000"/>
              <a:t>the corpus. Just enough to extract enough of the value.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	→ </a:t>
            </a:r>
            <a:r>
              <a:rPr lang="en" sz="2400"/>
              <a:t>best effort scenario. User decides when to stop.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</a:t>
            </a:r>
            <a:r>
              <a:rPr lang="en" sz="3000"/>
              <a:t>ackground: technology for happiness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HappyDB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The FrameIt System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for happiness</a:t>
            </a:r>
            <a:endParaRPr b="1"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12025"/>
            <a:ext cx="85206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</a:rPr>
              <a:t>Key question</a:t>
            </a:r>
            <a:r>
              <a:rPr lang="en" sz="2400">
                <a:solidFill>
                  <a:srgbClr val="666666"/>
                </a:solidFill>
              </a:rPr>
              <a:t>: </a:t>
            </a:r>
            <a:endParaRPr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Can we develop technology that makes us happier?</a:t>
            </a:r>
            <a:endParaRPr sz="2400">
              <a:solidFill>
                <a:srgbClr val="66666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200" y="18788"/>
            <a:ext cx="3067050" cy="149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1635205" y="3343125"/>
            <a:ext cx="5475304" cy="1123500"/>
            <a:chOff x="1635125" y="3571725"/>
            <a:chExt cx="5428618" cy="1123500"/>
          </a:xfrm>
        </p:grpSpPr>
        <p:sp>
          <p:nvSpPr>
            <p:cNvPr id="89" name="Shape 89"/>
            <p:cNvSpPr/>
            <p:nvPr/>
          </p:nvSpPr>
          <p:spPr>
            <a:xfrm>
              <a:off x="1635125" y="3571725"/>
              <a:ext cx="1689900" cy="11235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Positive Psychology</a:t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507750" y="3571725"/>
              <a:ext cx="1607700" cy="11235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Natural Language Processing</a:t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324343" y="3571725"/>
              <a:ext cx="1739400" cy="11235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management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Jo(urnaling) App</a:t>
            </a:r>
            <a:endParaRPr b="1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434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journal their significant daily moments</a:t>
            </a:r>
            <a:r>
              <a:rPr lang="en" sz="2000"/>
              <a:t>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/>
              <a:t>App maps them to user’s </a:t>
            </a:r>
            <a:r>
              <a:rPr i="1" lang="en" sz="2000"/>
              <a:t>values</a:t>
            </a:r>
            <a:r>
              <a:rPr lang="en" sz="2000"/>
              <a:t> (socializing, learning, family, etc)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reflect.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Ultimately: Jo should provide insights and advice.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800" y="213003"/>
            <a:ext cx="659725" cy="6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700" y="508800"/>
            <a:ext cx="2149297" cy="38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975" y="613775"/>
            <a:ext cx="2031198" cy="3611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25400" y="4345725"/>
            <a:ext cx="445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Jo: the Smart Journal (iOS)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HappyDB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78475"/>
            <a:ext cx="85206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en" sz="2200">
                <a:solidFill>
                  <a:srgbClr val="666666"/>
                </a:solidFill>
              </a:rPr>
              <a:t>Collected 100,000 happy moments by crowdsourcing.</a:t>
            </a:r>
            <a:endParaRPr sz="2200">
              <a:solidFill>
                <a:srgbClr val="666666"/>
              </a:solidFill>
            </a:endParaRPr>
          </a:p>
          <a:p>
            <a: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○"/>
            </a:pPr>
            <a:r>
              <a:rPr lang="en" sz="2200">
                <a:solidFill>
                  <a:srgbClr val="666666"/>
                </a:solidFill>
              </a:rPr>
              <a:t>Publicly available at </a:t>
            </a:r>
            <a:r>
              <a:rPr lang="en" sz="22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https://rebrand.ly/happydb</a:t>
            </a:r>
            <a:endParaRPr sz="2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66666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767950" y="2664450"/>
            <a:ext cx="78453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“I went to the park with the kids. The weather was perfect!”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“I quit smoking cigarette since the tax increase of this year here in California. I am hoping to keep it up and improve my health.”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“I had dinner with my mom”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“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A few weeks ago I received a letter from the President of my University letting me know that I've received tenure and promotion to Associate Professor.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”</a:t>
            </a:r>
            <a:endParaRPr i="1" sz="2000">
              <a:solidFill>
                <a:schemeClr val="dk1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795900" y="466338"/>
            <a:ext cx="5348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999999"/>
                </a:solidFill>
              </a:rPr>
              <a:t>HappyDB: A Corpus of 100,000 Crowdsourced Happy Moments. LREC ‘18</a:t>
            </a:r>
            <a:r>
              <a:rPr lang="en">
                <a:solidFill>
                  <a:srgbClr val="999999"/>
                </a:solidFill>
              </a:rPr>
              <a:t>.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4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Create Structure?</a:t>
            </a:r>
            <a:endParaRPr sz="3600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want to know what’s in HappyDB.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Create an “ontology” of happy moments that will enable Jo to provide:</a:t>
            </a:r>
            <a:endParaRPr sz="30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Intelligent replies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Activity suggestions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insights into people’s activities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